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84" r:id="rId2"/>
    <p:sldId id="385" r:id="rId3"/>
    <p:sldId id="256" r:id="rId4"/>
    <p:sldId id="274" r:id="rId5"/>
    <p:sldId id="257" r:id="rId6"/>
    <p:sldId id="273" r:id="rId7"/>
    <p:sldId id="267" r:id="rId8"/>
    <p:sldId id="275" r:id="rId9"/>
    <p:sldId id="382" r:id="rId10"/>
    <p:sldId id="383" r:id="rId11"/>
    <p:sldId id="276" r:id="rId12"/>
    <p:sldId id="261" r:id="rId13"/>
    <p:sldId id="262" r:id="rId14"/>
    <p:sldId id="270" r:id="rId15"/>
    <p:sldId id="266" r:id="rId16"/>
    <p:sldId id="263" r:id="rId17"/>
    <p:sldId id="278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8F36A-A350-4049-98BE-18293BA6C44B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049DE-60FB-4BDC-97D2-95D0EC84FCB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6625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9DE-60FB-4BDC-97D2-95D0EC84FCBC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288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31D407C-0340-4708-A03B-DDFF770D7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B8E5A89-E973-4FC3-81B5-00815A561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6511BA-4062-40F8-829B-1CC47201C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7C1-A70E-44E5-9EEE-CB8BE898F56E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BDF0787-1F20-4E91-B1EE-D523AF2AF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CC6197A-6CFE-41AC-B16E-D1EE4036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45E6-F7A7-4801-9013-DA57F66B5B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4652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9955A5-77E7-453D-8B2C-59F85F3B4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556CA6B-06E1-4134-B270-3666A6FA2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2E198E7-947A-4547-96A4-2470C85F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7C1-A70E-44E5-9EEE-CB8BE898F56E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B375A7A-A4D0-4B4C-B4A2-26A79308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01022F4-397C-4B85-9487-80C7A54D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45E6-F7A7-4801-9013-DA57F66B5B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954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6C20CAC-5FBA-4F72-AC84-2D19B24EF4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337D5D6-8881-490B-8FE9-A52A62781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97EB968-B8E4-409E-B3EC-C22A032DF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7C1-A70E-44E5-9EEE-CB8BE898F56E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55C75E3-B049-4167-9C19-AEAA10A0B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E8EB835-3DAF-4463-889F-63CFEE833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45E6-F7A7-4801-9013-DA57F66B5B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766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9D040A2-D03C-490B-8EE2-5FF457E78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3003143-866C-41E9-9F43-6E7709BDF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3FFE417-4EB8-4AE2-8434-2117815E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7C1-A70E-44E5-9EEE-CB8BE898F56E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97E665-5967-4220-AD99-703959589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85B84-A4EA-4579-920D-C52D8A66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45E6-F7A7-4801-9013-DA57F66B5B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5410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60B4987-5EC8-4C4A-B396-C23D36C27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B899130-1092-4046-8D53-C5E678B59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C2449E7-5E22-4CAC-B247-84A240569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7C1-A70E-44E5-9EEE-CB8BE898F56E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0FF3C78-9C01-4C40-8172-3EA550A4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96166F8-8E8A-406D-8A87-EB9B2202F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45E6-F7A7-4801-9013-DA57F66B5B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052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9B8E0C0-C5A6-4240-A354-8C248FCE5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049D14-B1D4-4223-8D46-633AB6357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6F6F099-E313-4BE1-A9D2-0E2AAC213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2E807C2-C0B1-42CA-932E-1FECD4481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7C1-A70E-44E5-9EEE-CB8BE898F56E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806CDB5-CCF9-4741-B700-FA2F6F65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0AD9413-727C-410A-AF1E-AA520DA66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45E6-F7A7-4801-9013-DA57F66B5B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792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BC17769-D4FA-4AAE-9721-25B7D3DE2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A583A9C-2C7D-49BA-B7EF-6512324BC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DF8514F-7CC2-4E9B-9CC2-29BA856FB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70A2E97-EED3-44E4-A57A-BF9289898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4296AE92-ED38-47AE-82D6-6CEEDB8F7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1C7E33C-9B03-4700-91A7-0373F5BA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7C1-A70E-44E5-9EEE-CB8BE898F56E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0B72B80-3EFA-4CBD-ADD6-8AD5CFFB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CCC49DF-D743-44C0-8F26-06C614470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45E6-F7A7-4801-9013-DA57F66B5B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188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DF6CF57-23B9-47C0-8131-6468DA9ED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1F147C8-8DBA-490C-A662-E74E94E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7C1-A70E-44E5-9EEE-CB8BE898F56E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9087B97-CB1E-4023-9C59-96A8728D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19DFBAD-F56D-4FE8-924C-E07AF1D2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45E6-F7A7-4801-9013-DA57F66B5B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305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855222C-F4AB-450B-AE0A-C19336AFC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7C1-A70E-44E5-9EEE-CB8BE898F56E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CF7A2C4-142B-417C-809C-623F4E4D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8BE0822-713D-44ED-BBA0-01F4C163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45E6-F7A7-4801-9013-DA57F66B5B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882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5A41761-8623-487A-8CE5-D3D686F9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5649DF2-4967-476C-8637-5E7CA1393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9B4ED19-A44F-4084-A199-EF4EBC75D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2C78CFD-7AD4-4468-81B9-EE503B0E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7C1-A70E-44E5-9EEE-CB8BE898F56E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722601-E3CF-44D1-BEEC-2EBCF3CC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FB2426C-5409-4DB0-BC38-75E148C1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45E6-F7A7-4801-9013-DA57F66B5B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5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313385E-EC30-45B7-A0E0-BBF4C9C4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B98EEE6-0551-4871-870E-EDE7441E8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A374746-41BB-407D-BE67-2EBAD466D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7CDEAC0-A558-45F1-B860-692B6DF7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57C1-A70E-44E5-9EEE-CB8BE898F56E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BACC5EF-0F9B-4644-A966-D43AF9B9E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E24CEE6-25E1-4E34-B489-52A036F0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45E6-F7A7-4801-9013-DA57F66B5B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508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D58F6A5C-8144-4729-8D75-21B1AD2D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3E2EEC1-E60D-4C70-B946-24E835D1F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EE5031D-B132-42F0-AEBC-CE8A7C3AA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957C1-A70E-44E5-9EEE-CB8BE898F56E}" type="datetimeFigureOut">
              <a:rPr lang="tr-TR" smtClean="0"/>
              <a:t>18.07.2018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A428019-D666-4C6C-AA57-5264628AF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E58DD16-6C5F-4A97-8347-AD458B7C8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745E6-F7A7-4801-9013-DA57F66B5B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200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EF65FD7B-E94C-4B77-957D-3BA3CBAE2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5" y="4525347"/>
            <a:ext cx="6206346" cy="1737360"/>
          </a:xfrm>
        </p:spPr>
        <p:txBody>
          <a:bodyPr anchor="ctr">
            <a:normAutofit/>
          </a:bodyPr>
          <a:lstStyle/>
          <a:p>
            <a:pPr algn="r"/>
            <a:r>
              <a:rPr lang="tr-TR" sz="4800" dirty="0">
                <a:solidFill>
                  <a:srgbClr val="FF0000"/>
                </a:solidFill>
              </a:rPr>
              <a:t>Bir başarı öyküsü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D1D7427-5502-472A-9BEF-D2D61772A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0393" y="4525347"/>
            <a:ext cx="4677352" cy="1737360"/>
          </a:xfrm>
        </p:spPr>
        <p:txBody>
          <a:bodyPr anchor="ctr">
            <a:noAutofit/>
          </a:bodyPr>
          <a:lstStyle/>
          <a:p>
            <a:pPr algn="l"/>
            <a:r>
              <a:rPr lang="tr-TR" sz="3600" dirty="0" err="1"/>
              <a:t>Medivia</a:t>
            </a:r>
            <a:r>
              <a:rPr lang="tr-TR" sz="3600" dirty="0"/>
              <a:t> </a:t>
            </a:r>
            <a:r>
              <a:rPr lang="tr-TR" sz="3600" dirty="0" err="1"/>
              <a:t>Hospital</a:t>
            </a:r>
            <a:r>
              <a:rPr lang="tr-TR" sz="3600" dirty="0"/>
              <a:t> </a:t>
            </a:r>
            <a:r>
              <a:rPr lang="tr-TR" sz="3600" dirty="0" err="1"/>
              <a:t>Yenidoğan</a:t>
            </a:r>
            <a:r>
              <a:rPr lang="tr-TR" sz="3600" dirty="0"/>
              <a:t> Yoğun Bakım Ünitesi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rgbClr val="29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rgbClr val="B99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İçerik Yer Tutucusu 3" descr="kişi, iç mekan, grup, dik içeren bir resim&#10;&#10;Çok yüksek güvenilirlikle oluşturulmuş açıklama">
            <a:extLst>
              <a:ext uri="{FF2B5EF4-FFF2-40B4-BE49-F238E27FC236}">
                <a16:creationId xmlns:a16="http://schemas.microsoft.com/office/drawing/2014/main" id="{50FAC439-6F13-484F-A330-26F97752F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047"/>
          <a:stretch/>
        </p:blipFill>
        <p:spPr>
          <a:xfrm>
            <a:off x="6492113" y="10"/>
            <a:ext cx="5699887" cy="405923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028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6B1DCF2-963B-413B-8163-F2E27348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metin içeren bir resim&#10;&#10;Çok yüksek güvenilirlikle oluşturulmuş açıklama">
            <a:extLst>
              <a:ext uri="{FF2B5EF4-FFF2-40B4-BE49-F238E27FC236}">
                <a16:creationId xmlns:a16="http://schemas.microsoft.com/office/drawing/2014/main" id="{26F4057E-480F-4C1C-8D73-29327FFE6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48339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088F2F5-FA13-4E11-8AEC-863516C6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587786-B16D-455B-8889-7F3460D97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Postnatal</a:t>
            </a:r>
            <a:r>
              <a:rPr lang="tr-TR" dirty="0"/>
              <a:t> 3. gün ameliyat</a:t>
            </a:r>
          </a:p>
          <a:p>
            <a:r>
              <a:rPr lang="tr-TR" dirty="0" err="1"/>
              <a:t>Koksiks</a:t>
            </a:r>
            <a:r>
              <a:rPr lang="tr-TR" dirty="0"/>
              <a:t> ile birlikte kitlenin total olarak </a:t>
            </a:r>
            <a:r>
              <a:rPr lang="tr-TR" dirty="0" err="1"/>
              <a:t>eksizyonu</a:t>
            </a:r>
            <a:endParaRPr lang="tr-TR" dirty="0"/>
          </a:p>
        </p:txBody>
      </p:sp>
      <p:pic>
        <p:nvPicPr>
          <p:cNvPr id="4" name="İçerik Yer Tutucusu 4" descr="kişi, tutma, yeşil, iç mekan içeren bir resim&#10;&#10;Çok yüksek güvenilirlikle oluşturulmuş açıklama">
            <a:extLst>
              <a:ext uri="{FF2B5EF4-FFF2-40B4-BE49-F238E27FC236}">
                <a16:creationId xmlns:a16="http://schemas.microsoft.com/office/drawing/2014/main" id="{66602A51-1990-46BB-89D5-B44459BF7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3" r="35769"/>
          <a:stretch/>
        </p:blipFill>
        <p:spPr>
          <a:xfrm rot="5400000">
            <a:off x="3725182" y="1381125"/>
            <a:ext cx="394335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06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5E4072D-CF6D-418B-A947-CA12C407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34167BC-DA34-4D40-B15B-F157A361D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50022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569737D-6427-4BA5-84A7-71EB0FAB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1EA0FB3-A723-44BC-861C-DA1008025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41711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B3CAB9B-1E54-464D-83B4-22D843A3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166" y="380623"/>
            <a:ext cx="6378844" cy="1325563"/>
          </a:xfrm>
        </p:spPr>
        <p:txBody>
          <a:bodyPr/>
          <a:lstStyle/>
          <a:p>
            <a:r>
              <a:rPr lang="tr-TR" dirty="0" err="1"/>
              <a:t>Histopatolojik</a:t>
            </a:r>
            <a:r>
              <a:rPr lang="tr-TR" dirty="0"/>
              <a:t> inceleme</a:t>
            </a:r>
          </a:p>
        </p:txBody>
      </p:sp>
      <p:pic>
        <p:nvPicPr>
          <p:cNvPr id="6" name="grafik4">
            <a:extLst>
              <a:ext uri="{FF2B5EF4-FFF2-40B4-BE49-F238E27FC236}">
                <a16:creationId xmlns:a16="http://schemas.microsoft.com/office/drawing/2014/main" id="{26C4EE38-0837-499C-8933-252579B4AAE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lum/>
            <a:alphaModFix/>
          </a:blip>
          <a:srcRect l="29763"/>
          <a:stretch/>
        </p:blipFill>
        <p:spPr>
          <a:xfrm>
            <a:off x="2435148" y="1706186"/>
            <a:ext cx="6996862" cy="462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0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85D7A4C-836D-474C-9D24-0C6EDAF8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grafik10">
            <a:extLst>
              <a:ext uri="{FF2B5EF4-FFF2-40B4-BE49-F238E27FC236}">
                <a16:creationId xmlns:a16="http://schemas.microsoft.com/office/drawing/2014/main" id="{1A745272-9AD9-4A03-BC62-A6C86AD337C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lum/>
            <a:alphaModFix/>
          </a:blip>
          <a:srcRect l="15588" t="41843" r="23171" b="28299"/>
          <a:stretch/>
        </p:blipFill>
        <p:spPr>
          <a:xfrm>
            <a:off x="247650" y="1847850"/>
            <a:ext cx="125539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48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17A4A2E-695D-464D-9C07-8DA9E97ED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Sakrokoksigeal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Teratom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0B8188-DC31-4E7C-AECB-2CEDFEF4C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9" y="1825625"/>
            <a:ext cx="11352626" cy="4351338"/>
          </a:xfrm>
        </p:spPr>
        <p:txBody>
          <a:bodyPr>
            <a:normAutofit/>
          </a:bodyPr>
          <a:lstStyle/>
          <a:p>
            <a:r>
              <a:rPr lang="tr-TR" dirty="0" err="1"/>
              <a:t>Germ</a:t>
            </a:r>
            <a:r>
              <a:rPr lang="tr-TR" dirty="0"/>
              <a:t> hücreli tümörlerden </a:t>
            </a:r>
          </a:p>
          <a:p>
            <a:r>
              <a:rPr lang="tr-TR" dirty="0"/>
              <a:t>Köken aldığı dokuya yabancı </a:t>
            </a:r>
            <a:r>
              <a:rPr lang="tr-TR" dirty="0" err="1"/>
              <a:t>mültipl</a:t>
            </a:r>
            <a:r>
              <a:rPr lang="tr-TR" dirty="0"/>
              <a:t> dokular ihtiva eden </a:t>
            </a:r>
            <a:r>
              <a:rPr lang="tr-TR" dirty="0" err="1"/>
              <a:t>tümoral</a:t>
            </a:r>
            <a:r>
              <a:rPr lang="tr-TR" dirty="0"/>
              <a:t> oluşum</a:t>
            </a:r>
          </a:p>
          <a:p>
            <a:pPr>
              <a:defRPr/>
            </a:pPr>
            <a:r>
              <a:rPr lang="tr-TR" dirty="0"/>
              <a:t>1/35.000 oranında ve kızlarda daha sık   </a:t>
            </a:r>
          </a:p>
          <a:p>
            <a:pPr>
              <a:defRPr/>
            </a:pPr>
            <a:r>
              <a:rPr lang="tr-TR" dirty="0"/>
              <a:t>Çoğu vakada küçük ve </a:t>
            </a:r>
            <a:r>
              <a:rPr lang="tr-TR" dirty="0" err="1"/>
              <a:t>benign</a:t>
            </a:r>
            <a:r>
              <a:rPr lang="tr-TR" dirty="0"/>
              <a:t> seyirlidirler. </a:t>
            </a:r>
          </a:p>
          <a:p>
            <a:pPr>
              <a:defRPr/>
            </a:pPr>
            <a:r>
              <a:rPr lang="tr-TR" dirty="0"/>
              <a:t>Ameliyat yaşı ilerledikçe </a:t>
            </a:r>
            <a:r>
              <a:rPr lang="tr-TR" dirty="0" err="1"/>
              <a:t>malign</a:t>
            </a:r>
            <a:r>
              <a:rPr lang="tr-TR" dirty="0"/>
              <a:t> gelişim riski artar.</a:t>
            </a:r>
          </a:p>
          <a:p>
            <a:pPr>
              <a:defRPr/>
            </a:pPr>
            <a:r>
              <a:rPr lang="tr-TR" dirty="0"/>
              <a:t>Tedavide </a:t>
            </a:r>
            <a:r>
              <a:rPr lang="tr-TR" dirty="0" err="1"/>
              <a:t>koksiks</a:t>
            </a:r>
            <a:r>
              <a:rPr lang="tr-TR" dirty="0"/>
              <a:t> ile birlikte kitlenin total olarak çıkarılması gerekir.</a:t>
            </a:r>
          </a:p>
          <a:p>
            <a:pPr>
              <a:defRPr/>
            </a:pPr>
            <a:r>
              <a:rPr lang="tr-TR" dirty="0"/>
              <a:t>Ameliyat  edilen tüm </a:t>
            </a:r>
            <a:r>
              <a:rPr lang="tr-TR" dirty="0" err="1"/>
              <a:t>SKT’lu</a:t>
            </a:r>
            <a:r>
              <a:rPr lang="tr-TR" dirty="0"/>
              <a:t> olgular, tümör tekrarı açısından ameliyattan sonra 2 ay aralıklarla kan AFP düzeyleri ve </a:t>
            </a:r>
            <a:r>
              <a:rPr lang="tr-TR" dirty="0" err="1"/>
              <a:t>rektal</a:t>
            </a:r>
            <a:r>
              <a:rPr lang="tr-TR" dirty="0"/>
              <a:t> muayene ile izlenmeleri gereklidir.</a:t>
            </a:r>
          </a:p>
          <a:p>
            <a:pPr>
              <a:defRPr/>
            </a:pPr>
            <a:endParaRPr lang="tr-TR" dirty="0"/>
          </a:p>
          <a:p>
            <a:pPr>
              <a:defRPr/>
            </a:pPr>
            <a:endParaRPr lang="tr-TR" dirty="0"/>
          </a:p>
          <a:p>
            <a:pPr>
              <a:defRPr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4730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9B8E52E-0DC1-4058-9AE9-5BD98D2D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manzara resimleri TÃ¼rkiye ile ilgili gÃ¶rsel sonucu">
            <a:extLst>
              <a:ext uri="{FF2B5EF4-FFF2-40B4-BE49-F238E27FC236}">
                <a16:creationId xmlns:a16="http://schemas.microsoft.com/office/drawing/2014/main" id="{B3DF9E83-DDF2-4FDE-921E-E5B3058AAD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45" y="1964099"/>
            <a:ext cx="5908430" cy="376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26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B0F307C-E03A-48F4-B246-3BA6E4D7C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1145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Sunum planı</a:t>
            </a:r>
            <a:br>
              <a:rPr lang="tr-TR" dirty="0"/>
            </a:br>
            <a:br>
              <a:rPr lang="tr-TR" dirty="0"/>
            </a:br>
            <a:r>
              <a:rPr lang="tr-TR" sz="3600" dirty="0"/>
              <a:t>Olgu Sunumları:</a:t>
            </a:r>
            <a:br>
              <a:rPr lang="tr-TR" sz="3600" dirty="0"/>
            </a:br>
            <a:br>
              <a:rPr lang="tr-TR" sz="3600" dirty="0"/>
            </a:b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DFE52-26D8-4765-9E41-73C3321B4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2185"/>
            <a:ext cx="10515600" cy="3644778"/>
          </a:xfrm>
        </p:spPr>
        <p:txBody>
          <a:bodyPr>
            <a:normAutofit/>
          </a:bodyPr>
          <a:lstStyle/>
          <a:p>
            <a:r>
              <a:rPr lang="tr-TR" dirty="0" err="1"/>
              <a:t>Sakrokoksigeal</a:t>
            </a:r>
            <a:r>
              <a:rPr lang="tr-TR" dirty="0"/>
              <a:t> </a:t>
            </a:r>
            <a:r>
              <a:rPr lang="tr-TR" dirty="0" err="1"/>
              <a:t>Teratom</a:t>
            </a:r>
            <a:endParaRPr lang="tr-TR" dirty="0"/>
          </a:p>
          <a:p>
            <a:r>
              <a:rPr lang="tr-TR" dirty="0"/>
              <a:t>İzole </a:t>
            </a:r>
            <a:r>
              <a:rPr lang="tr-TR" dirty="0" err="1"/>
              <a:t>Özofagus</a:t>
            </a:r>
            <a:r>
              <a:rPr lang="tr-TR" dirty="0"/>
              <a:t> </a:t>
            </a:r>
            <a:r>
              <a:rPr lang="tr-TR" dirty="0" err="1"/>
              <a:t>Atrezisi</a:t>
            </a:r>
            <a:r>
              <a:rPr lang="tr-TR" dirty="0"/>
              <a:t> Tedavisinde Güncel Yaklaşım</a:t>
            </a:r>
          </a:p>
          <a:p>
            <a:r>
              <a:rPr lang="tr-TR" dirty="0" err="1"/>
              <a:t>Situs</a:t>
            </a:r>
            <a:r>
              <a:rPr lang="tr-TR" dirty="0"/>
              <a:t> </a:t>
            </a:r>
            <a:r>
              <a:rPr lang="tr-TR" dirty="0" err="1"/>
              <a:t>İnversus</a:t>
            </a:r>
            <a:r>
              <a:rPr lang="tr-TR" dirty="0"/>
              <a:t> </a:t>
            </a:r>
            <a:r>
              <a:rPr lang="tr-TR" dirty="0" err="1"/>
              <a:t>Totalis</a:t>
            </a:r>
            <a:r>
              <a:rPr lang="tr-TR" dirty="0"/>
              <a:t> ve </a:t>
            </a:r>
            <a:r>
              <a:rPr lang="tr-TR" dirty="0" err="1"/>
              <a:t>Anorektal</a:t>
            </a:r>
            <a:r>
              <a:rPr lang="tr-TR" dirty="0"/>
              <a:t> </a:t>
            </a:r>
            <a:r>
              <a:rPr lang="tr-TR" dirty="0" err="1"/>
              <a:t>Malformasyon</a:t>
            </a:r>
            <a:r>
              <a:rPr lang="tr-TR" dirty="0"/>
              <a:t> Birlikteliği</a:t>
            </a:r>
          </a:p>
          <a:p>
            <a:r>
              <a:rPr lang="tr-TR" dirty="0" err="1"/>
              <a:t>Nekrotizan</a:t>
            </a:r>
            <a:r>
              <a:rPr lang="tr-TR" dirty="0"/>
              <a:t> </a:t>
            </a:r>
            <a:r>
              <a:rPr lang="tr-TR" dirty="0" err="1"/>
              <a:t>Enterokolit</a:t>
            </a:r>
            <a:r>
              <a:rPr lang="tr-TR" dirty="0"/>
              <a:t> Sonucu </a:t>
            </a:r>
            <a:r>
              <a:rPr lang="tr-TR" dirty="0" err="1"/>
              <a:t>İntestinal</a:t>
            </a:r>
            <a:r>
              <a:rPr lang="tr-TR" dirty="0"/>
              <a:t> </a:t>
            </a:r>
            <a:r>
              <a:rPr lang="tr-TR" dirty="0" err="1"/>
              <a:t>Perforasyon</a:t>
            </a:r>
            <a:r>
              <a:rPr lang="tr-TR" dirty="0"/>
              <a:t> Gelişmiş Prematüre Bebek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749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E518CEE-2FA0-4C25-9ED8-AFB4079E1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86929"/>
          </a:xfrm>
        </p:spPr>
        <p:txBody>
          <a:bodyPr>
            <a:normAutofit fontScale="90000"/>
          </a:bodyPr>
          <a:lstStyle/>
          <a:p>
            <a:br>
              <a:rPr lang="tr-TR" sz="4400" dirty="0">
                <a:solidFill>
                  <a:srgbClr val="FF0000"/>
                </a:solidFill>
              </a:rPr>
            </a:br>
            <a:br>
              <a:rPr lang="tr-TR" sz="4400" dirty="0">
                <a:solidFill>
                  <a:srgbClr val="FF0000"/>
                </a:solidFill>
              </a:rPr>
            </a:br>
            <a:br>
              <a:rPr lang="tr-TR" sz="4400" dirty="0">
                <a:solidFill>
                  <a:srgbClr val="FF0000"/>
                </a:solidFill>
              </a:rPr>
            </a:br>
            <a:r>
              <a:rPr lang="tr-TR" sz="4400" dirty="0" err="1">
                <a:solidFill>
                  <a:srgbClr val="FF0000"/>
                </a:solidFill>
              </a:rPr>
              <a:t>Sakrokoksigeal</a:t>
            </a:r>
            <a:r>
              <a:rPr lang="tr-TR" sz="4400" dirty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Teratom</a:t>
            </a:r>
            <a:r>
              <a:rPr lang="tr-TR" sz="4400" dirty="0">
                <a:solidFill>
                  <a:srgbClr val="FF0000"/>
                </a:solidFill>
              </a:rPr>
              <a:t>:</a:t>
            </a:r>
            <a:br>
              <a:rPr lang="tr-TR" sz="4400" dirty="0">
                <a:solidFill>
                  <a:srgbClr val="FF0000"/>
                </a:solidFill>
              </a:rPr>
            </a:br>
            <a:r>
              <a:rPr lang="tr-TR" sz="4400" dirty="0">
                <a:solidFill>
                  <a:srgbClr val="FF0000"/>
                </a:solidFill>
              </a:rPr>
              <a:t>Olgu Sunumu</a:t>
            </a:r>
            <a:br>
              <a:rPr lang="tr-TR" dirty="0"/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97840C9-0C12-4BB3-9197-83325E070E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67793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D9A0F17-FB1C-4EB2-8B6F-0504840B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16AF6D-3BF8-426A-ABAD-1B78E082F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Hastanemizde dış doktor tarafından sezaryenle doğum</a:t>
            </a:r>
          </a:p>
          <a:p>
            <a:r>
              <a:rPr lang="tr-TR" dirty="0"/>
              <a:t>32 yaşında annenin 2. gebeliği</a:t>
            </a:r>
          </a:p>
          <a:p>
            <a:r>
              <a:rPr lang="tr-TR" dirty="0"/>
              <a:t>36 haftalık prematüre </a:t>
            </a:r>
          </a:p>
          <a:p>
            <a:r>
              <a:rPr lang="tr-TR" dirty="0"/>
              <a:t>3030 g, kız</a:t>
            </a:r>
          </a:p>
        </p:txBody>
      </p:sp>
    </p:spTree>
    <p:extLst>
      <p:ext uri="{BB962C8B-B14F-4D97-AF65-F5344CB8AC3E}">
        <p14:creationId xmlns:p14="http://schemas.microsoft.com/office/powerpoint/2010/main" val="2627886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6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1E882F3-2DA0-4A74-BF05-E2B30F5D9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24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806BA27-BCD0-47A6-9BC0-96129299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err="1"/>
              <a:t>Yenidoğan</a:t>
            </a:r>
            <a:r>
              <a:rPr lang="tr-TR" sz="2800" dirty="0"/>
              <a:t> Yoğun Bakım Ünitesi’nde </a:t>
            </a:r>
            <a:r>
              <a:rPr lang="tr-TR" sz="2800" dirty="0" err="1"/>
              <a:t>entübe</a:t>
            </a:r>
            <a:r>
              <a:rPr lang="tr-TR" sz="2800" dirty="0"/>
              <a:t> takip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84C42FA-BA27-4D77-ADAF-3156FDCAF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86" y="2141537"/>
            <a:ext cx="5801784" cy="4351338"/>
          </a:xfrm>
        </p:spPr>
      </p:pic>
      <p:pic>
        <p:nvPicPr>
          <p:cNvPr id="4" name="İçerik Yer Tutucusu 4">
            <a:extLst>
              <a:ext uri="{FF2B5EF4-FFF2-40B4-BE49-F238E27FC236}">
                <a16:creationId xmlns:a16="http://schemas.microsoft.com/office/drawing/2014/main" id="{F9946EF5-8224-47DF-9762-1D862E6F0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5110" y="2460980"/>
            <a:ext cx="4352925" cy="37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37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3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5">
            <a:extLst>
              <a:ext uri="{FF2B5EF4-FFF2-40B4-BE49-F238E27FC236}">
                <a16:creationId xmlns:a16="http://schemas.microsoft.com/office/drawing/2014/main" id="{5BD612BF-0645-4F15-8165-7DC5A827165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97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984F03D-271E-45BF-A746-D6901EE8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Tümör belirleyicileri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4AE4E8-F44C-414A-820A-2DC532C8D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Alfa-</a:t>
            </a:r>
            <a:r>
              <a:rPr lang="tr-TR" dirty="0" err="1"/>
              <a:t>fetoprotein</a:t>
            </a:r>
            <a:r>
              <a:rPr lang="tr-TR" dirty="0"/>
              <a:t>		82.242 IU/ml		</a:t>
            </a:r>
          </a:p>
          <a:p>
            <a:r>
              <a:rPr lang="tr-TR" dirty="0"/>
              <a:t>CEA				3.67</a:t>
            </a:r>
          </a:p>
          <a:p>
            <a:r>
              <a:rPr lang="tr-TR" dirty="0"/>
              <a:t>Beta-HCG			&lt;0.100</a:t>
            </a:r>
          </a:p>
        </p:txBody>
      </p:sp>
    </p:spTree>
    <p:extLst>
      <p:ext uri="{BB962C8B-B14F-4D97-AF65-F5344CB8AC3E}">
        <p14:creationId xmlns:p14="http://schemas.microsoft.com/office/powerpoint/2010/main" val="136482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3 Başlık">
            <a:extLst>
              <a:ext uri="{FF2B5EF4-FFF2-40B4-BE49-F238E27FC236}">
                <a16:creationId xmlns:a16="http://schemas.microsoft.com/office/drawing/2014/main" id="{8645C440-DFA3-42D9-BB86-E162422D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04850"/>
            <a:ext cx="8229600" cy="1143000"/>
          </a:xfrm>
        </p:spPr>
        <p:txBody>
          <a:bodyPr/>
          <a:lstStyle/>
          <a:p>
            <a:r>
              <a:rPr lang="tr-TR" altLang="tr-TR" dirty="0"/>
              <a:t>      </a:t>
            </a:r>
            <a:r>
              <a:rPr lang="tr-TR" altLang="tr-TR" dirty="0" err="1">
                <a:solidFill>
                  <a:srgbClr val="FF0000"/>
                </a:solidFill>
              </a:rPr>
              <a:t>Altman</a:t>
            </a:r>
            <a:r>
              <a:rPr lang="tr-TR" altLang="tr-TR" dirty="0">
                <a:solidFill>
                  <a:srgbClr val="FF0000"/>
                </a:solidFill>
              </a:rPr>
              <a:t> Sınıflaması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59584524-57F1-4B40-A6A0-A9A7F8790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1920875"/>
            <a:ext cx="4038600" cy="4433888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tr-TR" altLang="tr-TR">
                <a:latin typeface="Arial" panose="020B0604020202020204" pitchFamily="34" charset="0"/>
              </a:rPr>
              <a:t>ALTMAN SINIFLANDIRMASI</a:t>
            </a:r>
          </a:p>
        </p:txBody>
      </p:sp>
      <p:pic>
        <p:nvPicPr>
          <p:cNvPr id="40964" name="Picture 4" descr="altman">
            <a:extLst>
              <a:ext uri="{FF2B5EF4-FFF2-40B4-BE49-F238E27FC236}">
                <a16:creationId xmlns:a16="http://schemas.microsoft.com/office/drawing/2014/main" id="{EFBA53F6-4D44-4F03-88E1-20D8BAF62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989138"/>
            <a:ext cx="43672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DDB3C8D5-A43E-4CE5-B3CA-4FF76B402B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4018" y="2276476"/>
            <a:ext cx="4684542" cy="3313113"/>
          </a:xfrm>
          <a:noFill/>
        </p:spPr>
      </p:pic>
    </p:spTree>
    <p:extLst>
      <p:ext uri="{BB962C8B-B14F-4D97-AF65-F5344CB8AC3E}">
        <p14:creationId xmlns:p14="http://schemas.microsoft.com/office/powerpoint/2010/main" val="3108709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152</Words>
  <Application>Microsoft Office PowerPoint</Application>
  <PresentationFormat>Geniş ekran</PresentationFormat>
  <Paragraphs>34</Paragraphs>
  <Slides>17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 2</vt:lpstr>
      <vt:lpstr>Office Teması</vt:lpstr>
      <vt:lpstr>Bir başarı öyküsü</vt:lpstr>
      <vt:lpstr>Sunum planı  Olgu Sunumları:   </vt:lpstr>
      <vt:lpstr>   Sakrokoksigeal Teratom: Olgu Sunumu </vt:lpstr>
      <vt:lpstr>PowerPoint Sunusu</vt:lpstr>
      <vt:lpstr>PowerPoint Sunusu</vt:lpstr>
      <vt:lpstr>Yenidoğan Yoğun Bakım Ünitesi’nde entübe takip</vt:lpstr>
      <vt:lpstr>PowerPoint Sunusu</vt:lpstr>
      <vt:lpstr>Tümör belirleyicileri</vt:lpstr>
      <vt:lpstr>      Altman Sınıflaması</vt:lpstr>
      <vt:lpstr>PowerPoint Sunusu</vt:lpstr>
      <vt:lpstr>PowerPoint Sunusu</vt:lpstr>
      <vt:lpstr>PowerPoint Sunusu</vt:lpstr>
      <vt:lpstr>PowerPoint Sunusu</vt:lpstr>
      <vt:lpstr>Histopatolojik inceleme</vt:lpstr>
      <vt:lpstr>PowerPoint Sunusu</vt:lpstr>
      <vt:lpstr>Sakrokoksigeal Teratom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Sakrokoksigeal Teratom </dc:title>
  <dc:creator>HAMİT OKUR</dc:creator>
  <cp:lastModifiedBy>HAMİT OKUR</cp:lastModifiedBy>
  <cp:revision>21</cp:revision>
  <dcterms:created xsi:type="dcterms:W3CDTF">2018-07-16T08:08:33Z</dcterms:created>
  <dcterms:modified xsi:type="dcterms:W3CDTF">2018-07-18T04:54:47Z</dcterms:modified>
</cp:coreProperties>
</file>