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315" r:id="rId3"/>
    <p:sldId id="300" r:id="rId4"/>
    <p:sldId id="316" r:id="rId5"/>
    <p:sldId id="301" r:id="rId6"/>
    <p:sldId id="331" r:id="rId7"/>
    <p:sldId id="302" r:id="rId8"/>
    <p:sldId id="303" r:id="rId9"/>
    <p:sldId id="329" r:id="rId10"/>
    <p:sldId id="313" r:id="rId11"/>
    <p:sldId id="330" r:id="rId12"/>
    <p:sldId id="314" r:id="rId13"/>
    <p:sldId id="305" r:id="rId14"/>
    <p:sldId id="327" r:id="rId15"/>
    <p:sldId id="270" r:id="rId16"/>
    <p:sldId id="311" r:id="rId17"/>
    <p:sldId id="312" r:id="rId18"/>
    <p:sldId id="322" r:id="rId19"/>
    <p:sldId id="317" r:id="rId20"/>
    <p:sldId id="273" r:id="rId21"/>
    <p:sldId id="280" r:id="rId22"/>
    <p:sldId id="318" r:id="rId23"/>
    <p:sldId id="309" r:id="rId24"/>
    <p:sldId id="310" r:id="rId25"/>
    <p:sldId id="281" r:id="rId26"/>
    <p:sldId id="282" r:id="rId27"/>
    <p:sldId id="323" r:id="rId28"/>
    <p:sldId id="275" r:id="rId29"/>
    <p:sldId id="279" r:id="rId30"/>
    <p:sldId id="285" r:id="rId31"/>
    <p:sldId id="324" r:id="rId32"/>
    <p:sldId id="277" r:id="rId33"/>
    <p:sldId id="325" r:id="rId34"/>
    <p:sldId id="278" r:id="rId35"/>
    <p:sldId id="286" r:id="rId36"/>
    <p:sldId id="307" r:id="rId37"/>
    <p:sldId id="288" r:id="rId38"/>
    <p:sldId id="326" r:id="rId39"/>
    <p:sldId id="328" r:id="rId40"/>
    <p:sldId id="306" r:id="rId4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74" autoAdjust="0"/>
  </p:normalViewPr>
  <p:slideViewPr>
    <p:cSldViewPr>
      <p:cViewPr varScale="1">
        <p:scale>
          <a:sx n="77" d="100"/>
          <a:sy n="77" d="100"/>
        </p:scale>
        <p:origin x="12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6CBF67-A969-4C00-8270-7EDEBC501479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305BF-24CD-44BE-85C7-E1FA9096E8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43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Akademik Liderlik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Prof. Dr. Hamit Okur</a:t>
            </a:r>
          </a:p>
          <a:p>
            <a:r>
              <a:rPr lang="tr-TR" dirty="0"/>
              <a:t>İstanbul Medeniyet Üniversitesi Kurucu Rektörü</a:t>
            </a:r>
          </a:p>
        </p:txBody>
      </p:sp>
    </p:spTree>
    <p:extLst>
      <p:ext uri="{BB962C8B-B14F-4D97-AF65-F5344CB8AC3E}">
        <p14:creationId xmlns:p14="http://schemas.microsoft.com/office/powerpoint/2010/main" val="2912616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Hizmetkar liderlik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İnsani değerlerde örnek</a:t>
            </a:r>
          </a:p>
          <a:p>
            <a:r>
              <a:rPr lang="tr-TR" dirty="0"/>
              <a:t>Makam değil, hizmet odaklı</a:t>
            </a:r>
          </a:p>
          <a:p>
            <a:r>
              <a:rPr lang="tr-TR" dirty="0"/>
              <a:t>Kendisi için değil toplum için çalışma</a:t>
            </a:r>
          </a:p>
          <a:p>
            <a:r>
              <a:rPr lang="tr-TR" dirty="0"/>
              <a:t>Toplum gelişmesi için gayret</a:t>
            </a:r>
          </a:p>
          <a:p>
            <a:r>
              <a:rPr lang="tr-TR" dirty="0"/>
              <a:t>Sürekli iyileştirici</a:t>
            </a:r>
          </a:p>
          <a:p>
            <a:r>
              <a:rPr lang="tr-TR" dirty="0"/>
              <a:t>Birlik kurucu</a:t>
            </a:r>
          </a:p>
          <a:p>
            <a:r>
              <a:rPr lang="tr-TR" dirty="0"/>
              <a:t>Empati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7274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İnsani değerler?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1044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İnsani değerler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Tevazu</a:t>
            </a:r>
          </a:p>
          <a:p>
            <a:r>
              <a:rPr lang="tr-TR" dirty="0"/>
              <a:t>Muhabbet</a:t>
            </a:r>
          </a:p>
          <a:p>
            <a:r>
              <a:rPr lang="tr-TR" dirty="0"/>
              <a:t>Saygı</a:t>
            </a:r>
          </a:p>
          <a:p>
            <a:r>
              <a:rPr lang="tr-TR" dirty="0"/>
              <a:t>Fedakarlık</a:t>
            </a:r>
          </a:p>
          <a:p>
            <a:r>
              <a:rPr lang="tr-TR" dirty="0" err="1"/>
              <a:t>Diğergamlık</a:t>
            </a:r>
            <a:endParaRPr lang="tr-TR" dirty="0"/>
          </a:p>
          <a:p>
            <a:r>
              <a:rPr lang="tr-TR" dirty="0"/>
              <a:t>Adalet</a:t>
            </a:r>
          </a:p>
          <a:p>
            <a:r>
              <a:rPr lang="tr-TR" dirty="0"/>
              <a:t>Dürüstlük</a:t>
            </a:r>
          </a:p>
          <a:p>
            <a:r>
              <a:rPr lang="tr-TR" dirty="0"/>
              <a:t>Güzel ahlak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7234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Akademik lider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</a:t>
            </a:r>
          </a:p>
          <a:p>
            <a:r>
              <a:rPr lang="tr-TR" dirty="0"/>
              <a:t>Beceri</a:t>
            </a:r>
          </a:p>
          <a:p>
            <a:r>
              <a:rPr lang="tr-TR" dirty="0"/>
              <a:t>Tutum</a:t>
            </a:r>
          </a:p>
          <a:p>
            <a:r>
              <a:rPr lang="tr-TR" dirty="0"/>
              <a:t>Kişilik</a:t>
            </a:r>
          </a:p>
          <a:p>
            <a:r>
              <a:rPr lang="tr-TR" dirty="0"/>
              <a:t>Yönetim tarzı</a:t>
            </a:r>
          </a:p>
          <a:p>
            <a:r>
              <a:rPr lang="tr-TR" dirty="0"/>
              <a:t>Vizyon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5662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Gerçeği arama?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5751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Kurum liderliği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Her basamak için geçerli</a:t>
            </a:r>
          </a:p>
          <a:p>
            <a:r>
              <a:rPr lang="tr-TR" dirty="0"/>
              <a:t>PUKO döngüsü</a:t>
            </a:r>
          </a:p>
          <a:p>
            <a:r>
              <a:rPr lang="tr-TR" dirty="0"/>
              <a:t>Değişimi öngörebilme</a:t>
            </a:r>
          </a:p>
          <a:p>
            <a:r>
              <a:rPr lang="tr-TR" dirty="0"/>
              <a:t>Ekip oluşturma</a:t>
            </a:r>
          </a:p>
          <a:p>
            <a:r>
              <a:rPr lang="tr-TR" dirty="0"/>
              <a:t>Stratejik plan yapma</a:t>
            </a:r>
          </a:p>
          <a:p>
            <a:r>
              <a:rPr lang="tr-TR" dirty="0"/>
              <a:t>Destek bulma </a:t>
            </a:r>
          </a:p>
          <a:p>
            <a:r>
              <a:rPr lang="tr-TR" dirty="0"/>
              <a:t>Bütçe oluşturma</a:t>
            </a:r>
          </a:p>
          <a:p>
            <a:r>
              <a:rPr lang="tr-TR" dirty="0"/>
              <a:t>Haleflerin liderlik becerilerini geliştirme</a:t>
            </a:r>
          </a:p>
        </p:txBody>
      </p:sp>
    </p:spTree>
    <p:extLst>
      <p:ext uri="{BB962C8B-B14F-4D97-AF65-F5344CB8AC3E}">
        <p14:creationId xmlns:p14="http://schemas.microsoft.com/office/powerpoint/2010/main" val="730596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Duygusal zeka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Ekip üyelerini iyi okumak</a:t>
            </a:r>
          </a:p>
          <a:p>
            <a:r>
              <a:rPr lang="tr-TR" dirty="0"/>
              <a:t>Yetkinin sınırlarını bilmek ve itibarını zedelememek</a:t>
            </a:r>
          </a:p>
          <a:p>
            <a:r>
              <a:rPr lang="tr-TR" dirty="0"/>
              <a:t>Yaptıramayacağın işe zorlamamak</a:t>
            </a:r>
          </a:p>
          <a:p>
            <a:r>
              <a:rPr lang="tr-TR" dirty="0"/>
              <a:t>Kişileri doğru tarafta tutabilmek</a:t>
            </a:r>
          </a:p>
          <a:p>
            <a:r>
              <a:rPr lang="tr-TR" dirty="0"/>
              <a:t>Başarıları için kutlamak</a:t>
            </a:r>
          </a:p>
        </p:txBody>
      </p:sp>
    </p:spTree>
    <p:extLst>
      <p:ext uri="{BB962C8B-B14F-4D97-AF65-F5344CB8AC3E}">
        <p14:creationId xmlns:p14="http://schemas.microsoft.com/office/powerpoint/2010/main" val="2087116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Kişisel gelişim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Öneri ve geri bildirimlere önem ver</a:t>
            </a:r>
          </a:p>
          <a:p>
            <a:r>
              <a:rPr lang="tr-TR" dirty="0"/>
              <a:t>Hayatında denge kur, yemeye içmeye ve kendine zaman ayır</a:t>
            </a:r>
          </a:p>
          <a:p>
            <a:r>
              <a:rPr lang="tr-TR" dirty="0"/>
              <a:t>Yemekli toplantılardan ve çok toplantıdan kaçın</a:t>
            </a:r>
          </a:p>
          <a:p>
            <a:r>
              <a:rPr lang="tr-TR" dirty="0"/>
              <a:t>İşte başarısızlık durumunda ümitsiz olma, strateji değiştir, ailen ve çocuklarını, sağlığını düşün, mutlu ol, mutlu kal</a:t>
            </a:r>
          </a:p>
        </p:txBody>
      </p:sp>
    </p:spTree>
    <p:extLst>
      <p:ext uri="{BB962C8B-B14F-4D97-AF65-F5344CB8AC3E}">
        <p14:creationId xmlns:p14="http://schemas.microsoft.com/office/powerpoint/2010/main" val="1779371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Güçlükler?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48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Güçlükler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Eğitim</a:t>
            </a:r>
          </a:p>
          <a:p>
            <a:r>
              <a:rPr lang="tr-TR" dirty="0"/>
              <a:t>Yönetim deneyimi olmama</a:t>
            </a:r>
          </a:p>
          <a:p>
            <a:r>
              <a:rPr lang="tr-TR" dirty="0"/>
              <a:t>Danışman bulamama</a:t>
            </a:r>
          </a:p>
          <a:p>
            <a:r>
              <a:rPr lang="tr-TR" dirty="0"/>
              <a:t>Değişimi takipte zorluklar</a:t>
            </a:r>
          </a:p>
          <a:p>
            <a:r>
              <a:rPr lang="tr-TR" dirty="0"/>
              <a:t>Süreklilik?</a:t>
            </a:r>
          </a:p>
        </p:txBody>
      </p:sp>
    </p:spTree>
    <p:extLst>
      <p:ext uri="{BB962C8B-B14F-4D97-AF65-F5344CB8AC3E}">
        <p14:creationId xmlns:p14="http://schemas.microsoft.com/office/powerpoint/2010/main" val="111216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Akademi?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0945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Ülkemizde durum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Okullarda yetenek keşfi ve gelişim eksikliği</a:t>
            </a:r>
          </a:p>
          <a:p>
            <a:r>
              <a:rPr lang="tr-TR" dirty="0"/>
              <a:t>Kariyer geliştirme ofisleri</a:t>
            </a:r>
          </a:p>
          <a:p>
            <a:r>
              <a:rPr lang="tr-TR" dirty="0"/>
              <a:t>Danışman ilişkisi</a:t>
            </a:r>
          </a:p>
        </p:txBody>
      </p:sp>
    </p:spTree>
    <p:extLst>
      <p:ext uri="{BB962C8B-B14F-4D97-AF65-F5344CB8AC3E}">
        <p14:creationId xmlns:p14="http://schemas.microsoft.com/office/powerpoint/2010/main" val="14162588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Başarılı olmak için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Liderliğin %30 genetik, %70 sonradan kazanılan kabiliyet olduğun bil</a:t>
            </a:r>
          </a:p>
          <a:p>
            <a:r>
              <a:rPr lang="tr-TR" dirty="0"/>
              <a:t>Kendini tanı</a:t>
            </a:r>
          </a:p>
          <a:p>
            <a:r>
              <a:rPr lang="tr-TR" dirty="0"/>
              <a:t>Güçlü ve zayıf yönlerini keşfet</a:t>
            </a:r>
          </a:p>
          <a:p>
            <a:r>
              <a:rPr lang="tr-TR" dirty="0"/>
              <a:t>Sözlü ve yazılı iletişim becerilerini geliştir</a:t>
            </a:r>
          </a:p>
          <a:p>
            <a:r>
              <a:rPr lang="tr-TR" dirty="0"/>
              <a:t>Kariyer hedeflerin için açık ol, tartış</a:t>
            </a:r>
          </a:p>
          <a:p>
            <a:r>
              <a:rPr lang="tr-TR" dirty="0"/>
              <a:t>Kendini yönetmeyi bil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0559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Başarılı olmak için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Danışman bul</a:t>
            </a:r>
          </a:p>
          <a:p>
            <a:r>
              <a:rPr lang="tr-TR" dirty="0"/>
              <a:t>Danışmanına güven(sadakat, sır tutuculuk)</a:t>
            </a:r>
          </a:p>
          <a:p>
            <a:r>
              <a:rPr lang="tr-TR" dirty="0"/>
              <a:t>Danışmanının dedikodusunu yapma</a:t>
            </a:r>
          </a:p>
          <a:p>
            <a:r>
              <a:rPr lang="tr-TR" dirty="0"/>
              <a:t>Sorumlu davran (danışman seninle gurur duymalı)</a:t>
            </a:r>
          </a:p>
          <a:p>
            <a:r>
              <a:rPr lang="tr-TR" dirty="0"/>
              <a:t>Görüşmelere hazırlanmış ve çalışarak git</a:t>
            </a:r>
          </a:p>
          <a:p>
            <a:r>
              <a:rPr lang="tr-TR" dirty="0"/>
              <a:t>Ödevlerini kendin yap</a:t>
            </a:r>
          </a:p>
          <a:p>
            <a:r>
              <a:rPr lang="tr-TR" dirty="0"/>
              <a:t>Danışmanınla iyi bir ilişki geliştir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0563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Başarılı olmak için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Misyon, vizyon ve hedeflerini açıkça ifade et</a:t>
            </a:r>
          </a:p>
          <a:p>
            <a:r>
              <a:rPr lang="tr-TR" dirty="0"/>
              <a:t>Açık sözlü ol</a:t>
            </a:r>
          </a:p>
          <a:p>
            <a:r>
              <a:rPr lang="tr-TR" dirty="0"/>
              <a:t>Yeterince anlaşıldığından emin ol</a:t>
            </a:r>
          </a:p>
          <a:p>
            <a:r>
              <a:rPr lang="tr-TR" dirty="0"/>
              <a:t>Sözünün arkasında dur</a:t>
            </a:r>
          </a:p>
          <a:p>
            <a:r>
              <a:rPr lang="tr-TR" dirty="0"/>
              <a:t>Tek bir hedefe yönel</a:t>
            </a:r>
          </a:p>
          <a:p>
            <a:r>
              <a:rPr lang="tr-TR" dirty="0"/>
              <a:t>Bazen lider, bazen takipçi ol</a:t>
            </a:r>
          </a:p>
          <a:p>
            <a:r>
              <a:rPr lang="tr-TR" dirty="0"/>
              <a:t>Neyi yapacağını, neyi, kime yaptıracağını bil</a:t>
            </a:r>
          </a:p>
          <a:p>
            <a:r>
              <a:rPr lang="tr-TR" dirty="0"/>
              <a:t>Birleştirici ol </a:t>
            </a:r>
          </a:p>
        </p:txBody>
      </p:sp>
    </p:spTree>
    <p:extLst>
      <p:ext uri="{BB962C8B-B14F-4D97-AF65-F5344CB8AC3E}">
        <p14:creationId xmlns:p14="http://schemas.microsoft.com/office/powerpoint/2010/main" val="15042739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Başarılı olmak için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/>
          </a:bodyPr>
          <a:lstStyle/>
          <a:p>
            <a:r>
              <a:rPr lang="tr-TR" dirty="0"/>
              <a:t>Kritik ve önemli konuları bizzat yap</a:t>
            </a:r>
          </a:p>
          <a:p>
            <a:r>
              <a:rPr lang="tr-TR" dirty="0"/>
              <a:t>Risk almaktan korkma</a:t>
            </a:r>
          </a:p>
          <a:p>
            <a:r>
              <a:rPr lang="tr-TR" dirty="0"/>
              <a:t>Ekibin başarısının senin başarın olduğunu bil</a:t>
            </a:r>
          </a:p>
          <a:p>
            <a:r>
              <a:rPr lang="tr-TR" dirty="0"/>
              <a:t>Paylaşımcı ol</a:t>
            </a:r>
          </a:p>
          <a:p>
            <a:r>
              <a:rPr lang="tr-TR" dirty="0"/>
              <a:t>Fikirlerinin ekip tarafından sahiplenmesini sağla</a:t>
            </a:r>
          </a:p>
          <a:p>
            <a:r>
              <a:rPr lang="tr-TR" dirty="0"/>
              <a:t>Öneriler ve geri bildirimleri dikkate al</a:t>
            </a:r>
          </a:p>
          <a:p>
            <a:r>
              <a:rPr lang="tr-TR" dirty="0"/>
              <a:t>Heyecanının ve coşkunun dışa yansımasına izin ver</a:t>
            </a:r>
          </a:p>
          <a:p>
            <a:r>
              <a:rPr lang="tr-TR" dirty="0"/>
              <a:t>Hayatın bir  eğitim süreci olduğunu unutma</a:t>
            </a:r>
          </a:p>
        </p:txBody>
      </p:sp>
    </p:spTree>
    <p:extLst>
      <p:ext uri="{BB962C8B-B14F-4D97-AF65-F5344CB8AC3E}">
        <p14:creationId xmlns:p14="http://schemas.microsoft.com/office/powerpoint/2010/main" val="2128029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Başarılı olmak için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Öğrenmek için istekli olduğunu göster</a:t>
            </a:r>
          </a:p>
          <a:p>
            <a:r>
              <a:rPr lang="tr-TR" dirty="0"/>
              <a:t>Gönüllü ol ve alanında kendini tanıtmaya çalış</a:t>
            </a:r>
          </a:p>
          <a:p>
            <a:r>
              <a:rPr lang="tr-TR" dirty="0"/>
              <a:t>Öğrenmek için uygun yolu bul ve devamlı öğrenci ol</a:t>
            </a:r>
          </a:p>
          <a:p>
            <a:r>
              <a:rPr lang="tr-TR" dirty="0"/>
              <a:t>Sıkı çalış</a:t>
            </a:r>
          </a:p>
          <a:p>
            <a:r>
              <a:rPr lang="tr-TR" dirty="0"/>
              <a:t>Eleştiriye açık ol</a:t>
            </a:r>
          </a:p>
          <a:p>
            <a:r>
              <a:rPr lang="tr-TR" dirty="0"/>
              <a:t>Esnek ve yenilikçi ol</a:t>
            </a:r>
          </a:p>
        </p:txBody>
      </p:sp>
    </p:spTree>
    <p:extLst>
      <p:ext uri="{BB962C8B-B14F-4D97-AF65-F5344CB8AC3E}">
        <p14:creationId xmlns:p14="http://schemas.microsoft.com/office/powerpoint/2010/main" val="11234095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Başarılı olmak için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Sınırlarını bil</a:t>
            </a:r>
          </a:p>
          <a:p>
            <a:r>
              <a:rPr lang="tr-TR" dirty="0"/>
              <a:t>Çevrende bir destek sistemi kur</a:t>
            </a:r>
          </a:p>
          <a:p>
            <a:r>
              <a:rPr lang="tr-TR" dirty="0"/>
              <a:t>İletişim ağı kur</a:t>
            </a:r>
          </a:p>
          <a:p>
            <a:r>
              <a:rPr lang="tr-TR" dirty="0"/>
              <a:t>İnisiyatif almaktan kaçınma</a:t>
            </a:r>
          </a:p>
          <a:p>
            <a:r>
              <a:rPr lang="tr-TR" dirty="0"/>
              <a:t>Sorumluluk sahibi ol</a:t>
            </a:r>
          </a:p>
          <a:p>
            <a:r>
              <a:rPr lang="tr-TR" dirty="0"/>
              <a:t>İşini eğlenceli kıl</a:t>
            </a:r>
          </a:p>
          <a:p>
            <a:r>
              <a:rPr lang="tr-TR" dirty="0"/>
              <a:t>Hedefe odaklan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03374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Danışman?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8220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Danışman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Kılavuz, hami</a:t>
            </a:r>
          </a:p>
          <a:p>
            <a:r>
              <a:rPr lang="tr-TR" dirty="0"/>
              <a:t>Öğretmen</a:t>
            </a:r>
          </a:p>
          <a:p>
            <a:r>
              <a:rPr lang="tr-TR" dirty="0" err="1"/>
              <a:t>Mentor</a:t>
            </a:r>
            <a:endParaRPr lang="tr-TR" dirty="0"/>
          </a:p>
          <a:p>
            <a:r>
              <a:rPr lang="tr-TR" dirty="0" err="1"/>
              <a:t>Konsültan</a:t>
            </a:r>
            <a:endParaRPr lang="tr-TR" dirty="0"/>
          </a:p>
          <a:p>
            <a:r>
              <a:rPr lang="tr-TR" dirty="0"/>
              <a:t>Önder </a:t>
            </a:r>
          </a:p>
          <a:p>
            <a:r>
              <a:rPr lang="tr-TR" dirty="0"/>
              <a:t>Lider</a:t>
            </a:r>
          </a:p>
          <a:p>
            <a:r>
              <a:rPr lang="tr-TR" dirty="0"/>
              <a:t>Yol gösterici</a:t>
            </a:r>
          </a:p>
          <a:p>
            <a:r>
              <a:rPr lang="tr-TR" dirty="0"/>
              <a:t>Akıl hocası, mürşit, rehber, üstat</a:t>
            </a:r>
          </a:p>
          <a:p>
            <a:r>
              <a:rPr lang="tr-TR" dirty="0"/>
              <a:t>Psikolog </a:t>
            </a:r>
          </a:p>
        </p:txBody>
      </p:sp>
    </p:spTree>
    <p:extLst>
      <p:ext uri="{BB962C8B-B14F-4D97-AF65-F5344CB8AC3E}">
        <p14:creationId xmlns:p14="http://schemas.microsoft.com/office/powerpoint/2010/main" val="29617894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Danışmanda aranan özellikler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Dürüst</a:t>
            </a:r>
          </a:p>
          <a:p>
            <a:r>
              <a:rPr lang="tr-TR" dirty="0"/>
              <a:t>Saygı duyulan</a:t>
            </a:r>
          </a:p>
          <a:p>
            <a:r>
              <a:rPr lang="tr-TR" dirty="0"/>
              <a:t>Güvenilir</a:t>
            </a:r>
          </a:p>
          <a:p>
            <a:r>
              <a:rPr lang="tr-TR" dirty="0"/>
              <a:t>Bilgili</a:t>
            </a:r>
          </a:p>
          <a:p>
            <a:r>
              <a:rPr lang="tr-TR" dirty="0"/>
              <a:t>Başarılı</a:t>
            </a:r>
          </a:p>
          <a:p>
            <a:r>
              <a:rPr lang="tr-TR" dirty="0"/>
              <a:t>İyi bir dinleyici</a:t>
            </a:r>
          </a:p>
          <a:p>
            <a:r>
              <a:rPr lang="tr-TR" dirty="0"/>
              <a:t>İyi bir iletişim uzmanı</a:t>
            </a:r>
          </a:p>
          <a:p>
            <a:r>
              <a:rPr lang="tr-TR" dirty="0"/>
              <a:t>Kolay ulaşılabilen</a:t>
            </a:r>
          </a:p>
          <a:p>
            <a:r>
              <a:rPr lang="tr-TR" dirty="0"/>
              <a:t>Zaman ayırabilen</a:t>
            </a:r>
          </a:p>
        </p:txBody>
      </p:sp>
    </p:spTree>
    <p:extLst>
      <p:ext uri="{BB962C8B-B14F-4D97-AF65-F5344CB8AC3E}">
        <p14:creationId xmlns:p14="http://schemas.microsoft.com/office/powerpoint/2010/main" val="183522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Akademi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Yükseköğretim kurumu</a:t>
            </a:r>
          </a:p>
          <a:p>
            <a:r>
              <a:rPr lang="tr-TR" dirty="0"/>
              <a:t>Bilim, edebiyat ve sanat  konularını tartışmak için bir araya gelen üyelerin oluşturduğu kurumlar</a:t>
            </a:r>
          </a:p>
          <a:p>
            <a:r>
              <a:rPr lang="tr-TR" dirty="0"/>
              <a:t>Belli bir bilim dalında eğitim ve araştırmalar yapan, yayımlarda bulunan yetkili kimselerin oluşturduğu topluluk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47727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Danışmanda aranan özellikler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Kişisel gelişim uzmanı</a:t>
            </a:r>
          </a:p>
          <a:p>
            <a:r>
              <a:rPr lang="tr-TR" dirty="0"/>
              <a:t>Yol gösterici</a:t>
            </a:r>
          </a:p>
          <a:p>
            <a:r>
              <a:rPr lang="tr-TR" dirty="0"/>
              <a:t>Empati yapabilen</a:t>
            </a:r>
          </a:p>
          <a:p>
            <a:r>
              <a:rPr lang="tr-TR" dirty="0"/>
              <a:t>Kolaylaştırıcı</a:t>
            </a:r>
          </a:p>
          <a:p>
            <a:r>
              <a:rPr lang="tr-TR" dirty="0"/>
              <a:t>Takdir edici</a:t>
            </a:r>
          </a:p>
          <a:p>
            <a:r>
              <a:rPr lang="tr-TR" dirty="0"/>
              <a:t>Sorun çözücü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22818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sz="4400" dirty="0"/>
              <a:t>			Rol model</a:t>
            </a:r>
          </a:p>
        </p:txBody>
      </p:sp>
    </p:spTree>
    <p:extLst>
      <p:ext uri="{BB962C8B-B14F-4D97-AF65-F5344CB8AC3E}">
        <p14:creationId xmlns:p14="http://schemas.microsoft.com/office/powerpoint/2010/main" val="10503049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dirty="0">
                <a:solidFill>
                  <a:srgbClr val="FF0000"/>
                </a:solidFill>
              </a:rPr>
            </a:br>
            <a:br>
              <a:rPr lang="tr-TR" dirty="0">
                <a:solidFill>
                  <a:srgbClr val="FF0000"/>
                </a:solidFill>
              </a:rPr>
            </a:br>
            <a:br>
              <a:rPr lang="tr-TR" dirty="0">
                <a:solidFill>
                  <a:srgbClr val="FF0000"/>
                </a:solidFill>
              </a:rPr>
            </a:br>
            <a:br>
              <a:rPr lang="tr-TR" dirty="0">
                <a:solidFill>
                  <a:srgbClr val="FF0000"/>
                </a:solidFill>
              </a:rPr>
            </a:br>
            <a:br>
              <a:rPr lang="tr-TR" dirty="0">
                <a:solidFill>
                  <a:srgbClr val="FF0000"/>
                </a:solidFill>
              </a:rPr>
            </a:br>
            <a:br>
              <a:rPr lang="tr-TR" dirty="0">
                <a:solidFill>
                  <a:srgbClr val="FF0000"/>
                </a:solidFill>
              </a:rPr>
            </a:br>
            <a:br>
              <a:rPr lang="tr-TR" dirty="0">
                <a:solidFill>
                  <a:srgbClr val="FF0000"/>
                </a:solidFill>
              </a:rPr>
            </a:b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>Herkesin bir danışmana ihtiyacı var mı?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05911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marL="0" indent="0">
              <a:buNone/>
            </a:pPr>
            <a:endParaRPr lang="tr-TR" sz="4400" dirty="0"/>
          </a:p>
          <a:p>
            <a:pPr marL="0" indent="0">
              <a:buNone/>
            </a:pPr>
            <a:r>
              <a:rPr lang="tr-TR" sz="4400" dirty="0"/>
              <a:t>				Evet</a:t>
            </a:r>
          </a:p>
        </p:txBody>
      </p:sp>
    </p:spTree>
    <p:extLst>
      <p:ext uri="{BB962C8B-B14F-4D97-AF65-F5344CB8AC3E}">
        <p14:creationId xmlns:p14="http://schemas.microsoft.com/office/powerpoint/2010/main" val="36460391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Danışmanı nasıl bulacağız?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Anne-baba ilişkisi</a:t>
            </a:r>
          </a:p>
          <a:p>
            <a:r>
              <a:rPr lang="tr-TR" dirty="0"/>
              <a:t>Kıdemli-kıdemsiz öğrenci ilişkisi</a:t>
            </a:r>
          </a:p>
          <a:p>
            <a:r>
              <a:rPr lang="tr-TR" dirty="0"/>
              <a:t>Öğrenci-öğretmen ilişkisi</a:t>
            </a:r>
          </a:p>
          <a:p>
            <a:r>
              <a:rPr lang="tr-TR" dirty="0"/>
              <a:t>Liderlik eğitimleri</a:t>
            </a:r>
          </a:p>
          <a:p>
            <a:r>
              <a:rPr lang="tr-TR" dirty="0"/>
              <a:t>Kariyer geliştirme programları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01568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Danışmana öneriler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Öğrencinize saygı duyun. Küçük görmeyin ve düşürmeyin. Empati yapın. </a:t>
            </a:r>
          </a:p>
          <a:p>
            <a:r>
              <a:rPr lang="tr-TR" dirty="0"/>
              <a:t>Zaman ayırın. Haftada en az bir saat görüşün.</a:t>
            </a:r>
          </a:p>
          <a:p>
            <a:r>
              <a:rPr lang="tr-TR" dirty="0"/>
              <a:t>Öğrencinizin düşüncelerini dikkate alın. Bazen önemli fikirler umulmadık kişilerden doğar. </a:t>
            </a:r>
          </a:p>
          <a:p>
            <a:r>
              <a:rPr lang="tr-TR" dirty="0"/>
              <a:t>Sorumluluğunuzu bilin. Sizin yaklaşımınız öğrencinizin akademik hayatı için önemli bir etkendir. </a:t>
            </a:r>
          </a:p>
          <a:p>
            <a:r>
              <a:rPr lang="tr-TR" dirty="0"/>
              <a:t>Öğrencinizin kültürel ve sosyal konumunu dikkate alın. </a:t>
            </a:r>
          </a:p>
          <a:p>
            <a:r>
              <a:rPr lang="tr-TR" dirty="0"/>
              <a:t>Cinsiyet ayrımını ilişkilerinizde konu yapmayın. </a:t>
            </a:r>
          </a:p>
        </p:txBody>
      </p:sp>
    </p:spTree>
    <p:extLst>
      <p:ext uri="{BB962C8B-B14F-4D97-AF65-F5344CB8AC3E}">
        <p14:creationId xmlns:p14="http://schemas.microsoft.com/office/powerpoint/2010/main" val="20924680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Danışmana öneriler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Öğrencinizin uzun dönem kariyer planını gözden geçirip ona göre uzun süreli bir yol haritası yapın. </a:t>
            </a:r>
          </a:p>
          <a:p>
            <a:r>
              <a:rPr lang="tr-TR" dirty="0"/>
              <a:t>Öğrencinizin alan dışı kurumsal sorumluluklarını en aza indirmeye gayret edin. </a:t>
            </a:r>
          </a:p>
          <a:p>
            <a:r>
              <a:rPr lang="tr-TR" dirty="0"/>
              <a:t>İş ortamındaki olumsuzlukların üstesinden gelmede öğrencinize yardımcı olun. </a:t>
            </a:r>
          </a:p>
          <a:p>
            <a:r>
              <a:rPr lang="tr-TR" dirty="0"/>
              <a:t>Sözlü ve yazılı iletişim becerilerini geliştirme konusunda öğrencinize yardımcı ve rehber olun. </a:t>
            </a:r>
          </a:p>
        </p:txBody>
      </p:sp>
    </p:spTree>
    <p:extLst>
      <p:ext uri="{BB962C8B-B14F-4D97-AF65-F5344CB8AC3E}">
        <p14:creationId xmlns:p14="http://schemas.microsoft.com/office/powerpoint/2010/main" val="9501799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Danışmana öneriler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Uygun iş bulma konusunda yardımcı olun. </a:t>
            </a:r>
          </a:p>
          <a:p>
            <a:r>
              <a:rPr lang="tr-TR" dirty="0"/>
              <a:t>Öğrencinizin başarısı ile gururlanın. Bu aynı zamanda sizin başarınız ve sizi yükseltecek bir durumdur. </a:t>
            </a:r>
          </a:p>
        </p:txBody>
      </p:sp>
    </p:spTree>
    <p:extLst>
      <p:ext uri="{BB962C8B-B14F-4D97-AF65-F5344CB8AC3E}">
        <p14:creationId xmlns:p14="http://schemas.microsoft.com/office/powerpoint/2010/main" val="22374485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Lider doğru işi yapan kişi, </a:t>
            </a:r>
          </a:p>
          <a:p>
            <a:r>
              <a:rPr lang="tr-TR" dirty="0"/>
              <a:t>Yönetici işi doğru yapan kişidir. </a:t>
            </a:r>
          </a:p>
          <a:p>
            <a:pPr marL="3200400" lvl="7" indent="0">
              <a:buNone/>
            </a:pPr>
            <a:r>
              <a:rPr lang="tr-TR" sz="3200" i="1" dirty="0"/>
              <a:t>	</a:t>
            </a:r>
            <a:r>
              <a:rPr lang="tr-TR" sz="3200" i="1" dirty="0" err="1"/>
              <a:t>Bennis</a:t>
            </a:r>
            <a:r>
              <a:rPr lang="tr-TR" sz="3200" i="1" dirty="0"/>
              <a:t> W.G.</a:t>
            </a:r>
          </a:p>
        </p:txBody>
      </p:sp>
    </p:spTree>
    <p:extLst>
      <p:ext uri="{BB962C8B-B14F-4D97-AF65-F5344CB8AC3E}">
        <p14:creationId xmlns:p14="http://schemas.microsoft.com/office/powerpoint/2010/main" val="10837607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Teşekkürler,</a:t>
            </a:r>
          </a:p>
          <a:p>
            <a:r>
              <a:rPr lang="tr-TR">
                <a:solidFill>
                  <a:srgbClr val="FF0000"/>
                </a:solidFill>
              </a:rPr>
              <a:t>Hayat yolculuğunda </a:t>
            </a:r>
            <a:r>
              <a:rPr lang="tr-TR" dirty="0">
                <a:solidFill>
                  <a:srgbClr val="FF0000"/>
                </a:solidFill>
              </a:rPr>
              <a:t>hepinize başarılar.</a:t>
            </a:r>
          </a:p>
          <a:p>
            <a:pPr marL="457200" lvl="1" indent="0">
              <a:buNone/>
            </a:pPr>
            <a:r>
              <a:rPr lang="tr-TR" sz="4000" dirty="0"/>
              <a:t>					</a:t>
            </a:r>
            <a:r>
              <a:rPr lang="tr-TR" dirty="0"/>
              <a:t>Hamit Okur</a:t>
            </a:r>
          </a:p>
          <a:p>
            <a:pPr marL="457200" lvl="1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hamit.okur@medeniyet.edu.tr</a:t>
            </a:r>
          </a:p>
        </p:txBody>
      </p:sp>
    </p:spTree>
    <p:extLst>
      <p:ext uri="{BB962C8B-B14F-4D97-AF65-F5344CB8AC3E}">
        <p14:creationId xmlns:p14="http://schemas.microsoft.com/office/powerpoint/2010/main" val="2916718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Akademinin temel misyonu?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21402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Liderlik?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Eğitim ve araştırmadan uzaklaşma</a:t>
            </a:r>
          </a:p>
          <a:p>
            <a:r>
              <a:rPr lang="tr-TR" dirty="0"/>
              <a:t>Geri dönüşte zorluklar</a:t>
            </a:r>
          </a:p>
          <a:p>
            <a:r>
              <a:rPr lang="tr-TR" dirty="0"/>
              <a:t>Politik davranabilme</a:t>
            </a:r>
          </a:p>
          <a:p>
            <a:r>
              <a:rPr lang="tr-TR" dirty="0"/>
              <a:t>Ticari beceri (destek bulma </a:t>
            </a:r>
            <a:r>
              <a:rPr lang="tr-TR" dirty="0" err="1"/>
              <a:t>vb</a:t>
            </a:r>
            <a:r>
              <a:rPr lang="tr-TR" dirty="0"/>
              <a:t>)</a:t>
            </a:r>
          </a:p>
          <a:p>
            <a:r>
              <a:rPr lang="tr-TR" dirty="0"/>
              <a:t>Yönetebilme</a:t>
            </a:r>
          </a:p>
        </p:txBody>
      </p:sp>
    </p:spTree>
    <p:extLst>
      <p:ext uri="{BB962C8B-B14F-4D97-AF65-F5344CB8AC3E}">
        <p14:creationId xmlns:p14="http://schemas.microsoft.com/office/powerpoint/2010/main" val="546889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Akademi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Eğitim</a:t>
            </a:r>
          </a:p>
          <a:p>
            <a:r>
              <a:rPr lang="tr-TR" dirty="0"/>
              <a:t>Araştırma (yenilikçilik ve girişimcilik)</a:t>
            </a:r>
          </a:p>
          <a:p>
            <a:r>
              <a:rPr lang="tr-TR" dirty="0"/>
              <a:t>Topluma hizmet</a:t>
            </a:r>
          </a:p>
          <a:p>
            <a:r>
              <a:rPr lang="tr-TR" dirty="0"/>
              <a:t>Gerçeği arama</a:t>
            </a:r>
          </a:p>
        </p:txBody>
      </p:sp>
    </p:spTree>
    <p:extLst>
      <p:ext uri="{BB962C8B-B14F-4D97-AF65-F5344CB8AC3E}">
        <p14:creationId xmlns:p14="http://schemas.microsoft.com/office/powerpoint/2010/main" val="3978432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Misyon ve Vizyon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8908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Eğitim liderliği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Güçlü ve zayıf yönlerini  belirleme</a:t>
            </a:r>
          </a:p>
          <a:p>
            <a:r>
              <a:rPr lang="tr-TR" dirty="0"/>
              <a:t>Kime neyi vereceğini bilme</a:t>
            </a:r>
          </a:p>
          <a:p>
            <a:r>
              <a:rPr lang="tr-TR" dirty="0"/>
              <a:t>Sorumluluk alma</a:t>
            </a:r>
          </a:p>
          <a:p>
            <a:r>
              <a:rPr lang="tr-TR" dirty="0"/>
              <a:t>Geleneksel eğitici olmama</a:t>
            </a:r>
          </a:p>
          <a:p>
            <a:r>
              <a:rPr lang="tr-TR" dirty="0"/>
              <a:t>Eğitim teknolojilerini kullanma</a:t>
            </a:r>
          </a:p>
          <a:p>
            <a:r>
              <a:rPr lang="tr-TR" dirty="0"/>
              <a:t>Eğitimde </a:t>
            </a:r>
            <a:r>
              <a:rPr lang="tr-TR" dirty="0" err="1"/>
              <a:t>inovasyon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3941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Araştırma liderliği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 yapabilme becerisi</a:t>
            </a:r>
          </a:p>
          <a:p>
            <a:r>
              <a:rPr lang="tr-TR" dirty="0"/>
              <a:t>Ekip oluşturma becerisi</a:t>
            </a:r>
          </a:p>
          <a:p>
            <a:r>
              <a:rPr lang="tr-TR" dirty="0"/>
              <a:t>Alanında en iyi</a:t>
            </a:r>
          </a:p>
          <a:p>
            <a:r>
              <a:rPr lang="tr-TR" dirty="0"/>
              <a:t>Vizyon</a:t>
            </a:r>
          </a:p>
        </p:txBody>
      </p:sp>
    </p:spTree>
    <p:extLst>
      <p:ext uri="{BB962C8B-B14F-4D97-AF65-F5344CB8AC3E}">
        <p14:creationId xmlns:p14="http://schemas.microsoft.com/office/powerpoint/2010/main" val="1554644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Hizmetkar liderlik?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073661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737</Words>
  <Application>Microsoft Office PowerPoint</Application>
  <PresentationFormat>Ekran Gösterisi (4:3)</PresentationFormat>
  <Paragraphs>212</Paragraphs>
  <Slides>40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40</vt:i4>
      </vt:variant>
    </vt:vector>
  </HeadingPairs>
  <TitlesOfParts>
    <vt:vector size="43" baseType="lpstr">
      <vt:lpstr>Arial</vt:lpstr>
      <vt:lpstr>Calibri</vt:lpstr>
      <vt:lpstr>Ofis Teması</vt:lpstr>
      <vt:lpstr>Akademik Liderlik</vt:lpstr>
      <vt:lpstr>Akademi?</vt:lpstr>
      <vt:lpstr>Akademi</vt:lpstr>
      <vt:lpstr>Akademinin temel misyonu?</vt:lpstr>
      <vt:lpstr>Akademi</vt:lpstr>
      <vt:lpstr>Misyon ve Vizyon</vt:lpstr>
      <vt:lpstr>Eğitim liderliği</vt:lpstr>
      <vt:lpstr>Araştırma liderliği</vt:lpstr>
      <vt:lpstr>Hizmetkar liderlik?</vt:lpstr>
      <vt:lpstr>Hizmetkar liderlik</vt:lpstr>
      <vt:lpstr>İnsani değerler?</vt:lpstr>
      <vt:lpstr>İnsani değerler</vt:lpstr>
      <vt:lpstr>Akademik lider</vt:lpstr>
      <vt:lpstr>Gerçeği arama?</vt:lpstr>
      <vt:lpstr>Kurum liderliği</vt:lpstr>
      <vt:lpstr>Duygusal zeka</vt:lpstr>
      <vt:lpstr>Kişisel gelişim</vt:lpstr>
      <vt:lpstr>Güçlükler?</vt:lpstr>
      <vt:lpstr>Güçlükler</vt:lpstr>
      <vt:lpstr>Ülkemizde durum</vt:lpstr>
      <vt:lpstr>Başarılı olmak için</vt:lpstr>
      <vt:lpstr>Başarılı olmak için</vt:lpstr>
      <vt:lpstr>Başarılı olmak için</vt:lpstr>
      <vt:lpstr>Başarılı olmak için</vt:lpstr>
      <vt:lpstr>Başarılı olmak için</vt:lpstr>
      <vt:lpstr>Başarılı olmak için</vt:lpstr>
      <vt:lpstr>Danışman?</vt:lpstr>
      <vt:lpstr>Danışman</vt:lpstr>
      <vt:lpstr>Danışmanda aranan özellikler</vt:lpstr>
      <vt:lpstr>Danışmanda aranan özellikler</vt:lpstr>
      <vt:lpstr>PowerPoint Sunusu</vt:lpstr>
      <vt:lpstr>        Herkesin bir danışmana ihtiyacı var mı?</vt:lpstr>
      <vt:lpstr>PowerPoint Sunusu</vt:lpstr>
      <vt:lpstr>Danışmanı nasıl bulacağız?</vt:lpstr>
      <vt:lpstr>Danışmana öneriler</vt:lpstr>
      <vt:lpstr>Danışmana öneriler</vt:lpstr>
      <vt:lpstr>Danışmana öneriler</vt:lpstr>
      <vt:lpstr>PowerPoint Sunusu</vt:lpstr>
      <vt:lpstr>PowerPoint Sunusu</vt:lpstr>
      <vt:lpstr>Liderlik?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Akademik Liderlik</dc:title>
  <dc:creator>HAMİT OKUR</dc:creator>
  <cp:lastModifiedBy>HAMİT OKUR</cp:lastModifiedBy>
  <cp:revision>53</cp:revision>
  <dcterms:created xsi:type="dcterms:W3CDTF">2013-05-14T18:00:35Z</dcterms:created>
  <dcterms:modified xsi:type="dcterms:W3CDTF">2019-02-13T19:19:04Z</dcterms:modified>
</cp:coreProperties>
</file>