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8" r:id="rId2"/>
    <p:sldId id="256" r:id="rId3"/>
    <p:sldId id="310" r:id="rId4"/>
    <p:sldId id="268" r:id="rId5"/>
    <p:sldId id="311" r:id="rId6"/>
    <p:sldId id="281" r:id="rId7"/>
    <p:sldId id="279" r:id="rId8"/>
    <p:sldId id="278" r:id="rId9"/>
    <p:sldId id="289" r:id="rId10"/>
    <p:sldId id="283" r:id="rId11"/>
    <p:sldId id="277" r:id="rId12"/>
    <p:sldId id="290" r:id="rId13"/>
    <p:sldId id="286" r:id="rId14"/>
    <p:sldId id="291" r:id="rId15"/>
    <p:sldId id="293" r:id="rId16"/>
    <p:sldId id="288" r:id="rId17"/>
    <p:sldId id="297" r:id="rId18"/>
    <p:sldId id="295" r:id="rId19"/>
    <p:sldId id="312" r:id="rId20"/>
    <p:sldId id="319" r:id="rId21"/>
    <p:sldId id="313" r:id="rId22"/>
    <p:sldId id="304" r:id="rId23"/>
    <p:sldId id="314" r:id="rId24"/>
    <p:sldId id="262" r:id="rId25"/>
    <p:sldId id="316" r:id="rId26"/>
    <p:sldId id="315" r:id="rId27"/>
    <p:sldId id="320"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sorterViewPr>
    <p:cViewPr>
      <p:scale>
        <a:sx n="100" d="100"/>
        <a:sy n="100" d="100"/>
      </p:scale>
      <p:origin x="0" y="25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554B5-32C6-4F9D-B2D3-8CEC1186450E}" type="datetimeFigureOut">
              <a:rPr lang="tr-TR" smtClean="0"/>
              <a:t>22.10.2011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0320C-88BA-4558-BBC9-53D4967E51BA}" type="slidenum">
              <a:rPr lang="tr-TR" smtClean="0"/>
              <a:t>‹#›</a:t>
            </a:fld>
            <a:endParaRPr lang="tr-TR"/>
          </a:p>
        </p:txBody>
      </p:sp>
    </p:spTree>
    <p:extLst>
      <p:ext uri="{BB962C8B-B14F-4D97-AF65-F5344CB8AC3E}">
        <p14:creationId xmlns:p14="http://schemas.microsoft.com/office/powerpoint/2010/main" val="250181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D061C31-5C59-4F92-AE97-ADD83998E5BF}" type="datetimeFigureOut">
              <a:rPr lang="tr-TR" smtClean="0"/>
              <a:t>22.10.2011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3FC529-00AC-474B-B25D-D579D9391557}" type="slidenum">
              <a:rPr lang="tr-TR" smtClean="0"/>
              <a:t>‹#›</a:t>
            </a:fld>
            <a:endParaRPr lang="tr-TR"/>
          </a:p>
        </p:txBody>
      </p:sp>
    </p:spTree>
    <p:extLst>
      <p:ext uri="{BB962C8B-B14F-4D97-AF65-F5344CB8AC3E}">
        <p14:creationId xmlns:p14="http://schemas.microsoft.com/office/powerpoint/2010/main" val="204544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061C31-5C59-4F92-AE97-ADD83998E5BF}" type="datetimeFigureOut">
              <a:rPr lang="tr-TR" smtClean="0"/>
              <a:t>22.10.2011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3FC529-00AC-474B-B25D-D579D9391557}" type="slidenum">
              <a:rPr lang="tr-TR" smtClean="0"/>
              <a:t>‹#›</a:t>
            </a:fld>
            <a:endParaRPr lang="tr-TR"/>
          </a:p>
        </p:txBody>
      </p:sp>
    </p:spTree>
    <p:extLst>
      <p:ext uri="{BB962C8B-B14F-4D97-AF65-F5344CB8AC3E}">
        <p14:creationId xmlns:p14="http://schemas.microsoft.com/office/powerpoint/2010/main" val="265363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061C31-5C59-4F92-AE97-ADD83998E5BF}" type="datetimeFigureOut">
              <a:rPr lang="tr-TR" smtClean="0"/>
              <a:t>22.10.2011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3FC529-00AC-474B-B25D-D579D9391557}" type="slidenum">
              <a:rPr lang="tr-TR" smtClean="0"/>
              <a:t>‹#›</a:t>
            </a:fld>
            <a:endParaRPr lang="tr-TR"/>
          </a:p>
        </p:txBody>
      </p:sp>
    </p:spTree>
    <p:extLst>
      <p:ext uri="{BB962C8B-B14F-4D97-AF65-F5344CB8AC3E}">
        <p14:creationId xmlns:p14="http://schemas.microsoft.com/office/powerpoint/2010/main" val="409682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061C31-5C59-4F92-AE97-ADD83998E5BF}" type="datetimeFigureOut">
              <a:rPr lang="tr-TR" smtClean="0"/>
              <a:t>22.10.2011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3FC529-00AC-474B-B25D-D579D9391557}" type="slidenum">
              <a:rPr lang="tr-TR" smtClean="0"/>
              <a:t>‹#›</a:t>
            </a:fld>
            <a:endParaRPr lang="tr-TR"/>
          </a:p>
        </p:txBody>
      </p:sp>
    </p:spTree>
    <p:extLst>
      <p:ext uri="{BB962C8B-B14F-4D97-AF65-F5344CB8AC3E}">
        <p14:creationId xmlns:p14="http://schemas.microsoft.com/office/powerpoint/2010/main" val="285326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D061C31-5C59-4F92-AE97-ADD83998E5BF}" type="datetimeFigureOut">
              <a:rPr lang="tr-TR" smtClean="0"/>
              <a:t>22.10.2011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3FC529-00AC-474B-B25D-D579D9391557}" type="slidenum">
              <a:rPr lang="tr-TR" smtClean="0"/>
              <a:t>‹#›</a:t>
            </a:fld>
            <a:endParaRPr lang="tr-TR"/>
          </a:p>
        </p:txBody>
      </p:sp>
    </p:spTree>
    <p:extLst>
      <p:ext uri="{BB962C8B-B14F-4D97-AF65-F5344CB8AC3E}">
        <p14:creationId xmlns:p14="http://schemas.microsoft.com/office/powerpoint/2010/main" val="292703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D061C31-5C59-4F92-AE97-ADD83998E5BF}" type="datetimeFigureOut">
              <a:rPr lang="tr-TR" smtClean="0"/>
              <a:t>22.10.2011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73FC529-00AC-474B-B25D-D579D9391557}" type="slidenum">
              <a:rPr lang="tr-TR" smtClean="0"/>
              <a:t>‹#›</a:t>
            </a:fld>
            <a:endParaRPr lang="tr-TR"/>
          </a:p>
        </p:txBody>
      </p:sp>
    </p:spTree>
    <p:extLst>
      <p:ext uri="{BB962C8B-B14F-4D97-AF65-F5344CB8AC3E}">
        <p14:creationId xmlns:p14="http://schemas.microsoft.com/office/powerpoint/2010/main" val="358971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D061C31-5C59-4F92-AE97-ADD83998E5BF}" type="datetimeFigureOut">
              <a:rPr lang="tr-TR" smtClean="0"/>
              <a:t>22.10.2011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73FC529-00AC-474B-B25D-D579D9391557}" type="slidenum">
              <a:rPr lang="tr-TR" smtClean="0"/>
              <a:t>‹#›</a:t>
            </a:fld>
            <a:endParaRPr lang="tr-TR"/>
          </a:p>
        </p:txBody>
      </p:sp>
    </p:spTree>
    <p:extLst>
      <p:ext uri="{BB962C8B-B14F-4D97-AF65-F5344CB8AC3E}">
        <p14:creationId xmlns:p14="http://schemas.microsoft.com/office/powerpoint/2010/main" val="278129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D061C31-5C59-4F92-AE97-ADD83998E5BF}" type="datetimeFigureOut">
              <a:rPr lang="tr-TR" smtClean="0"/>
              <a:t>22.10.2011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73FC529-00AC-474B-B25D-D579D9391557}" type="slidenum">
              <a:rPr lang="tr-TR" smtClean="0"/>
              <a:t>‹#›</a:t>
            </a:fld>
            <a:endParaRPr lang="tr-TR"/>
          </a:p>
        </p:txBody>
      </p:sp>
    </p:spTree>
    <p:extLst>
      <p:ext uri="{BB962C8B-B14F-4D97-AF65-F5344CB8AC3E}">
        <p14:creationId xmlns:p14="http://schemas.microsoft.com/office/powerpoint/2010/main" val="275537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061C31-5C59-4F92-AE97-ADD83998E5BF}" type="datetimeFigureOut">
              <a:rPr lang="tr-TR" smtClean="0"/>
              <a:t>22.10.2011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73FC529-00AC-474B-B25D-D579D9391557}" type="slidenum">
              <a:rPr lang="tr-TR" smtClean="0"/>
              <a:t>‹#›</a:t>
            </a:fld>
            <a:endParaRPr lang="tr-TR"/>
          </a:p>
        </p:txBody>
      </p:sp>
    </p:spTree>
    <p:extLst>
      <p:ext uri="{BB962C8B-B14F-4D97-AF65-F5344CB8AC3E}">
        <p14:creationId xmlns:p14="http://schemas.microsoft.com/office/powerpoint/2010/main" val="355555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D061C31-5C59-4F92-AE97-ADD83998E5BF}" type="datetimeFigureOut">
              <a:rPr lang="tr-TR" smtClean="0"/>
              <a:t>22.10.2011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73FC529-00AC-474B-B25D-D579D9391557}" type="slidenum">
              <a:rPr lang="tr-TR" smtClean="0"/>
              <a:t>‹#›</a:t>
            </a:fld>
            <a:endParaRPr lang="tr-TR"/>
          </a:p>
        </p:txBody>
      </p:sp>
    </p:spTree>
    <p:extLst>
      <p:ext uri="{BB962C8B-B14F-4D97-AF65-F5344CB8AC3E}">
        <p14:creationId xmlns:p14="http://schemas.microsoft.com/office/powerpoint/2010/main" val="334591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D061C31-5C59-4F92-AE97-ADD83998E5BF}" type="datetimeFigureOut">
              <a:rPr lang="tr-TR" smtClean="0"/>
              <a:t>22.10.2011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73FC529-00AC-474B-B25D-D579D9391557}" type="slidenum">
              <a:rPr lang="tr-TR" smtClean="0"/>
              <a:t>‹#›</a:t>
            </a:fld>
            <a:endParaRPr lang="tr-TR"/>
          </a:p>
        </p:txBody>
      </p:sp>
    </p:spTree>
    <p:extLst>
      <p:ext uri="{BB962C8B-B14F-4D97-AF65-F5344CB8AC3E}">
        <p14:creationId xmlns:p14="http://schemas.microsoft.com/office/powerpoint/2010/main" val="342993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61C31-5C59-4F92-AE97-ADD83998E5BF}" type="datetimeFigureOut">
              <a:rPr lang="tr-TR" smtClean="0"/>
              <a:t>22.10.2011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FC529-00AC-474B-B25D-D579D9391557}" type="slidenum">
              <a:rPr lang="tr-TR" smtClean="0"/>
              <a:t>‹#›</a:t>
            </a:fld>
            <a:endParaRPr lang="tr-TR"/>
          </a:p>
        </p:txBody>
      </p:sp>
    </p:spTree>
    <p:extLst>
      <p:ext uri="{BB962C8B-B14F-4D97-AF65-F5344CB8AC3E}">
        <p14:creationId xmlns:p14="http://schemas.microsoft.com/office/powerpoint/2010/main" val="161451771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56793"/>
            <a:ext cx="7772400" cy="2043658"/>
          </a:xfrm>
        </p:spPr>
        <p:txBody>
          <a:bodyPr/>
          <a:lstStyle/>
          <a:p>
            <a:r>
              <a:rPr lang="tr-TR" dirty="0" smtClean="0">
                <a:solidFill>
                  <a:srgbClr val="FFFF00"/>
                </a:solidFill>
              </a:rPr>
              <a:t>Hayatımızda israf ve iktisadın önemi</a:t>
            </a:r>
            <a:endParaRPr lang="tr-TR" dirty="0">
              <a:solidFill>
                <a:srgbClr val="FFFF00"/>
              </a:solidFill>
            </a:endParaRPr>
          </a:p>
        </p:txBody>
      </p:sp>
      <p:sp>
        <p:nvSpPr>
          <p:cNvPr id="3" name="Alt Başlık 2"/>
          <p:cNvSpPr>
            <a:spLocks noGrp="1"/>
          </p:cNvSpPr>
          <p:nvPr>
            <p:ph type="subTitle" idx="1"/>
          </p:nvPr>
        </p:nvSpPr>
        <p:spPr/>
        <p:txBody>
          <a:bodyPr/>
          <a:lstStyle/>
          <a:p>
            <a:r>
              <a:rPr lang="tr-TR" dirty="0" smtClean="0">
                <a:solidFill>
                  <a:schemeClr val="tx1"/>
                </a:solidFill>
              </a:rPr>
              <a:t>Dr. Hamit Okur</a:t>
            </a:r>
          </a:p>
          <a:p>
            <a:endParaRPr lang="tr-TR" dirty="0" smtClean="0"/>
          </a:p>
          <a:p>
            <a:r>
              <a:rPr lang="tr-TR" dirty="0" smtClean="0">
                <a:solidFill>
                  <a:srgbClr val="92D050"/>
                </a:solidFill>
              </a:rPr>
              <a:t>İstanbul Medeniyet Üniversitesi</a:t>
            </a:r>
            <a:endParaRPr lang="tr-TR" dirty="0">
              <a:solidFill>
                <a:srgbClr val="92D050"/>
              </a:solidFill>
            </a:endParaRPr>
          </a:p>
        </p:txBody>
      </p:sp>
    </p:spTree>
    <p:extLst>
      <p:ext uri="{BB962C8B-B14F-4D97-AF65-F5344CB8AC3E}">
        <p14:creationId xmlns:p14="http://schemas.microsoft.com/office/powerpoint/2010/main" val="2986069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1266" name="Picture 2" descr="C:\Users\DrHamitOkur\Desktop\Ahmet resim\mandalina_c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450850"/>
            <a:ext cx="8890000" cy="595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643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122" name="Picture 2" descr="C:\Users\DrHamitOkur\Desktop\İsraf\Büyük resimler\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1560" y="620688"/>
            <a:ext cx="7881160" cy="572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341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8434" name="Picture 2" descr="C:\Users\DrHamitOkur\Desktop\Resimler\İsraf\Küçük resimler\ekmek_israf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78134"/>
            <a:ext cx="7416823" cy="555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90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4338" name="Picture 2" descr="C:\Users\DrHamitOkur\Desktop\Resimler\İsraf\Küçük resimler\aclikafrik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53836"/>
            <a:ext cx="7560840" cy="677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60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9458" name="Picture 2" descr="C:\Users\DrHamitOkur\Desktop\Resimler\İsraf\Küçük resimler\somalian-famine-victims.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7099" y="764704"/>
            <a:ext cx="813875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6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1506" name="Picture 2" descr="C:\Users\DrHamitOkur\Desktop\Resimler\İsraf\Küçük resimler\susuz.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3568" y="620688"/>
            <a:ext cx="7827714" cy="587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792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6386" name="Picture 2" descr="C:\Users\DrHamitOkur\Desktop\Resimler\İsraf\Küçük resimler\afrikacancekisiyo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7272808"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07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5602" name="Picture 2" descr="C:\Users\DrHamitOkur\Desktop\İsraf\Büyük resimler\somali1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188640"/>
            <a:ext cx="8619168" cy="646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81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3554" name="Picture 2" descr="C:\Users\DrHamitOkur\Desktop\İsraf\Büyük resimler\famin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86231" y="1052736"/>
            <a:ext cx="8146209" cy="546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88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endParaRPr lang="tr-TR" dirty="0"/>
          </a:p>
          <a:p>
            <a:pPr marL="0" indent="0">
              <a:buNone/>
            </a:pPr>
            <a:r>
              <a:rPr lang="tr-TR" dirty="0" smtClean="0"/>
              <a:t>		</a:t>
            </a:r>
            <a:r>
              <a:rPr lang="tr-TR" sz="4800" dirty="0" smtClean="0"/>
              <a:t>Küreselleşen dünya?</a:t>
            </a:r>
            <a:endParaRPr lang="tr-TR" sz="4800" dirty="0"/>
          </a:p>
        </p:txBody>
      </p:sp>
    </p:spTree>
    <p:extLst>
      <p:ext uri="{BB962C8B-B14F-4D97-AF65-F5344CB8AC3E}">
        <p14:creationId xmlns:p14="http://schemas.microsoft.com/office/powerpoint/2010/main" val="303733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dirty="0"/>
          </a:p>
        </p:txBody>
      </p:sp>
      <p:pic>
        <p:nvPicPr>
          <p:cNvPr id="1026" name="Picture 2" descr="C:\Users\DrHamitOkur\Desktop\nereden geldik nereye gidiyoruz\grand_universe_by_antifan_re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471" y="-171400"/>
            <a:ext cx="14370471" cy="772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81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endParaRPr lang="tr-TR" dirty="0" smtClean="0"/>
          </a:p>
          <a:p>
            <a:r>
              <a:rPr lang="tr-TR" dirty="0" smtClean="0"/>
              <a:t>Hayatın gayesi</a:t>
            </a:r>
          </a:p>
          <a:p>
            <a:r>
              <a:rPr lang="tr-TR" dirty="0" smtClean="0"/>
              <a:t>Yardımlaşma</a:t>
            </a:r>
          </a:p>
          <a:p>
            <a:r>
              <a:rPr lang="tr-TR" dirty="0" smtClean="0"/>
              <a:t>Dayanışma</a:t>
            </a:r>
          </a:p>
          <a:p>
            <a:r>
              <a:rPr lang="tr-TR" dirty="0" smtClean="0"/>
              <a:t>Adalet</a:t>
            </a:r>
          </a:p>
          <a:p>
            <a:r>
              <a:rPr lang="tr-TR" dirty="0" smtClean="0"/>
              <a:t>Hoşgörü</a:t>
            </a:r>
          </a:p>
          <a:p>
            <a:r>
              <a:rPr lang="tr-TR" dirty="0" smtClean="0"/>
              <a:t>Sevgi</a:t>
            </a:r>
          </a:p>
          <a:p>
            <a:r>
              <a:rPr lang="tr-TR" dirty="0" smtClean="0"/>
              <a:t>Şefkat</a:t>
            </a:r>
          </a:p>
          <a:p>
            <a:r>
              <a:rPr lang="tr-TR" dirty="0" smtClean="0"/>
              <a:t>Kanaat</a:t>
            </a:r>
          </a:p>
          <a:p>
            <a:r>
              <a:rPr lang="tr-TR" dirty="0" smtClean="0"/>
              <a:t>İktisat</a:t>
            </a:r>
          </a:p>
          <a:p>
            <a:r>
              <a:rPr lang="tr-TR" dirty="0" smtClean="0"/>
              <a:t>Şükür</a:t>
            </a:r>
            <a:endParaRPr lang="tr-TR" dirty="0"/>
          </a:p>
        </p:txBody>
      </p:sp>
    </p:spTree>
    <p:extLst>
      <p:ext uri="{BB962C8B-B14F-4D97-AF65-F5344CB8AC3E}">
        <p14:creationId xmlns:p14="http://schemas.microsoft.com/office/powerpoint/2010/main" val="471907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FF00"/>
                </a:solidFill>
              </a:rPr>
              <a:t>Hesap verebilirlik</a:t>
            </a:r>
            <a:endParaRPr lang="tr-TR" dirty="0">
              <a:solidFill>
                <a:srgbClr val="FFFF00"/>
              </a:solidFill>
            </a:endParaRPr>
          </a:p>
        </p:txBody>
      </p:sp>
      <p:sp>
        <p:nvSpPr>
          <p:cNvPr id="3" name="İçerik Yer Tutucusu 2"/>
          <p:cNvSpPr>
            <a:spLocks noGrp="1"/>
          </p:cNvSpPr>
          <p:nvPr>
            <p:ph idx="1"/>
          </p:nvPr>
        </p:nvSpPr>
        <p:spPr/>
        <p:txBody>
          <a:bodyPr/>
          <a:lstStyle/>
          <a:p>
            <a:endParaRPr lang="tr-TR" dirty="0" smtClean="0"/>
          </a:p>
          <a:p>
            <a:r>
              <a:rPr lang="tr-TR" dirty="0" smtClean="0"/>
              <a:t>Hayatın nasıl geçirildiği?</a:t>
            </a:r>
          </a:p>
          <a:p>
            <a:r>
              <a:rPr lang="tr-TR" dirty="0" smtClean="0"/>
              <a:t>Servetin nasıl </a:t>
            </a:r>
            <a:r>
              <a:rPr lang="tr-TR" smtClean="0"/>
              <a:t>kazanıldığı</a:t>
            </a:r>
            <a:r>
              <a:rPr lang="tr-TR" smtClean="0"/>
              <a:t>?</a:t>
            </a:r>
            <a:endParaRPr lang="tr-TR" dirty="0" smtClean="0"/>
          </a:p>
          <a:p>
            <a:r>
              <a:rPr lang="tr-TR" dirty="0" smtClean="0"/>
              <a:t>Servetin nerede harcandığı?</a:t>
            </a:r>
          </a:p>
          <a:p>
            <a:r>
              <a:rPr lang="tr-TR" dirty="0" smtClean="0"/>
              <a:t>Sağlığın nerede ve nasıl değerlendirildiği?</a:t>
            </a:r>
          </a:p>
          <a:p>
            <a:endParaRPr lang="tr-TR" dirty="0"/>
          </a:p>
        </p:txBody>
      </p:sp>
    </p:spTree>
    <p:extLst>
      <p:ext uri="{BB962C8B-B14F-4D97-AF65-F5344CB8AC3E}">
        <p14:creationId xmlns:p14="http://schemas.microsoft.com/office/powerpoint/2010/main" val="777207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r>
              <a:rPr lang="tr-TR" dirty="0" smtClean="0"/>
              <a:t>İki nimet vardır ki insanlar onlarda yanılmıştır: sıhhat ve boş vakit. </a:t>
            </a:r>
            <a:r>
              <a:rPr lang="tr-TR" dirty="0" smtClean="0">
                <a:solidFill>
                  <a:srgbClr val="FFFF00"/>
                </a:solidFill>
              </a:rPr>
              <a:t>Hz. Muhammet SAV</a:t>
            </a:r>
            <a:endParaRPr lang="tr-TR" dirty="0">
              <a:solidFill>
                <a:srgbClr val="FFFF00"/>
              </a:solidFill>
            </a:endParaRPr>
          </a:p>
        </p:txBody>
      </p:sp>
    </p:spTree>
    <p:extLst>
      <p:ext uri="{BB962C8B-B14F-4D97-AF65-F5344CB8AC3E}">
        <p14:creationId xmlns:p14="http://schemas.microsoft.com/office/powerpoint/2010/main" val="3478411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FF00"/>
                </a:solidFill>
              </a:rPr>
              <a:t>İsraf</a:t>
            </a:r>
            <a:endParaRPr lang="tr-TR" dirty="0">
              <a:solidFill>
                <a:srgbClr val="FFFF00"/>
              </a:solidFill>
            </a:endParaRPr>
          </a:p>
        </p:txBody>
      </p:sp>
      <p:sp>
        <p:nvSpPr>
          <p:cNvPr id="3" name="İçerik Yer Tutucusu 2"/>
          <p:cNvSpPr>
            <a:spLocks noGrp="1"/>
          </p:cNvSpPr>
          <p:nvPr>
            <p:ph idx="1"/>
          </p:nvPr>
        </p:nvSpPr>
        <p:spPr/>
        <p:txBody>
          <a:bodyPr>
            <a:normAutofit lnSpcReduction="10000"/>
          </a:bodyPr>
          <a:lstStyle/>
          <a:p>
            <a:r>
              <a:rPr lang="tr-TR" dirty="0" smtClean="0"/>
              <a:t>Hayatın israfı</a:t>
            </a:r>
          </a:p>
          <a:p>
            <a:r>
              <a:rPr lang="tr-TR" dirty="0"/>
              <a:t>Zaman israfı</a:t>
            </a:r>
          </a:p>
          <a:p>
            <a:r>
              <a:rPr lang="tr-TR" dirty="0"/>
              <a:t>Düşünce </a:t>
            </a:r>
            <a:r>
              <a:rPr lang="tr-TR" dirty="0" smtClean="0"/>
              <a:t>israfı</a:t>
            </a:r>
          </a:p>
          <a:p>
            <a:r>
              <a:rPr lang="tr-TR" dirty="0" smtClean="0"/>
              <a:t>Söz israfı</a:t>
            </a:r>
            <a:endParaRPr lang="tr-TR" dirty="0"/>
          </a:p>
          <a:p>
            <a:r>
              <a:rPr lang="tr-TR" dirty="0"/>
              <a:t>Nefsin </a:t>
            </a:r>
            <a:r>
              <a:rPr lang="tr-TR" dirty="0" smtClean="0"/>
              <a:t>israfı</a:t>
            </a:r>
          </a:p>
          <a:p>
            <a:r>
              <a:rPr lang="tr-TR" dirty="0" smtClean="0"/>
              <a:t>Kaynakların israfı</a:t>
            </a:r>
            <a:endParaRPr lang="tr-TR" dirty="0"/>
          </a:p>
          <a:p>
            <a:pPr marL="0" indent="0">
              <a:buNone/>
            </a:pPr>
            <a:endParaRPr lang="tr-TR" dirty="0" smtClean="0">
              <a:solidFill>
                <a:srgbClr val="FFC000"/>
              </a:solidFill>
            </a:endParaRPr>
          </a:p>
          <a:p>
            <a:pPr marL="914400" lvl="2" indent="0">
              <a:buNone/>
            </a:pPr>
            <a:r>
              <a:rPr lang="tr-TR" dirty="0" smtClean="0">
                <a:solidFill>
                  <a:srgbClr val="FFC000"/>
                </a:solidFill>
              </a:rPr>
              <a:t>	</a:t>
            </a:r>
            <a:r>
              <a:rPr lang="tr-TR" sz="3600" dirty="0" smtClean="0">
                <a:solidFill>
                  <a:srgbClr val="FFC000"/>
                </a:solidFill>
              </a:rPr>
              <a:t>Tüketim çılgınlığı</a:t>
            </a:r>
          </a:p>
          <a:p>
            <a:endParaRPr lang="tr-TR" dirty="0" smtClean="0"/>
          </a:p>
          <a:p>
            <a:endParaRPr lang="tr-TR" dirty="0"/>
          </a:p>
        </p:txBody>
      </p:sp>
      <p:cxnSp>
        <p:nvCxnSpPr>
          <p:cNvPr id="5" name="Düz Ok Bağlayıcısı 4"/>
          <p:cNvCxnSpPr/>
          <p:nvPr/>
        </p:nvCxnSpPr>
        <p:spPr>
          <a:xfrm>
            <a:off x="1259632" y="5661248"/>
            <a:ext cx="914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1716832" y="5517232"/>
            <a:ext cx="0"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420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FF00"/>
                </a:solidFill>
              </a:rPr>
              <a:t>İktisat</a:t>
            </a:r>
            <a:endParaRPr lang="tr-TR" dirty="0">
              <a:solidFill>
                <a:srgbClr val="FFFF00"/>
              </a:solidFill>
            </a:endParaRPr>
          </a:p>
        </p:txBody>
      </p:sp>
      <p:sp>
        <p:nvSpPr>
          <p:cNvPr id="3" name="İçerik Yer Tutucusu 2"/>
          <p:cNvSpPr>
            <a:spLocks noGrp="1"/>
          </p:cNvSpPr>
          <p:nvPr>
            <p:ph idx="1"/>
          </p:nvPr>
        </p:nvSpPr>
        <p:spPr/>
        <p:txBody>
          <a:bodyPr/>
          <a:lstStyle/>
          <a:p>
            <a:endParaRPr lang="tr-TR" dirty="0" smtClean="0"/>
          </a:p>
          <a:p>
            <a:endParaRPr lang="tr-TR" dirty="0"/>
          </a:p>
          <a:p>
            <a:r>
              <a:rPr lang="tr-TR" dirty="0" smtClean="0"/>
              <a:t>İktisat eden maişetçe aile belasını çekmez.</a:t>
            </a:r>
          </a:p>
          <a:p>
            <a:r>
              <a:rPr lang="tr-TR" dirty="0" smtClean="0"/>
              <a:t>Kanaat bitmeyen bir hazinedir. </a:t>
            </a:r>
          </a:p>
          <a:p>
            <a:pPr marL="0" indent="0">
              <a:buNone/>
            </a:pPr>
            <a:r>
              <a:rPr lang="tr-TR" dirty="0" smtClean="0">
                <a:solidFill>
                  <a:srgbClr val="FFFF00"/>
                </a:solidFill>
              </a:rPr>
              <a:t>    Hz. Muhammet SAV</a:t>
            </a:r>
            <a:endParaRPr lang="tr-TR" dirty="0">
              <a:solidFill>
                <a:srgbClr val="FFFF00"/>
              </a:solidFill>
            </a:endParaRPr>
          </a:p>
        </p:txBody>
      </p:sp>
    </p:spTree>
    <p:extLst>
      <p:ext uri="{BB962C8B-B14F-4D97-AF65-F5344CB8AC3E}">
        <p14:creationId xmlns:p14="http://schemas.microsoft.com/office/powerpoint/2010/main" val="3768160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FF00"/>
                </a:solidFill>
              </a:rPr>
              <a:t>İktisat</a:t>
            </a:r>
            <a:endParaRPr lang="tr-TR" dirty="0">
              <a:solidFill>
                <a:srgbClr val="FFFF00"/>
              </a:solidFill>
            </a:endParaRPr>
          </a:p>
        </p:txBody>
      </p:sp>
      <p:sp>
        <p:nvSpPr>
          <p:cNvPr id="3" name="İçerik Yer Tutucusu 2"/>
          <p:cNvSpPr>
            <a:spLocks noGrp="1"/>
          </p:cNvSpPr>
          <p:nvPr>
            <p:ph idx="1"/>
          </p:nvPr>
        </p:nvSpPr>
        <p:spPr/>
        <p:txBody>
          <a:bodyPr/>
          <a:lstStyle/>
          <a:p>
            <a:r>
              <a:rPr lang="tr-TR" dirty="0" smtClean="0"/>
              <a:t>Şükür</a:t>
            </a:r>
          </a:p>
          <a:p>
            <a:r>
              <a:rPr lang="tr-TR" dirty="0" smtClean="0"/>
              <a:t>Nimet vereni tanıma</a:t>
            </a:r>
          </a:p>
          <a:p>
            <a:r>
              <a:rPr lang="tr-TR" dirty="0" smtClean="0"/>
              <a:t>Bereket (zenginlik)</a:t>
            </a:r>
          </a:p>
          <a:p>
            <a:r>
              <a:rPr lang="tr-TR" dirty="0" smtClean="0"/>
              <a:t>Dengeli beslenme (sağlık)</a:t>
            </a:r>
          </a:p>
          <a:p>
            <a:r>
              <a:rPr lang="tr-TR" dirty="0" smtClean="0"/>
              <a:t>İzzet </a:t>
            </a:r>
          </a:p>
          <a:p>
            <a:r>
              <a:rPr lang="tr-TR" dirty="0"/>
              <a:t>L</a:t>
            </a:r>
            <a:r>
              <a:rPr lang="tr-TR" dirty="0" smtClean="0"/>
              <a:t>ezzet</a:t>
            </a:r>
            <a:endParaRPr lang="tr-TR" dirty="0"/>
          </a:p>
        </p:txBody>
      </p:sp>
    </p:spTree>
    <p:extLst>
      <p:ext uri="{BB962C8B-B14F-4D97-AF65-F5344CB8AC3E}">
        <p14:creationId xmlns:p14="http://schemas.microsoft.com/office/powerpoint/2010/main" val="1652402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FF00"/>
                </a:solidFill>
              </a:rPr>
              <a:t>Şükür</a:t>
            </a:r>
            <a:endParaRPr lang="tr-TR" dirty="0">
              <a:solidFill>
                <a:srgbClr val="FFFF00"/>
              </a:solidFill>
            </a:endParaRPr>
          </a:p>
        </p:txBody>
      </p:sp>
      <p:sp>
        <p:nvSpPr>
          <p:cNvPr id="3" name="İçerik Yer Tutucusu 2"/>
          <p:cNvSpPr>
            <a:spLocks noGrp="1"/>
          </p:cNvSpPr>
          <p:nvPr>
            <p:ph idx="1"/>
          </p:nvPr>
        </p:nvSpPr>
        <p:spPr/>
        <p:txBody>
          <a:bodyPr/>
          <a:lstStyle/>
          <a:p>
            <a:endParaRPr lang="tr-TR" dirty="0" smtClean="0"/>
          </a:p>
          <a:p>
            <a:r>
              <a:rPr lang="tr-TR" dirty="0" smtClean="0"/>
              <a:t>Kanaat</a:t>
            </a:r>
          </a:p>
          <a:p>
            <a:r>
              <a:rPr lang="tr-TR" dirty="0" smtClean="0"/>
              <a:t>İktisat</a:t>
            </a:r>
          </a:p>
          <a:p>
            <a:r>
              <a:rPr lang="tr-TR" dirty="0" smtClean="0"/>
              <a:t>Rıza</a:t>
            </a:r>
          </a:p>
          <a:p>
            <a:r>
              <a:rPr lang="tr-TR" dirty="0" smtClean="0"/>
              <a:t>Memnuniyet</a:t>
            </a:r>
            <a:endParaRPr lang="tr-TR" dirty="0"/>
          </a:p>
        </p:txBody>
      </p:sp>
    </p:spTree>
    <p:extLst>
      <p:ext uri="{BB962C8B-B14F-4D97-AF65-F5344CB8AC3E}">
        <p14:creationId xmlns:p14="http://schemas.microsoft.com/office/powerpoint/2010/main" val="3857749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FF00"/>
                </a:solidFill>
              </a:rPr>
              <a:t>Son söz</a:t>
            </a:r>
            <a:endParaRPr lang="tr-TR" dirty="0">
              <a:solidFill>
                <a:srgbClr val="FFFF00"/>
              </a:solidFill>
            </a:endParaRPr>
          </a:p>
        </p:txBody>
      </p:sp>
      <p:sp>
        <p:nvSpPr>
          <p:cNvPr id="3" name="İçerik Yer Tutucusu 2"/>
          <p:cNvSpPr>
            <a:spLocks noGrp="1"/>
          </p:cNvSpPr>
          <p:nvPr>
            <p:ph idx="1"/>
          </p:nvPr>
        </p:nvSpPr>
        <p:spPr/>
        <p:txBody>
          <a:bodyPr/>
          <a:lstStyle/>
          <a:p>
            <a:pPr marL="0" indent="0">
              <a:buNone/>
            </a:pPr>
            <a:r>
              <a:rPr lang="tr-TR" dirty="0" err="1" smtClean="0"/>
              <a:t>İlm</a:t>
            </a:r>
            <a:r>
              <a:rPr lang="tr-TR" dirty="0" smtClean="0"/>
              <a:t>-i tıbbı iki satırda topluyorum: sözün güzelliği kısalığındadır. Yediğin vakit az ye. Yedikten sonra dört beş saat kadar daha yeme. Şifa hazımdadır. Yani, kolayca hazmedeceğin miktarı ye. Nefse ve mideye en ağır ve yorucu hal, taam </a:t>
            </a:r>
            <a:r>
              <a:rPr lang="tr-TR" dirty="0" err="1" smtClean="0"/>
              <a:t>taam</a:t>
            </a:r>
            <a:r>
              <a:rPr lang="tr-TR" dirty="0" smtClean="0"/>
              <a:t> üstüne yemektir. </a:t>
            </a:r>
            <a:r>
              <a:rPr lang="tr-TR" dirty="0" err="1" smtClean="0">
                <a:solidFill>
                  <a:srgbClr val="FFFF00"/>
                </a:solidFill>
              </a:rPr>
              <a:t>İbn</a:t>
            </a:r>
            <a:r>
              <a:rPr lang="tr-TR" dirty="0" smtClean="0">
                <a:solidFill>
                  <a:srgbClr val="FFFF00"/>
                </a:solidFill>
              </a:rPr>
              <a:t>-i Sina</a:t>
            </a:r>
            <a:endParaRPr lang="tr-TR" dirty="0">
              <a:solidFill>
                <a:srgbClr val="FFFF00"/>
              </a:solidFill>
            </a:endParaRPr>
          </a:p>
        </p:txBody>
      </p:sp>
    </p:spTree>
    <p:extLst>
      <p:ext uri="{BB962C8B-B14F-4D97-AF65-F5344CB8AC3E}">
        <p14:creationId xmlns:p14="http://schemas.microsoft.com/office/powerpoint/2010/main" val="84868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descr="C:\Users\DrHamitOkur\Desktop\Bahar\bahar_9916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2008"/>
            <a:ext cx="9180512"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87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4" name="Picture 2" descr="C:\Users\DrHamitOkur\Desktop\nereden geldik nereye gidiyoruz\go_to_the_light_by_mariamos-d34xds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2206"/>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928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endParaRPr lang="tr-TR" dirty="0"/>
          </a:p>
          <a:p>
            <a:pPr marL="0" indent="0">
              <a:buNone/>
            </a:pPr>
            <a:r>
              <a:rPr lang="tr-TR" dirty="0" smtClean="0"/>
              <a:t>Yiyiniz, içiniz; fakat israf etmeyiniz. Çünkü Allah israf edenleri sevmez. Araf 7/31</a:t>
            </a:r>
            <a:endParaRPr lang="tr-TR" dirty="0"/>
          </a:p>
        </p:txBody>
      </p:sp>
    </p:spTree>
    <p:extLst>
      <p:ext uri="{BB962C8B-B14F-4D97-AF65-F5344CB8AC3E}">
        <p14:creationId xmlns:p14="http://schemas.microsoft.com/office/powerpoint/2010/main" val="1970593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9218" name="Picture 2" descr="C:\Users\DrHamitOkur\Desktop\Ahmet resim\asasasasqsq.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348"/>
            <a:ext cx="9150345" cy="697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584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170" name="Picture 2" descr="C:\Users\DrHamitOkur\Desktop\İsraf\Büyük resimler\obezit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260648"/>
            <a:ext cx="9107065" cy="64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313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146" name="Picture 2" descr="C:\Users\DrHamitOkur\Desktop\İsraf\Büyük resimler\19853_19059_Anaerobicdigestion__21_.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626" y="260648"/>
            <a:ext cx="9391297"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368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7410" name="Picture 2" descr="C:\Users\DrHamitOkur\Desktop\Resimler\İsraf\Küçük resimler\ekmek_co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8948721"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960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TotalTime>
  <Words>180</Words>
  <Application>Microsoft Office PowerPoint</Application>
  <PresentationFormat>Ekran Gösterisi (4:3)</PresentationFormat>
  <Paragraphs>60</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Hayatımızda israf ve iktisadın önemi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Hesap verebilirlik</vt:lpstr>
      <vt:lpstr>PowerPoint Sunusu</vt:lpstr>
      <vt:lpstr>İsraf</vt:lpstr>
      <vt:lpstr>İktisat</vt:lpstr>
      <vt:lpstr>İktisat</vt:lpstr>
      <vt:lpstr>Şükür</vt:lpstr>
      <vt:lpstr>Son söz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DrHamitOkur</dc:creator>
  <cp:lastModifiedBy>DrHamitOkur</cp:lastModifiedBy>
  <cp:revision>38</cp:revision>
  <dcterms:created xsi:type="dcterms:W3CDTF">2011-10-17T19:28:02Z</dcterms:created>
  <dcterms:modified xsi:type="dcterms:W3CDTF">2011-10-22T05:17:37Z</dcterms:modified>
</cp:coreProperties>
</file>