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2" r:id="rId4"/>
    <p:sldId id="263" r:id="rId5"/>
    <p:sldId id="269" r:id="rId6"/>
    <p:sldId id="260" r:id="rId7"/>
    <p:sldId id="280" r:id="rId8"/>
    <p:sldId id="258" r:id="rId9"/>
    <p:sldId id="259" r:id="rId10"/>
    <p:sldId id="268" r:id="rId11"/>
    <p:sldId id="261" r:id="rId12"/>
    <p:sldId id="270" r:id="rId13"/>
    <p:sldId id="264" r:id="rId14"/>
    <p:sldId id="277" r:id="rId15"/>
    <p:sldId id="287" r:id="rId16"/>
    <p:sldId id="288" r:id="rId17"/>
    <p:sldId id="289" r:id="rId18"/>
    <p:sldId id="290" r:id="rId19"/>
    <p:sldId id="271" r:id="rId20"/>
    <p:sldId id="278" r:id="rId21"/>
    <p:sldId id="274" r:id="rId22"/>
    <p:sldId id="273" r:id="rId23"/>
    <p:sldId id="283" r:id="rId24"/>
    <p:sldId id="281" r:id="rId25"/>
    <p:sldId id="279" r:id="rId26"/>
    <p:sldId id="282" r:id="rId27"/>
    <p:sldId id="267" r:id="rId28"/>
    <p:sldId id="291"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CFD68-945C-42BD-97C6-8E9558DADE46}" type="datetimeFigureOut">
              <a:rPr lang="tr-TR" smtClean="0"/>
              <a:pPr/>
              <a:t>05.04.2012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5953F-A6CC-4E18-91FE-C2228BE9BC3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EE5953F-A6CC-4E18-91FE-C2228BE9BC30}" type="slidenum">
              <a:rPr lang="tr-TR" smtClean="0"/>
              <a:pPr/>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809DD59-9D54-43AD-BB5F-255E7CE2EDCD}" type="datetimeFigureOut">
              <a:rPr lang="tr-TR" smtClean="0"/>
              <a:pPr/>
              <a:t>05.04.2012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E594744-362E-46DF-BA83-501655AF7B9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DD59-9D54-43AD-BB5F-255E7CE2EDCD}" type="datetimeFigureOut">
              <a:rPr lang="tr-TR" smtClean="0"/>
              <a:pPr/>
              <a:t>05.04.2012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94744-362E-46DF-BA83-501655AF7B9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ncbi.nlm.nih.gov/pmc/articles/PMC1963594/figure/fig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ncbi.nlm.nih.gov/pmc/articles/PMC1963594/figure/fig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hamit%20okur\Desktop\microvasc%20orchidopx%20(2).wm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7056" y="1268760"/>
            <a:ext cx="8029400" cy="2331690"/>
          </a:xfrm>
        </p:spPr>
        <p:txBody>
          <a:bodyPr>
            <a:normAutofit/>
          </a:bodyPr>
          <a:lstStyle/>
          <a:p>
            <a:r>
              <a:rPr lang="tr-TR" sz="4000" dirty="0" smtClean="0">
                <a:solidFill>
                  <a:srgbClr val="FF0000"/>
                </a:solidFill>
              </a:rPr>
              <a:t>İnmemiş Testis Cerrahisi Komplikasyonları ve Komplikasyonların Tedavisi</a:t>
            </a:r>
            <a:endParaRPr lang="tr-TR" sz="4000" dirty="0">
              <a:solidFill>
                <a:srgbClr val="FF0000"/>
              </a:solidFill>
            </a:endParaRPr>
          </a:p>
        </p:txBody>
      </p:sp>
      <p:sp>
        <p:nvSpPr>
          <p:cNvPr id="3" name="2 Alt Başlık"/>
          <p:cNvSpPr>
            <a:spLocks noGrp="1"/>
          </p:cNvSpPr>
          <p:nvPr>
            <p:ph type="subTitle" idx="1"/>
          </p:nvPr>
        </p:nvSpPr>
        <p:spPr/>
        <p:txBody>
          <a:bodyPr/>
          <a:lstStyle/>
          <a:p>
            <a:r>
              <a:rPr lang="tr-TR" b="1" dirty="0" smtClean="0"/>
              <a:t>Dr. Hamit Okur</a:t>
            </a:r>
          </a:p>
          <a:p>
            <a:endParaRPr lang="tr-TR" b="1" dirty="0" smtClean="0"/>
          </a:p>
          <a:p>
            <a:r>
              <a:rPr lang="tr-TR" b="1" dirty="0" smtClean="0"/>
              <a:t>İstanbul Medeniyet Üniversitesi</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srcRect/>
          <a:stretch>
            <a:fillRect/>
          </a:stretch>
        </p:blipFill>
        <p:spPr bwMode="auto">
          <a:xfrm>
            <a:off x="1691680" y="1484784"/>
            <a:ext cx="603461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Tekrarlayan </a:t>
            </a:r>
            <a:r>
              <a:rPr lang="tr-TR" dirty="0" err="1" smtClean="0">
                <a:solidFill>
                  <a:srgbClr val="FF0000"/>
                </a:solidFill>
              </a:rPr>
              <a:t>orşidopeksi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Anatomi farklılığı</a:t>
            </a:r>
          </a:p>
          <a:p>
            <a:r>
              <a:rPr lang="tr-TR" dirty="0" smtClean="0"/>
              <a:t>Daha hassas yaklaşım</a:t>
            </a:r>
          </a:p>
          <a:p>
            <a:r>
              <a:rPr lang="tr-TR" dirty="0" err="1" smtClean="0"/>
              <a:t>Spermatik</a:t>
            </a:r>
            <a:r>
              <a:rPr lang="tr-TR" dirty="0" smtClean="0"/>
              <a:t> kordun </a:t>
            </a:r>
            <a:r>
              <a:rPr lang="tr-TR" dirty="0" err="1" smtClean="0"/>
              <a:t>posteriorundan</a:t>
            </a:r>
            <a:r>
              <a:rPr lang="tr-TR" dirty="0" smtClean="0"/>
              <a:t> </a:t>
            </a:r>
            <a:r>
              <a:rPr lang="tr-TR" dirty="0" err="1" smtClean="0"/>
              <a:t>diseksiyon</a:t>
            </a:r>
            <a:endParaRPr lang="tr-TR" dirty="0" smtClean="0"/>
          </a:p>
          <a:p>
            <a:r>
              <a:rPr lang="tr-TR" dirty="0" err="1" smtClean="0"/>
              <a:t>Prentiss</a:t>
            </a:r>
            <a:r>
              <a:rPr lang="tr-TR" dirty="0" smtClean="0"/>
              <a:t> manevrası</a:t>
            </a:r>
          </a:p>
          <a:p>
            <a:r>
              <a:rPr lang="tr-TR" dirty="0" err="1" smtClean="0"/>
              <a:t>Proksimalden</a:t>
            </a:r>
            <a:r>
              <a:rPr lang="tr-TR" dirty="0" smtClean="0"/>
              <a:t> </a:t>
            </a:r>
            <a:r>
              <a:rPr lang="tr-TR" dirty="0" err="1" smtClean="0"/>
              <a:t>distale</a:t>
            </a:r>
            <a:r>
              <a:rPr lang="tr-TR" dirty="0" smtClean="0"/>
              <a:t> </a:t>
            </a:r>
            <a:r>
              <a:rPr lang="tr-TR" dirty="0" err="1" smtClean="0"/>
              <a:t>diseksiyon</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Uzun süreli sonuçlar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İnmemiş testisin lokalizasyonu ile cerrahi sonrası pozisyon arasındaki ilişki</a:t>
            </a:r>
          </a:p>
          <a:p>
            <a:r>
              <a:rPr lang="tr-TR" dirty="0" smtClean="0"/>
              <a:t>İnmemiş testisin lokalizasyonu ile cerrahi sonrası testisin boyutu arasındaki ilişki</a:t>
            </a:r>
          </a:p>
          <a:p>
            <a:r>
              <a:rPr lang="tr-TR" dirty="0" err="1" smtClean="0"/>
              <a:t>Atrofi</a:t>
            </a:r>
            <a:endParaRPr lang="tr-TR" dirty="0" smtClean="0"/>
          </a:p>
          <a:p>
            <a:r>
              <a:rPr lang="tr-TR" dirty="0" err="1" smtClean="0"/>
              <a:t>Fertilite</a:t>
            </a:r>
            <a:r>
              <a:rPr lang="tr-TR" dirty="0" smtClean="0"/>
              <a:t> ve </a:t>
            </a:r>
            <a:r>
              <a:rPr lang="tr-TR" dirty="0" err="1" smtClean="0"/>
              <a:t>paternite</a:t>
            </a:r>
            <a:endParaRPr lang="tr-TR" dirty="0" smtClean="0"/>
          </a:p>
          <a:p>
            <a:r>
              <a:rPr lang="tr-TR" dirty="0" err="1" smtClean="0"/>
              <a:t>Malinite</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Testis protezi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Duygusal </a:t>
            </a:r>
          </a:p>
          <a:p>
            <a:r>
              <a:rPr lang="tr-TR" dirty="0" smtClean="0"/>
              <a:t>Kozmetik</a:t>
            </a:r>
          </a:p>
          <a:p>
            <a:r>
              <a:rPr lang="tr-TR" dirty="0" smtClean="0"/>
              <a:t>Hasta memnuniyeti</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Testisin lokalizasyonuna göre</a:t>
            </a:r>
            <a:endParaRPr lang="tr-TR" dirty="0">
              <a:solidFill>
                <a:srgbClr val="FF0000"/>
              </a:solidFill>
            </a:endParaRPr>
          </a:p>
        </p:txBody>
      </p:sp>
      <p:sp>
        <p:nvSpPr>
          <p:cNvPr id="3" name="2 İçerik Yer Tutucusu"/>
          <p:cNvSpPr>
            <a:spLocks noGrp="1"/>
          </p:cNvSpPr>
          <p:nvPr>
            <p:ph idx="1"/>
          </p:nvPr>
        </p:nvSpPr>
        <p:spPr/>
        <p:txBody>
          <a:bodyPr/>
          <a:lstStyle/>
          <a:p>
            <a:r>
              <a:rPr lang="tr-TR" dirty="0" err="1" smtClean="0"/>
              <a:t>İntraabdominal</a:t>
            </a:r>
            <a:r>
              <a:rPr lang="tr-TR" dirty="0" smtClean="0"/>
              <a:t>		%74</a:t>
            </a:r>
          </a:p>
          <a:p>
            <a:r>
              <a:rPr lang="tr-TR" dirty="0" smtClean="0"/>
              <a:t>İç </a:t>
            </a:r>
            <a:r>
              <a:rPr lang="tr-TR" dirty="0" err="1" smtClean="0"/>
              <a:t>inguinal</a:t>
            </a:r>
            <a:r>
              <a:rPr lang="tr-TR" dirty="0" smtClean="0"/>
              <a:t> halka		%82</a:t>
            </a:r>
          </a:p>
          <a:p>
            <a:r>
              <a:rPr lang="tr-TR" dirty="0" err="1" smtClean="0"/>
              <a:t>İnguinal</a:t>
            </a:r>
            <a:r>
              <a:rPr lang="tr-TR" dirty="0" smtClean="0"/>
              <a:t> kanal			%87</a:t>
            </a:r>
          </a:p>
          <a:p>
            <a:r>
              <a:rPr lang="tr-TR" dirty="0" err="1" smtClean="0"/>
              <a:t>Eksternal</a:t>
            </a:r>
            <a:r>
              <a:rPr lang="tr-TR" dirty="0" smtClean="0"/>
              <a:t> halka		%92</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Cerrahi işleme göre</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Standart </a:t>
            </a:r>
            <a:r>
              <a:rPr lang="tr-TR" dirty="0" err="1" smtClean="0"/>
              <a:t>inguinal</a:t>
            </a:r>
            <a:r>
              <a:rPr lang="tr-TR" dirty="0" smtClean="0"/>
              <a:t> 		%89</a:t>
            </a:r>
          </a:p>
          <a:p>
            <a:r>
              <a:rPr lang="tr-TR" dirty="0" err="1" smtClean="0"/>
              <a:t>Transabdominal</a:t>
            </a:r>
            <a:r>
              <a:rPr lang="tr-TR" dirty="0" smtClean="0"/>
              <a:t>		%81</a:t>
            </a:r>
          </a:p>
          <a:p>
            <a:r>
              <a:rPr lang="tr-TR" dirty="0" err="1" smtClean="0"/>
              <a:t>Fowler</a:t>
            </a:r>
            <a:r>
              <a:rPr lang="tr-TR" dirty="0" smtClean="0"/>
              <a:t>-</a:t>
            </a:r>
            <a:r>
              <a:rPr lang="tr-TR" dirty="0" err="1" smtClean="0"/>
              <a:t>Stephens</a:t>
            </a:r>
            <a:r>
              <a:rPr lang="tr-TR" dirty="0" smtClean="0"/>
              <a:t> Tek S.	%67</a:t>
            </a:r>
          </a:p>
          <a:p>
            <a:r>
              <a:rPr lang="tr-TR" dirty="0" err="1" smtClean="0"/>
              <a:t>Fowler</a:t>
            </a:r>
            <a:r>
              <a:rPr lang="tr-TR" dirty="0" smtClean="0"/>
              <a:t>-</a:t>
            </a:r>
            <a:r>
              <a:rPr lang="tr-TR" dirty="0" err="1" smtClean="0"/>
              <a:t>Stephens</a:t>
            </a:r>
            <a:r>
              <a:rPr lang="tr-TR" dirty="0" smtClean="0"/>
              <a:t> Çift S.	%73</a:t>
            </a:r>
          </a:p>
          <a:p>
            <a:r>
              <a:rPr lang="tr-TR" dirty="0" err="1" smtClean="0"/>
              <a:t>Mikrovasküler</a:t>
            </a:r>
            <a:r>
              <a:rPr lang="tr-TR" dirty="0" smtClean="0"/>
              <a:t>			%84</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Semen incelemeleri</a:t>
            </a:r>
            <a:endParaRPr lang="tr-TR" dirty="0">
              <a:solidFill>
                <a:srgbClr val="FF0000"/>
              </a:solidFill>
            </a:endParaRPr>
          </a:p>
        </p:txBody>
      </p:sp>
      <p:sp>
        <p:nvSpPr>
          <p:cNvPr id="3" name="2 İçerik Yer Tutucusu"/>
          <p:cNvSpPr>
            <a:spLocks noGrp="1"/>
          </p:cNvSpPr>
          <p:nvPr>
            <p:ph idx="1"/>
          </p:nvPr>
        </p:nvSpPr>
        <p:spPr/>
        <p:txBody>
          <a:bodyPr/>
          <a:lstStyle/>
          <a:p>
            <a:r>
              <a:rPr lang="tr-TR" dirty="0" err="1" smtClean="0"/>
              <a:t>Bilateral</a:t>
            </a:r>
            <a:r>
              <a:rPr lang="tr-TR" dirty="0" smtClean="0"/>
              <a:t>			%25</a:t>
            </a:r>
          </a:p>
          <a:p>
            <a:r>
              <a:rPr lang="tr-TR" dirty="0" smtClean="0"/>
              <a:t>Tek taraflı		%60-95</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Malinite</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Eski yayınlara göre son yayınlar daha olumlu</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Testis protezi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Silikon jel</a:t>
            </a:r>
          </a:p>
          <a:p>
            <a:r>
              <a:rPr lang="tr-TR" dirty="0" smtClean="0"/>
              <a:t>Silikon jel ve </a:t>
            </a:r>
            <a:r>
              <a:rPr lang="tr-TR" dirty="0" err="1" smtClean="0"/>
              <a:t>elastomer</a:t>
            </a:r>
            <a:r>
              <a:rPr lang="tr-TR" dirty="0" smtClean="0"/>
              <a:t>(SSTP)</a:t>
            </a:r>
          </a:p>
          <a:p>
            <a:r>
              <a:rPr lang="tr-TR" dirty="0" err="1" smtClean="0"/>
              <a:t>Saline</a:t>
            </a:r>
            <a:r>
              <a:rPr lang="tr-TR" dirty="0" smtClean="0"/>
              <a:t>-</a:t>
            </a:r>
            <a:r>
              <a:rPr lang="tr-TR" dirty="0" err="1" smtClean="0"/>
              <a:t>filled</a:t>
            </a:r>
            <a:r>
              <a:rPr lang="tr-TR" dirty="0" smtClean="0"/>
              <a:t> </a:t>
            </a:r>
            <a:r>
              <a:rPr lang="tr-TR" dirty="0" err="1" smtClean="0"/>
              <a:t>prosthesis</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Güncel tedavi</a:t>
            </a:r>
            <a:endParaRPr lang="tr-TR" dirty="0">
              <a:solidFill>
                <a:srgbClr val="FF0000"/>
              </a:solidFill>
            </a:endParaRPr>
          </a:p>
        </p:txBody>
      </p:sp>
      <p:sp>
        <p:nvSpPr>
          <p:cNvPr id="3" name="2 İçerik Yer Tutucusu"/>
          <p:cNvSpPr>
            <a:spLocks noGrp="1"/>
          </p:cNvSpPr>
          <p:nvPr>
            <p:ph idx="1"/>
          </p:nvPr>
        </p:nvSpPr>
        <p:spPr/>
        <p:txBody>
          <a:bodyPr/>
          <a:lstStyle/>
          <a:p>
            <a:r>
              <a:rPr lang="tr-TR" dirty="0" err="1" smtClean="0"/>
              <a:t>Yenidoğanlarda</a:t>
            </a:r>
            <a:r>
              <a:rPr lang="tr-TR" dirty="0" smtClean="0"/>
              <a:t> rutin fizik muayene</a:t>
            </a:r>
          </a:p>
          <a:p>
            <a:r>
              <a:rPr lang="tr-TR" dirty="0" smtClean="0"/>
              <a:t>Üç ay sonra kontrol</a:t>
            </a:r>
          </a:p>
          <a:p>
            <a:r>
              <a:rPr lang="tr-TR" dirty="0" smtClean="0"/>
              <a:t>Altı aydan sonra cerrahi girişim</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hamit okur\Pictures\testis_protezi_1big.jpg"/>
          <p:cNvPicPr>
            <a:picLocks noGrp="1" noChangeAspect="1" noChangeArrowheads="1"/>
          </p:cNvPicPr>
          <p:nvPr>
            <p:ph idx="1"/>
          </p:nvPr>
        </p:nvPicPr>
        <p:blipFill>
          <a:blip r:embed="rId2" cstate="print"/>
          <a:srcRect/>
          <a:stretch>
            <a:fillRect/>
          </a:stretch>
        </p:blipFill>
        <p:spPr bwMode="auto">
          <a:xfrm>
            <a:off x="2855976" y="2433669"/>
            <a:ext cx="3432048" cy="285902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t>
            </a:r>
            <a:r>
              <a:rPr lang="tr-TR" dirty="0" err="1" smtClean="0">
                <a:solidFill>
                  <a:srgbClr val="FF0000"/>
                </a:solidFill>
              </a:rPr>
              <a:t>Saline</a:t>
            </a:r>
            <a:r>
              <a:rPr lang="tr-TR" dirty="0" smtClean="0">
                <a:solidFill>
                  <a:srgbClr val="FF0000"/>
                </a:solidFill>
              </a:rPr>
              <a:t>-</a:t>
            </a:r>
            <a:r>
              <a:rPr lang="tr-TR" dirty="0" err="1" smtClean="0">
                <a:solidFill>
                  <a:srgbClr val="FF0000"/>
                </a:solidFill>
              </a:rPr>
              <a:t>filled</a:t>
            </a:r>
            <a:r>
              <a:rPr lang="tr-TR" dirty="0" smtClean="0">
                <a:solidFill>
                  <a:srgbClr val="FF0000"/>
                </a:solidFill>
              </a:rPr>
              <a:t>” protez</a:t>
            </a:r>
            <a:endParaRPr lang="tr-TR" dirty="0">
              <a:solidFill>
                <a:srgbClr val="FF0000"/>
              </a:solidFill>
            </a:endParaRPr>
          </a:p>
        </p:txBody>
      </p:sp>
      <p:pic>
        <p:nvPicPr>
          <p:cNvPr id="4" name="3 İçerik Yer Tutucusu" descr="Figure 1">
            <a:hlinkClick r:id="rId2" tgtFrame="&quot;figure&quot;"/>
          </p:cNvPr>
          <p:cNvPicPr>
            <a:picLocks noGrp="1"/>
          </p:cNvPicPr>
          <p:nvPr>
            <p:ph idx="1"/>
          </p:nvPr>
        </p:nvPicPr>
        <p:blipFill>
          <a:blip r:embed="rId3" cstate="print"/>
          <a:srcRect/>
          <a:stretch>
            <a:fillRect/>
          </a:stretch>
        </p:blipFill>
        <p:spPr bwMode="auto">
          <a:xfrm>
            <a:off x="3059832" y="1700808"/>
            <a:ext cx="2852514" cy="2634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“Semi-</a:t>
            </a:r>
            <a:r>
              <a:rPr lang="tr-TR" dirty="0" err="1" smtClean="0">
                <a:solidFill>
                  <a:srgbClr val="FF0000"/>
                </a:solidFill>
              </a:rPr>
              <a:t>solid</a:t>
            </a:r>
            <a:r>
              <a:rPr lang="tr-TR" dirty="0" smtClean="0">
                <a:solidFill>
                  <a:srgbClr val="FF0000"/>
                </a:solidFill>
              </a:rPr>
              <a:t>” testis protezi(SSTP)</a:t>
            </a:r>
            <a:endParaRPr lang="tr-TR" dirty="0">
              <a:solidFill>
                <a:srgbClr val="FF0000"/>
              </a:solidFill>
            </a:endParaRPr>
          </a:p>
        </p:txBody>
      </p:sp>
      <p:pic>
        <p:nvPicPr>
          <p:cNvPr id="4" name="3 İçerik Yer Tutucusu" descr="Figure 2">
            <a:hlinkClick r:id="rId2" tgtFrame="&quot;figure&quot;"/>
          </p:cNvPr>
          <p:cNvPicPr>
            <a:picLocks noGrp="1"/>
          </p:cNvPicPr>
          <p:nvPr>
            <p:ph idx="1"/>
          </p:nvPr>
        </p:nvPicPr>
        <p:blipFill>
          <a:blip r:embed="rId3" cstate="print"/>
          <a:srcRect/>
          <a:stretch>
            <a:fillRect/>
          </a:stretch>
        </p:blipFill>
        <p:spPr bwMode="auto">
          <a:xfrm>
            <a:off x="2555776" y="2204864"/>
            <a:ext cx="3428578" cy="2562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Testis protezi</a:t>
            </a:r>
            <a:endParaRPr lang="tr-TR" dirty="0">
              <a:solidFill>
                <a:srgbClr val="FF0000"/>
              </a:solidFill>
            </a:endParaRPr>
          </a:p>
        </p:txBody>
      </p:sp>
      <p:sp>
        <p:nvSpPr>
          <p:cNvPr id="3" name="2 İçerik Yer Tutucusu"/>
          <p:cNvSpPr>
            <a:spLocks noGrp="1"/>
          </p:cNvSpPr>
          <p:nvPr>
            <p:ph idx="1"/>
          </p:nvPr>
        </p:nvSpPr>
        <p:spPr/>
        <p:txBody>
          <a:bodyPr/>
          <a:lstStyle/>
          <a:p>
            <a:r>
              <a:rPr lang="tr-TR" dirty="0" err="1" smtClean="0"/>
              <a:t>Orşiektomi</a:t>
            </a:r>
            <a:r>
              <a:rPr lang="tr-TR" dirty="0" smtClean="0"/>
              <a:t> ile aynı safhada</a:t>
            </a:r>
          </a:p>
          <a:p>
            <a:r>
              <a:rPr lang="tr-TR" dirty="0" smtClean="0"/>
              <a:t>Daha sonra</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Pictures\Rektör ameliyat\Rektör Ameliyatşema01.jpg"/>
          <p:cNvPicPr>
            <a:picLocks noChangeAspect="1" noChangeArrowheads="1"/>
          </p:cNvPicPr>
          <p:nvPr/>
        </p:nvPicPr>
        <p:blipFill>
          <a:blip r:embed="rId3" cstate="print"/>
          <a:srcRect/>
          <a:stretch>
            <a:fillRect/>
          </a:stretch>
        </p:blipFill>
        <p:spPr bwMode="auto">
          <a:xfrm>
            <a:off x="1043608" y="1484784"/>
            <a:ext cx="6802438" cy="3703637"/>
          </a:xfrm>
          <a:prstGeom prst="rect">
            <a:avLst/>
          </a:prstGeom>
          <a:noFill/>
        </p:spPr>
      </p:pic>
      <p:sp>
        <p:nvSpPr>
          <p:cNvPr id="3" name="2 Metin kutusu"/>
          <p:cNvSpPr txBox="1"/>
          <p:nvPr/>
        </p:nvSpPr>
        <p:spPr>
          <a:xfrm>
            <a:off x="3635897" y="5661248"/>
            <a:ext cx="5256584" cy="923330"/>
          </a:xfrm>
          <a:prstGeom prst="rect">
            <a:avLst/>
          </a:prstGeom>
          <a:noFill/>
        </p:spPr>
        <p:txBody>
          <a:bodyPr wrap="square" rtlCol="0">
            <a:spAutoFit/>
          </a:bodyPr>
          <a:lstStyle/>
          <a:p>
            <a:r>
              <a:rPr lang="tr-TR" dirty="0" err="1" smtClean="0"/>
              <a:t>Siegel</a:t>
            </a:r>
            <a:r>
              <a:rPr lang="tr-TR" dirty="0" smtClean="0"/>
              <a:t> SW. </a:t>
            </a:r>
            <a:r>
              <a:rPr lang="tr-TR" dirty="0" err="1" smtClean="0"/>
              <a:t>Surgery</a:t>
            </a:r>
            <a:r>
              <a:rPr lang="tr-TR" dirty="0" smtClean="0"/>
              <a:t> of </a:t>
            </a:r>
            <a:r>
              <a:rPr lang="tr-TR" dirty="0" err="1" smtClean="0"/>
              <a:t>the</a:t>
            </a:r>
            <a:r>
              <a:rPr lang="tr-TR" dirty="0" smtClean="0"/>
              <a:t> </a:t>
            </a:r>
            <a:r>
              <a:rPr lang="tr-TR" dirty="0" err="1" smtClean="0"/>
              <a:t>Scrotum</a:t>
            </a:r>
            <a:r>
              <a:rPr lang="tr-TR" dirty="0" smtClean="0"/>
              <a:t>. </a:t>
            </a:r>
            <a:r>
              <a:rPr lang="tr-TR" dirty="0" err="1" smtClean="0"/>
              <a:t>In</a:t>
            </a:r>
            <a:r>
              <a:rPr lang="tr-TR" dirty="0" smtClean="0"/>
              <a:t> </a:t>
            </a:r>
            <a:r>
              <a:rPr lang="tr-TR" dirty="0" err="1" smtClean="0"/>
              <a:t>Novick</a:t>
            </a:r>
            <a:r>
              <a:rPr lang="tr-TR" dirty="0" smtClean="0"/>
              <a:t> AC, </a:t>
            </a:r>
            <a:r>
              <a:rPr lang="tr-TR" dirty="0" err="1" smtClean="0"/>
              <a:t>Streem</a:t>
            </a:r>
            <a:r>
              <a:rPr lang="tr-TR" dirty="0" smtClean="0"/>
              <a:t> SB, </a:t>
            </a:r>
            <a:r>
              <a:rPr lang="tr-TR" dirty="0" err="1" smtClean="0"/>
              <a:t>Pontes</a:t>
            </a:r>
            <a:r>
              <a:rPr lang="tr-TR" dirty="0" smtClean="0"/>
              <a:t> JE (</a:t>
            </a:r>
            <a:r>
              <a:rPr lang="tr-TR" dirty="0" err="1" smtClean="0"/>
              <a:t>eds</a:t>
            </a:r>
            <a:r>
              <a:rPr lang="tr-TR" dirty="0" smtClean="0"/>
              <a:t>). </a:t>
            </a:r>
            <a:r>
              <a:rPr lang="tr-TR" dirty="0" err="1" smtClean="0"/>
              <a:t>Stewart’s</a:t>
            </a:r>
            <a:r>
              <a:rPr lang="tr-TR" dirty="0" smtClean="0"/>
              <a:t> </a:t>
            </a:r>
            <a:r>
              <a:rPr lang="tr-TR" dirty="0" err="1" smtClean="0"/>
              <a:t>Operative</a:t>
            </a:r>
            <a:r>
              <a:rPr lang="tr-TR" dirty="0" smtClean="0"/>
              <a:t> </a:t>
            </a:r>
            <a:r>
              <a:rPr lang="tr-TR" dirty="0" err="1" smtClean="0"/>
              <a:t>Urology</a:t>
            </a:r>
            <a:r>
              <a:rPr lang="tr-TR" dirty="0" smtClean="0"/>
              <a:t>.</a:t>
            </a:r>
            <a:r>
              <a:rPr lang="tr-TR" dirty="0" err="1" smtClean="0"/>
              <a:t>pp</a:t>
            </a:r>
            <a:r>
              <a:rPr lang="tr-TR" dirty="0" smtClean="0"/>
              <a:t> 755-766</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Ege Üniversitesi'nden 'Protez Testis' </a:t>
            </a:r>
          </a:p>
        </p:txBody>
      </p:sp>
      <p:sp>
        <p:nvSpPr>
          <p:cNvPr id="3" name="2 İçerik Yer Tutucusu"/>
          <p:cNvSpPr>
            <a:spLocks noGrp="1"/>
          </p:cNvSpPr>
          <p:nvPr>
            <p:ph idx="1"/>
          </p:nvPr>
        </p:nvSpPr>
        <p:spPr>
          <a:xfrm>
            <a:off x="457200" y="1600200"/>
            <a:ext cx="8229600" cy="4997152"/>
          </a:xfrm>
        </p:spPr>
        <p:txBody>
          <a:bodyPr>
            <a:normAutofit fontScale="25000" lnSpcReduction="20000"/>
          </a:bodyPr>
          <a:lstStyle/>
          <a:p>
            <a:endParaRPr lang="tr-TR" dirty="0" smtClean="0"/>
          </a:p>
          <a:p>
            <a:r>
              <a:rPr lang="tr-TR" sz="9600" dirty="0" smtClean="0"/>
              <a:t>Ege Üniversitesi Tıp Fakültesi Çocuk Ürolojisi Bilim Dalı'nda Bir ya da İki Testisi Olmayan Çocuklara 'Testis Protezi' Takılıyor.</a:t>
            </a:r>
          </a:p>
          <a:p>
            <a:r>
              <a:rPr lang="tr-TR" sz="9600" dirty="0" smtClean="0"/>
              <a:t> Ege Üniversitesi Tıp Fakültesi Çocuk Ürolojisi Bilim Dalı'nda bir ya da iki testisi olmayan çocuklara 'testis protezi' takılıyor.</a:t>
            </a:r>
          </a:p>
          <a:p>
            <a:r>
              <a:rPr lang="tr-TR" sz="9600" dirty="0" smtClean="0"/>
              <a:t> </a:t>
            </a:r>
          </a:p>
          <a:p>
            <a:r>
              <a:rPr lang="tr-TR" sz="9600" dirty="0" smtClean="0"/>
              <a:t>Doğuştan testislerden birinin ya da ikisinin gelişmediği, ya da bazen anne </a:t>
            </a:r>
            <a:r>
              <a:rPr lang="tr-TR" sz="9600" dirty="0" err="1" smtClean="0"/>
              <a:t>karınında</a:t>
            </a:r>
            <a:r>
              <a:rPr lang="tr-TR" sz="9600" dirty="0" smtClean="0"/>
              <a:t> ya da doğumdan sonra testisin dönme sonrasında (testis </a:t>
            </a:r>
            <a:r>
              <a:rPr lang="tr-TR" sz="9600" dirty="0" err="1" smtClean="0"/>
              <a:t>torsiyonu</a:t>
            </a:r>
            <a:r>
              <a:rPr lang="tr-TR" sz="9600" dirty="0" smtClean="0"/>
              <a:t>) kangren olup yitirilmesi durumunda veya tümör nedeniyle testisin alınması durumlarında çocuklara testis protezi takılabildiğini belirten EÜ Tıp Fakültesi Çocuk Ürolojisi Bilim Dalı Başkanı "Bu protezi çocuklarda testisin olmamasından dolayı ortaya çıkabilecek psikolojik problemleri ortadan kaldırmak için kullanıyoruz" dedi.</a:t>
            </a:r>
          </a:p>
          <a:p>
            <a:r>
              <a:rPr lang="tr-TR" sz="9600" dirty="0" smtClean="0"/>
              <a:t> </a:t>
            </a:r>
            <a:endParaRPr lang="tr-TR" sz="9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467544" y="836713"/>
          <a:ext cx="8208912" cy="5256583"/>
        </p:xfrm>
        <a:graphic>
          <a:graphicData uri="http://schemas.openxmlformats.org/drawingml/2006/table">
            <a:tbl>
              <a:tblPr/>
              <a:tblGrid>
                <a:gridCol w="1115266"/>
                <a:gridCol w="484660"/>
                <a:gridCol w="671914"/>
                <a:gridCol w="2566489"/>
                <a:gridCol w="3370583"/>
              </a:tblGrid>
              <a:tr h="788038">
                <a:tc>
                  <a:txBody>
                    <a:bodyPr/>
                    <a:lstStyle/>
                    <a:p>
                      <a:pPr algn="l" fontAlgn="ctr"/>
                      <a:r>
                        <a:rPr lang="tr-TR" sz="1400" b="1" i="0" u="none" strike="noStrike" dirty="0" smtClean="0">
                          <a:latin typeface="Arial Black" pitchFamily="34" charset="0"/>
                        </a:rPr>
                        <a:t>H. No</a:t>
                      </a:r>
                      <a:endParaRPr lang="tr-TR" sz="1400" b="1" i="0" u="none" strike="noStrike" dirty="0">
                        <a:latin typeface="Arial Black" pitchFamily="34" charset="0"/>
                      </a:endParaRP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latin typeface="Arial Black" pitchFamily="34" charset="0"/>
                        </a:rPr>
                        <a:t>YAŞI</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latin typeface="Arial Black" pitchFamily="34" charset="0"/>
                        </a:rPr>
                        <a:t>TARAF</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a:latin typeface="Arial Black" pitchFamily="34" charset="0"/>
                        </a:rPr>
                        <a:t>TANI</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a:latin typeface="Arial Black" pitchFamily="34" charset="0"/>
                        </a:rPr>
                        <a:t>KOMPLİKASYON</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1</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13</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2</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14</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SOL</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ORŞİEKTOMİZE</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3</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12</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BİL. OPERE İNMEMİŞ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4</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9</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CİLTTE AÇILMA-PROTEZ ÇIKARTILDI</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5</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14</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OPERE İNMEMİŞ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CİLTTE AÇILMA-PROTEZ ÇIKARTILDI</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6</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13</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SOL</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OPERE İNMEMİŞ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7</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10</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OPERE HİDROSEL</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8</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10</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BİL. 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latin typeface="Arial Black" pitchFamily="34" charset="0"/>
                        </a:rPr>
                        <a:t>CİLTTE AÇILMA-PROTEZ </a:t>
                      </a:r>
                      <a:r>
                        <a:rPr lang="tr-TR" sz="1200" b="1" i="0" u="none" strike="noStrike" dirty="0" smtClean="0">
                          <a:latin typeface="Arial Black" pitchFamily="34" charset="0"/>
                        </a:rPr>
                        <a:t>ÇIKARTILDI</a:t>
                      </a:r>
                      <a:endParaRPr lang="tr-TR" sz="1200" b="1" i="0" u="none" strike="noStrike" dirty="0">
                        <a:latin typeface="Arial Black" pitchFamily="34" charset="0"/>
                      </a:endParaRP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9</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9</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SOL</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OPERE İNMEMİŞ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10</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12</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11</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2</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SOL</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12</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13</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OPERE İNGUİNAL HERNİ</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13</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12</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SOL</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a:latin typeface="Arial Black" pitchFamily="34" charset="0"/>
                        </a:rPr>
                        <a:t>14</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12</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Black" pitchFamily="34" charset="0"/>
                        </a:rPr>
                        <a:t>SAĞ</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BİL. 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03">
                <a:tc>
                  <a:txBody>
                    <a:bodyPr/>
                    <a:lstStyle/>
                    <a:p>
                      <a:pPr algn="ctr" fontAlgn="ctr"/>
                      <a:r>
                        <a:rPr lang="tr-TR" sz="1200" b="1" i="0" u="none" strike="noStrike" dirty="0">
                          <a:latin typeface="Arial Black" pitchFamily="34" charset="0"/>
                        </a:rPr>
                        <a:t>15</a:t>
                      </a:r>
                    </a:p>
                  </a:txBody>
                  <a:tcPr marL="6137" marR="6137" marT="61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Arial Black" pitchFamily="34" charset="0"/>
                        </a:rPr>
                        <a:t>10</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Arial Black" pitchFamily="34" charset="0"/>
                        </a:rPr>
                        <a:t>SOL</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latin typeface="Arial Black" pitchFamily="34" charset="0"/>
                        </a:rPr>
                        <a:t>ATROFİK TESTİS</a:t>
                      </a:r>
                    </a:p>
                  </a:txBody>
                  <a:tcPr marL="6137" marR="6137" marT="6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latin typeface="Arial Black" pitchFamily="34" charset="0"/>
                        </a:rPr>
                        <a:t>YOK</a:t>
                      </a:r>
                    </a:p>
                  </a:txBody>
                  <a:tcPr marL="6137" marR="6137" marT="61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Metin kutusu"/>
          <p:cNvSpPr txBox="1"/>
          <p:nvPr/>
        </p:nvSpPr>
        <p:spPr>
          <a:xfrm>
            <a:off x="611560" y="0"/>
            <a:ext cx="8064896" cy="707886"/>
          </a:xfrm>
          <a:prstGeom prst="rect">
            <a:avLst/>
          </a:prstGeom>
          <a:noFill/>
        </p:spPr>
        <p:txBody>
          <a:bodyPr wrap="square" rtlCol="0">
            <a:spAutoFit/>
          </a:bodyPr>
          <a:lstStyle/>
          <a:p>
            <a:r>
              <a:rPr lang="tr-TR" sz="2000" dirty="0" smtClean="0">
                <a:solidFill>
                  <a:srgbClr val="FF0000"/>
                </a:solidFill>
              </a:rPr>
              <a:t>S.B.İstanbul Medeniyet Üniversitesi Göztepe Eğitim ve Araştırma Hastanesi Çocuk Cerrahisi Anabilim Dalı’nda Testis Protezi Yerleştirilen Hastalar</a:t>
            </a:r>
            <a:endParaRPr lang="tr-TR" sz="20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microvasc orchidopx (2).wmv">
            <a:hlinkClick r:id="" action="ppaction://media"/>
          </p:cNvPr>
          <p:cNvPicPr>
            <a:picLocks noGrp="1" noRot="1" noChangeAspect="1"/>
          </p:cNvPicPr>
          <p:nvPr>
            <p:ph idx="1"/>
            <a:videoFile r:link="rId1"/>
          </p:nvPr>
        </p:nvPicPr>
        <p:blipFill>
          <a:blip r:embed="rId3" cstate="print"/>
          <a:stretch>
            <a:fillRect/>
          </a:stretch>
        </p:blipFill>
        <p:spPr>
          <a:xfrm>
            <a:off x="1043608" y="692696"/>
            <a:ext cx="7466616" cy="55999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2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Orşidopeksi</a:t>
            </a:r>
            <a:endParaRPr lang="tr-TR" dirty="0">
              <a:solidFill>
                <a:srgbClr val="FF0000"/>
              </a:solidFill>
            </a:endParaRPr>
          </a:p>
        </p:txBody>
      </p:sp>
      <p:sp>
        <p:nvSpPr>
          <p:cNvPr id="3" name="2 İçerik Yer Tutucusu"/>
          <p:cNvSpPr>
            <a:spLocks noGrp="1"/>
          </p:cNvSpPr>
          <p:nvPr>
            <p:ph idx="1"/>
          </p:nvPr>
        </p:nvSpPr>
        <p:spPr/>
        <p:txBody>
          <a:bodyPr/>
          <a:lstStyle/>
          <a:p>
            <a:r>
              <a:rPr lang="tr-TR" dirty="0" err="1" smtClean="0"/>
              <a:t>Skrotumda</a:t>
            </a:r>
            <a:r>
              <a:rPr lang="tr-TR" dirty="0" smtClean="0"/>
              <a:t> normal pozisyonda testis</a:t>
            </a:r>
          </a:p>
          <a:p>
            <a:r>
              <a:rPr lang="tr-TR" dirty="0" err="1" smtClean="0"/>
              <a:t>Skrotumda</a:t>
            </a:r>
            <a:r>
              <a:rPr lang="tr-TR" dirty="0" smtClean="0"/>
              <a:t> normal boyutta testis</a:t>
            </a:r>
          </a:p>
          <a:p>
            <a:r>
              <a:rPr lang="tr-TR" dirty="0" err="1" smtClean="0"/>
              <a:t>Skrotumda</a:t>
            </a:r>
            <a:r>
              <a:rPr lang="tr-TR" dirty="0" smtClean="0"/>
              <a:t> fonksiyonel  testis</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İnmemiş testisin lokalizasyonu</a:t>
            </a:r>
          </a:p>
          <a:p>
            <a:r>
              <a:rPr lang="tr-TR" dirty="0" smtClean="0"/>
              <a:t>Tek ya da iki taraflı inmemiş testis</a:t>
            </a:r>
          </a:p>
          <a:p>
            <a:r>
              <a:rPr lang="tr-TR" dirty="0" smtClean="0"/>
              <a:t>Ameliyat yaşı</a:t>
            </a:r>
          </a:p>
          <a:p>
            <a:r>
              <a:rPr lang="tr-TR" dirty="0" smtClean="0"/>
              <a:t>Testisin kendisine ait faktörler</a:t>
            </a:r>
          </a:p>
          <a:p>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İntraoperatif</a:t>
            </a:r>
            <a:r>
              <a:rPr lang="tr-TR" dirty="0" smtClean="0">
                <a:solidFill>
                  <a:srgbClr val="FF0000"/>
                </a:solidFill>
              </a:rPr>
              <a:t> komplikasyonlar</a:t>
            </a:r>
            <a:endParaRPr lang="tr-TR" dirty="0">
              <a:solidFill>
                <a:srgbClr val="FF0000"/>
              </a:solidFill>
            </a:endParaRPr>
          </a:p>
        </p:txBody>
      </p:sp>
      <p:sp>
        <p:nvSpPr>
          <p:cNvPr id="3" name="2 İçerik Yer Tutucusu"/>
          <p:cNvSpPr>
            <a:spLocks noGrp="1"/>
          </p:cNvSpPr>
          <p:nvPr>
            <p:ph idx="1"/>
          </p:nvPr>
        </p:nvSpPr>
        <p:spPr/>
        <p:txBody>
          <a:bodyPr/>
          <a:lstStyle/>
          <a:p>
            <a:r>
              <a:rPr lang="tr-TR" dirty="0" err="1" smtClean="0"/>
              <a:t>Vasküler</a:t>
            </a:r>
            <a:r>
              <a:rPr lang="tr-TR" dirty="0" smtClean="0"/>
              <a:t> yaralanma</a:t>
            </a:r>
          </a:p>
          <a:p>
            <a:r>
              <a:rPr lang="tr-TR" dirty="0" err="1" smtClean="0"/>
              <a:t>Vas</a:t>
            </a:r>
            <a:r>
              <a:rPr lang="tr-TR" dirty="0" smtClean="0"/>
              <a:t> </a:t>
            </a:r>
            <a:r>
              <a:rPr lang="tr-TR" dirty="0" err="1" smtClean="0"/>
              <a:t>deferens</a:t>
            </a:r>
            <a:r>
              <a:rPr lang="tr-TR" dirty="0" smtClean="0"/>
              <a:t> </a:t>
            </a:r>
            <a:r>
              <a:rPr lang="tr-TR" dirty="0" err="1" smtClean="0"/>
              <a:t>kesisi</a:t>
            </a:r>
            <a:endParaRPr lang="tr-TR" dirty="0" smtClean="0"/>
          </a:p>
          <a:p>
            <a:r>
              <a:rPr lang="tr-TR" dirty="0" smtClean="0"/>
              <a:t>Testis </a:t>
            </a:r>
            <a:r>
              <a:rPr lang="tr-TR" dirty="0" err="1" smtClean="0"/>
              <a:t>torsiyonu</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Rektör Ameliyat.jpg"/>
          <p:cNvPicPr>
            <a:picLocks noGrp="1" noChangeAspect="1"/>
          </p:cNvPicPr>
          <p:nvPr>
            <p:ph idx="1"/>
          </p:nvPr>
        </p:nvPicPr>
        <p:blipFill>
          <a:blip r:embed="rId2" cstate="print"/>
          <a:stretch>
            <a:fillRect/>
          </a:stretch>
        </p:blipFill>
        <p:spPr>
          <a:xfrm>
            <a:off x="1527161" y="1600200"/>
            <a:ext cx="6089678"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Erken komplikasyonlar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Yara enfeksiyonu</a:t>
            </a:r>
          </a:p>
          <a:p>
            <a:r>
              <a:rPr lang="tr-TR" dirty="0" err="1" smtClean="0"/>
              <a:t>Skrotal</a:t>
            </a:r>
            <a:r>
              <a:rPr lang="tr-TR" dirty="0" smtClean="0"/>
              <a:t> </a:t>
            </a:r>
            <a:r>
              <a:rPr lang="tr-TR" dirty="0" err="1" smtClean="0"/>
              <a:t>abse</a:t>
            </a:r>
            <a:endParaRPr lang="tr-TR" dirty="0" smtClean="0"/>
          </a:p>
          <a:p>
            <a:r>
              <a:rPr lang="tr-TR" dirty="0" err="1" smtClean="0"/>
              <a:t>Hematom</a:t>
            </a:r>
            <a:endParaRPr lang="tr-TR" dirty="0" smtClean="0"/>
          </a:p>
          <a:p>
            <a:r>
              <a:rPr lang="tr-TR" dirty="0" err="1" smtClean="0"/>
              <a:t>Lenfödem</a:t>
            </a:r>
            <a:endParaRPr lang="tr-TR" dirty="0" smtClean="0"/>
          </a:p>
          <a:p>
            <a:r>
              <a:rPr lang="tr-TR" dirty="0" smtClean="0"/>
              <a:t>Testis </a:t>
            </a:r>
            <a:r>
              <a:rPr lang="tr-TR" dirty="0" err="1" smtClean="0"/>
              <a:t>torsiyonu</a:t>
            </a:r>
            <a:endParaRPr lang="tr-TR" dirty="0" smtClean="0"/>
          </a:p>
          <a:p>
            <a:r>
              <a:rPr lang="tr-TR" dirty="0" smtClean="0"/>
              <a:t>Testis </a:t>
            </a:r>
            <a:r>
              <a:rPr lang="tr-TR" dirty="0" err="1" smtClean="0"/>
              <a:t>retraksiyonu</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Geç komplikasyonlar</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Testis </a:t>
            </a:r>
            <a:r>
              <a:rPr lang="tr-TR" dirty="0" err="1" smtClean="0"/>
              <a:t>atrofisi</a:t>
            </a:r>
            <a:endParaRPr lang="tr-TR" dirty="0" smtClean="0"/>
          </a:p>
          <a:p>
            <a:r>
              <a:rPr lang="tr-TR" dirty="0" err="1" smtClean="0"/>
              <a:t>Fertilite</a:t>
            </a:r>
            <a:r>
              <a:rPr lang="tr-TR" dirty="0" smtClean="0"/>
              <a:t> ve </a:t>
            </a:r>
            <a:r>
              <a:rPr lang="tr-TR" dirty="0" err="1" smtClean="0"/>
              <a:t>paternite</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450</Words>
  <Application>Microsoft Office PowerPoint</Application>
  <PresentationFormat>Ekran Gösterisi (4:3)</PresentationFormat>
  <Paragraphs>161</Paragraphs>
  <Slides>28</Slides>
  <Notes>1</Notes>
  <HiddenSlides>0</HiddenSlides>
  <MMClips>1</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İnmemiş Testis Cerrahisi Komplikasyonları ve Komplikasyonların Tedavisi</vt:lpstr>
      <vt:lpstr>Güncel tedavi</vt:lpstr>
      <vt:lpstr>Orşidopeksi</vt:lpstr>
      <vt:lpstr>Slayt 4</vt:lpstr>
      <vt:lpstr>Slayt 5</vt:lpstr>
      <vt:lpstr>İntraoperatif komplikasyonlar</vt:lpstr>
      <vt:lpstr>Slayt 7</vt:lpstr>
      <vt:lpstr>Erken komplikasyonlar</vt:lpstr>
      <vt:lpstr>Geç komplikasyonlar</vt:lpstr>
      <vt:lpstr>Slayt 10</vt:lpstr>
      <vt:lpstr>Tekrarlayan orşidopeksi</vt:lpstr>
      <vt:lpstr>Slayt 12</vt:lpstr>
      <vt:lpstr>Uzun süreli sonuçlar</vt:lpstr>
      <vt:lpstr>Testis protezi</vt:lpstr>
      <vt:lpstr>Testisin lokalizasyonuna göre</vt:lpstr>
      <vt:lpstr>Cerrahi işleme göre</vt:lpstr>
      <vt:lpstr>Semen incelemeleri</vt:lpstr>
      <vt:lpstr>Malinite</vt:lpstr>
      <vt:lpstr>Testis protezi</vt:lpstr>
      <vt:lpstr>Slayt 20</vt:lpstr>
      <vt:lpstr>“Saline-filled” protez</vt:lpstr>
      <vt:lpstr>“Semi-solid” testis protezi(SSTP)</vt:lpstr>
      <vt:lpstr>Testis protezi</vt:lpstr>
      <vt:lpstr>Slayt 24</vt:lpstr>
      <vt:lpstr>Ege Üniversitesi'nden 'Protez Testis' </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İnmemiş Testis Cerrahisi Komplikasyonları ve Komplikasyonların Tedavisi</dc:title>
  <dc:creator>hamit okur</dc:creator>
  <cp:lastModifiedBy>hamit okur</cp:lastModifiedBy>
  <cp:revision>35</cp:revision>
  <dcterms:created xsi:type="dcterms:W3CDTF">2012-04-03T02:00:13Z</dcterms:created>
  <dcterms:modified xsi:type="dcterms:W3CDTF">2012-04-05T07:45:30Z</dcterms:modified>
</cp:coreProperties>
</file>