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700" r:id="rId5"/>
  </p:sldMasterIdLst>
  <p:notesMasterIdLst>
    <p:notesMasterId r:id="rId63"/>
  </p:notesMasterIdLst>
  <p:sldIdLst>
    <p:sldId id="256" r:id="rId6"/>
    <p:sldId id="336" r:id="rId7"/>
    <p:sldId id="337" r:id="rId8"/>
    <p:sldId id="368" r:id="rId9"/>
    <p:sldId id="342" r:id="rId10"/>
    <p:sldId id="343" r:id="rId11"/>
    <p:sldId id="344" r:id="rId12"/>
    <p:sldId id="339" r:id="rId13"/>
    <p:sldId id="345" r:id="rId14"/>
    <p:sldId id="346" r:id="rId15"/>
    <p:sldId id="349" r:id="rId16"/>
    <p:sldId id="351" r:id="rId17"/>
    <p:sldId id="352" r:id="rId18"/>
    <p:sldId id="353" r:id="rId19"/>
    <p:sldId id="354" r:id="rId20"/>
    <p:sldId id="350" r:id="rId21"/>
    <p:sldId id="374" r:id="rId22"/>
    <p:sldId id="356" r:id="rId23"/>
    <p:sldId id="357" r:id="rId24"/>
    <p:sldId id="358" r:id="rId25"/>
    <p:sldId id="359" r:id="rId26"/>
    <p:sldId id="355" r:id="rId27"/>
    <p:sldId id="360" r:id="rId28"/>
    <p:sldId id="375" r:id="rId29"/>
    <p:sldId id="376" r:id="rId30"/>
    <p:sldId id="377" r:id="rId31"/>
    <p:sldId id="378" r:id="rId32"/>
    <p:sldId id="370" r:id="rId33"/>
    <p:sldId id="371" r:id="rId34"/>
    <p:sldId id="372" r:id="rId35"/>
    <p:sldId id="373" r:id="rId36"/>
    <p:sldId id="329" r:id="rId37"/>
    <p:sldId id="332" r:id="rId38"/>
    <p:sldId id="334" r:id="rId39"/>
    <p:sldId id="333" r:id="rId40"/>
    <p:sldId id="322" r:id="rId41"/>
    <p:sldId id="323" r:id="rId42"/>
    <p:sldId id="317" r:id="rId43"/>
    <p:sldId id="318" r:id="rId44"/>
    <p:sldId id="335" r:id="rId45"/>
    <p:sldId id="281" r:id="rId46"/>
    <p:sldId id="276" r:id="rId47"/>
    <p:sldId id="300" r:id="rId48"/>
    <p:sldId id="301" r:id="rId49"/>
    <p:sldId id="302" r:id="rId50"/>
    <p:sldId id="303" r:id="rId51"/>
    <p:sldId id="304" r:id="rId52"/>
    <p:sldId id="305" r:id="rId53"/>
    <p:sldId id="282" r:id="rId54"/>
    <p:sldId id="283" r:id="rId55"/>
    <p:sldId id="306" r:id="rId56"/>
    <p:sldId id="366" r:id="rId57"/>
    <p:sldId id="367" r:id="rId58"/>
    <p:sldId id="363" r:id="rId59"/>
    <p:sldId id="364" r:id="rId60"/>
    <p:sldId id="365" r:id="rId61"/>
    <p:sldId id="316" r:id="rId6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280" autoAdjust="0"/>
  </p:normalViewPr>
  <p:slideViewPr>
    <p:cSldViewPr>
      <p:cViewPr varScale="1">
        <p:scale>
          <a:sx n="68" d="100"/>
          <a:sy n="68" d="100"/>
        </p:scale>
        <p:origin x="55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60649-C48C-44E3-A6BD-B742D6A7FB6F}" type="datetimeFigureOut">
              <a:rPr lang="tr-TR" smtClean="0"/>
              <a:t>22.01.2019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D9E6B-26AE-46D0-9B67-26772DD36756}" type="slidenum">
              <a:rPr lang="tr-TR" smtClean="0"/>
              <a:t>‹#›</a:t>
            </a:fld>
            <a:endParaRPr lang="tr-TR"/>
          </a:p>
        </p:txBody>
      </p:sp>
    </p:spTree>
    <p:extLst>
      <p:ext uri="{BB962C8B-B14F-4D97-AF65-F5344CB8AC3E}">
        <p14:creationId xmlns:p14="http://schemas.microsoft.com/office/powerpoint/2010/main" val="191297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B8D9E6B-26AE-46D0-9B67-26772DD36756}" type="slidenum">
              <a:rPr lang="tr-TR" smtClean="0"/>
              <a:t>3</a:t>
            </a:fld>
            <a:endParaRPr lang="tr-TR"/>
          </a:p>
        </p:txBody>
      </p:sp>
    </p:spTree>
    <p:extLst>
      <p:ext uri="{BB962C8B-B14F-4D97-AF65-F5344CB8AC3E}">
        <p14:creationId xmlns:p14="http://schemas.microsoft.com/office/powerpoint/2010/main" val="262267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763220-7768-4214-B64F-D13A83BC4280}" type="slidenum">
              <a:rPr kumimoji="0" lang="en-US" altLang="tr-T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tr-TR"/>
          </a:p>
        </p:txBody>
      </p:sp>
    </p:spTree>
    <p:extLst>
      <p:ext uri="{BB962C8B-B14F-4D97-AF65-F5344CB8AC3E}">
        <p14:creationId xmlns:p14="http://schemas.microsoft.com/office/powerpoint/2010/main" val="250078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165E6C-0299-4B2E-897D-B2EF16F35A4F}" type="slidenum">
              <a:rPr kumimoji="0" lang="en-US" altLang="tr-T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155" name="Rectangle 2"/>
          <p:cNvSpPr>
            <a:spLocks noGrp="1" noRot="1" noChangeAspect="1" noChangeArrowheads="1" noTextEdit="1"/>
          </p:cNvSpPr>
          <p:nvPr>
            <p:ph type="sldImg"/>
          </p:nvPr>
        </p:nvSpPr>
        <p:spPr>
          <a:xfrm>
            <a:off x="1144588" y="688975"/>
            <a:ext cx="4565650" cy="3424238"/>
          </a:xfrm>
          <a:ln w="12700" cap="flat">
            <a:solidFill>
              <a:schemeClr val="tx1"/>
            </a:solidFill>
          </a:ln>
        </p:spPr>
      </p:sp>
      <p:sp>
        <p:nvSpPr>
          <p:cNvPr id="49156" name="Rectangle 3"/>
          <p:cNvSpPr>
            <a:spLocks noGrp="1" noChangeArrowheads="1"/>
          </p:cNvSpPr>
          <p:nvPr>
            <p:ph type="body" idx="1"/>
          </p:nvPr>
        </p:nvSpPr>
        <p:spPr>
          <a:xfrm>
            <a:off x="857250" y="4343400"/>
            <a:ext cx="513873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tr-TR" altLang="tr-TR"/>
          </a:p>
        </p:txBody>
      </p:sp>
    </p:spTree>
    <p:extLst>
      <p:ext uri="{BB962C8B-B14F-4D97-AF65-F5344CB8AC3E}">
        <p14:creationId xmlns:p14="http://schemas.microsoft.com/office/powerpoint/2010/main" val="227574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926300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85385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xml"/><Relationship Id="rId7" Type="http://schemas.openxmlformats.org/officeDocument/2006/relationships/oleObject" Target="../embeddings/oleObject3.bin"/><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2.xml"/><Relationship Id="rId4" Type="http://schemas.openxmlformats.org/officeDocument/2006/relationships/tags" Target="../tags/tag9.xml"/><Relationship Id="rId9"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2.jpeg"/><Relationship Id="rId2" Type="http://schemas.openxmlformats.org/officeDocument/2006/relationships/tags" Target="../tags/tag20.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slideMaster" Target="../slideMasters/slideMaster2.xml"/><Relationship Id="rId4" Type="http://schemas.openxmlformats.org/officeDocument/2006/relationships/tags" Target="../tags/tag2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0.xml"/><Relationship Id="rId7" Type="http://schemas.openxmlformats.org/officeDocument/2006/relationships/oleObject" Target="../embeddings/oleObject7.bin"/><Relationship Id="rId2" Type="http://schemas.openxmlformats.org/officeDocument/2006/relationships/tags" Target="../tags/tag29.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slideMaster" Target="../slideMasters/slideMaster3.xml"/><Relationship Id="rId4" Type="http://schemas.openxmlformats.org/officeDocument/2006/relationships/tags" Target="../tags/tag31.xml"/><Relationship Id="rId9"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4.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5.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7.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8.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9.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0.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9.xml"/><Relationship Id="rId7" Type="http://schemas.openxmlformats.org/officeDocument/2006/relationships/oleObject" Target="../embeddings/oleObject10.bin"/><Relationship Id="rId2" Type="http://schemas.openxmlformats.org/officeDocument/2006/relationships/tags" Target="../tags/tag48.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slideMaster" Target="../slideMasters/slideMaster4.xml"/><Relationship Id="rId4" Type="http://schemas.openxmlformats.org/officeDocument/2006/relationships/tags" Target="../tags/tag50.xml"/><Relationship Id="rId9"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2.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3.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5.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6.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7.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8.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9.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0.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2.jpeg"/><Relationship Id="rId2" Type="http://schemas.openxmlformats.org/officeDocument/2006/relationships/tags" Target="../tags/tag61.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slideMaster" Target="../slideMasters/slideMaster4.xml"/><Relationship Id="rId4" Type="http://schemas.openxmlformats.org/officeDocument/2006/relationships/tags" Target="../tags/tag63.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2.jpeg"/><Relationship Id="rId2" Type="http://schemas.openxmlformats.org/officeDocument/2006/relationships/tags" Target="../tags/tag64.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slideMaster" Target="../slideMasters/slideMaster4.xml"/><Relationship Id="rId4" Type="http://schemas.openxmlformats.org/officeDocument/2006/relationships/tags" Target="../tags/tag66.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4.xml"/><Relationship Id="rId7" Type="http://schemas.openxmlformats.org/officeDocument/2006/relationships/oleObject" Target="../embeddings/oleObject15.bin"/><Relationship Id="rId2" Type="http://schemas.openxmlformats.org/officeDocument/2006/relationships/tags" Target="../tags/tag73.xml"/><Relationship Id="rId1" Type="http://schemas.openxmlformats.org/officeDocument/2006/relationships/vmlDrawing" Target="../drawings/vmlDrawing11.vml"/><Relationship Id="rId6" Type="http://schemas.openxmlformats.org/officeDocument/2006/relationships/oleObject" Target="../embeddings/oleObject14.bin"/><Relationship Id="rId5" Type="http://schemas.openxmlformats.org/officeDocument/2006/relationships/slideMaster" Target="../slideMasters/slideMaster5.xml"/><Relationship Id="rId4" Type="http://schemas.openxmlformats.org/officeDocument/2006/relationships/tags" Target="../tags/tag75.xml"/><Relationship Id="rId9" Type="http://schemas.openxmlformats.org/officeDocument/2006/relationships/image" Target="../media/image4.jpeg"/></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7.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8.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9.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0.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1.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2.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3.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4.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9BC3EFFC-88A7-456E-BDE2-ABA65B75E965}" type="datetime1">
              <a:rPr lang="tr-TR" smtClean="0"/>
              <a:t>22.01.2019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A2DC4B-DB3B-4DAD-8891-A722F9632E75}" type="slidenum">
              <a:rPr lang="tr-TR" smtClean="0"/>
              <a:t>‹#›</a:t>
            </a:fld>
            <a:endParaRPr lang="tr-TR"/>
          </a:p>
        </p:txBody>
      </p:sp>
    </p:spTree>
    <p:extLst>
      <p:ext uri="{BB962C8B-B14F-4D97-AF65-F5344CB8AC3E}">
        <p14:creationId xmlns:p14="http://schemas.microsoft.com/office/powerpoint/2010/main" val="1642999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25D704F-0EE9-4FD5-ACA9-470D614F40A2}" type="datetime1">
              <a:rPr lang="tr-TR" smtClean="0"/>
              <a:t>22.01.2019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A2DC4B-DB3B-4DAD-8891-A722F9632E75}" type="slidenum">
              <a:rPr lang="tr-TR" smtClean="0"/>
              <a:t>‹#›</a:t>
            </a:fld>
            <a:endParaRPr lang="tr-TR"/>
          </a:p>
        </p:txBody>
      </p:sp>
    </p:spTree>
    <p:extLst>
      <p:ext uri="{BB962C8B-B14F-4D97-AF65-F5344CB8AC3E}">
        <p14:creationId xmlns:p14="http://schemas.microsoft.com/office/powerpoint/2010/main" val="1197564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12F901A-C8DD-4F0F-890F-166D185DBE79}" type="datetime1">
              <a:rPr lang="tr-TR" smtClean="0"/>
              <a:t>22.01.2019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A2DC4B-DB3B-4DAD-8891-A722F9632E75}" type="slidenum">
              <a:rPr lang="tr-TR" smtClean="0"/>
              <a:t>‹#›</a:t>
            </a:fld>
            <a:endParaRPr lang="tr-TR"/>
          </a:p>
        </p:txBody>
      </p:sp>
    </p:spTree>
    <p:extLst>
      <p:ext uri="{BB962C8B-B14F-4D97-AF65-F5344CB8AC3E}">
        <p14:creationId xmlns:p14="http://schemas.microsoft.com/office/powerpoint/2010/main" val="1964350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Rectangle 11" hidden="1"/>
          <p:cNvGraphicFramePr>
            <a:graphicFrameLocks/>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86" name="think-cell Slide" r:id="rId6" imgW="0" imgH="0" progId="TCLayout.ActiveDocument.1">
                  <p:embed/>
                </p:oleObj>
              </mc:Choice>
              <mc:Fallback>
                <p:oleObj name="think-cell Slide" r:id="rId6" imgW="0" imgH="0" progId="TCLayout.ActiveDocument.1">
                  <p:embed/>
                  <p:pic>
                    <p:nvPicPr>
                      <p:cNvPr id="4" name="Rectangle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37"/>
          <p:cNvGraphicFramePr>
            <a:graphicFrameLocks noChangeAspect="1"/>
          </p:cNvGraphicFramePr>
          <p:nvPr userDrawn="1">
            <p:custDataLst>
              <p:tags r:id="rId3"/>
            </p:custDataLst>
          </p:nvPr>
        </p:nvGraphicFramePr>
        <p:xfrm>
          <a:off x="0" y="387350"/>
          <a:ext cx="9144000" cy="6470650"/>
        </p:xfrm>
        <a:graphic>
          <a:graphicData uri="http://schemas.openxmlformats.org/presentationml/2006/ole">
            <mc:AlternateContent xmlns:mc="http://schemas.openxmlformats.org/markup-compatibility/2006">
              <mc:Choice xmlns:v="urn:schemas-microsoft-com:vml" Requires="v">
                <p:oleObj spid="_x0000_s2087" name="PhotoImpact" r:id="rId7" imgW="9152381" imgH="6476190" progId="PI3.Image">
                  <p:embed/>
                </p:oleObj>
              </mc:Choice>
              <mc:Fallback>
                <p:oleObj name="PhotoImpact" r:id="rId7" imgW="9152381" imgH="6476190" progId="PI3.Image">
                  <p:embed/>
                  <p:pic>
                    <p:nvPicPr>
                      <p:cNvPr id="5" name="Object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87350"/>
                        <a:ext cx="9144000" cy="647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30" descr="ICCSlogo II Kopie"/>
          <p:cNvPicPr>
            <a:picLocks noChangeAspect="1" noChangeArrowheads="1"/>
          </p:cNvPicPr>
          <p:nvPr userDrawn="1">
            <p:custDataLst>
              <p:tags r:id="rId4"/>
            </p:custDataLst>
          </p:nvPr>
        </p:nvPicPr>
        <p:blipFill>
          <a:blip r:embed="rId9" cstate="print">
            <a:clrChange>
              <a:clrFrom>
                <a:srgbClr val="FCFBFB"/>
              </a:clrFrom>
              <a:clrTo>
                <a:srgbClr val="FCFBFB">
                  <a:alpha val="0"/>
                </a:srgbClr>
              </a:clrTo>
            </a:clrChange>
            <a:extLst>
              <a:ext uri="{28A0092B-C50C-407E-A947-70E740481C1C}">
                <a14:useLocalDpi xmlns:a14="http://schemas.microsoft.com/office/drawing/2010/main" val="0"/>
              </a:ext>
            </a:extLst>
          </a:blip>
          <a:srcRect/>
          <a:stretch>
            <a:fillRect/>
          </a:stretch>
        </p:blipFill>
        <p:spPr bwMode="auto">
          <a:xfrm>
            <a:off x="458788" y="563563"/>
            <a:ext cx="11318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900238" y="2147888"/>
            <a:ext cx="6380162" cy="1470025"/>
          </a:xfrm>
        </p:spPr>
        <p:txBody>
          <a:bodyPr/>
          <a:lstStyle>
            <a:lvl1pPr>
              <a:defRPr sz="3600" b="1">
                <a:solidFill>
                  <a:schemeClr val="tx1"/>
                </a:solidFill>
              </a:defRPr>
            </a:lvl1pPr>
          </a:lstStyle>
          <a:p>
            <a:r>
              <a:rPr lang="en-US"/>
              <a:t>Titelmasterformat durch Klicken bearbeiten</a:t>
            </a:r>
          </a:p>
        </p:txBody>
      </p:sp>
      <p:sp>
        <p:nvSpPr>
          <p:cNvPr id="3075" name="Rectangle 3"/>
          <p:cNvSpPr>
            <a:spLocks noGrp="1" noChangeArrowheads="1"/>
          </p:cNvSpPr>
          <p:nvPr>
            <p:ph type="subTitle" idx="1"/>
          </p:nvPr>
        </p:nvSpPr>
        <p:spPr>
          <a:xfrm>
            <a:off x="1900238" y="3903663"/>
            <a:ext cx="5024437" cy="549275"/>
          </a:xfrm>
        </p:spPr>
        <p:txBody>
          <a:bodyPr/>
          <a:lstStyle>
            <a:lvl1pPr marL="0" indent="0">
              <a:buFontTx/>
              <a:buNone/>
              <a:defRPr sz="1800">
                <a:solidFill>
                  <a:schemeClr val="tx2"/>
                </a:solidFill>
              </a:defRPr>
            </a:lvl1pPr>
          </a:lstStyle>
          <a:p>
            <a:r>
              <a:rPr lang="en-US"/>
              <a:t>Formatvorlage des Untertitelmasters durch Klicken bearbeiten</a:t>
            </a:r>
          </a:p>
        </p:txBody>
      </p:sp>
    </p:spTree>
    <p:extLst>
      <p:ext uri="{BB962C8B-B14F-4D97-AF65-F5344CB8AC3E}">
        <p14:creationId xmlns:p14="http://schemas.microsoft.com/office/powerpoint/2010/main" val="3264091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fld id="{7A14ECD7-0E40-4B87-B1AC-FAFBE72A2E76}" type="slidenum">
              <a:rPr lang="en-US" altLang="tr-TR"/>
              <a:pPr/>
              <a:t>‹#›</a:t>
            </a:fld>
            <a:endParaRPr lang="en-US" altLang="tr-TR"/>
          </a:p>
        </p:txBody>
      </p:sp>
      <p:sp>
        <p:nvSpPr>
          <p:cNvPr id="5"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a:p>
        </p:txBody>
      </p:sp>
    </p:spTree>
    <p:extLst>
      <p:ext uri="{BB962C8B-B14F-4D97-AF65-F5344CB8AC3E}">
        <p14:creationId xmlns:p14="http://schemas.microsoft.com/office/powerpoint/2010/main" val="3738625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fld id="{D105B6F6-6867-4BE6-98F1-BFCD2D311934}" type="slidenum">
              <a:rPr lang="en-US" altLang="tr-TR"/>
              <a:pPr/>
              <a:t>‹#›</a:t>
            </a:fld>
            <a:endParaRPr lang="en-US" altLang="tr-TR"/>
          </a:p>
        </p:txBody>
      </p:sp>
      <p:sp>
        <p:nvSpPr>
          <p:cNvPr id="5"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a:p>
        </p:txBody>
      </p:sp>
    </p:spTree>
    <p:extLst>
      <p:ext uri="{BB962C8B-B14F-4D97-AF65-F5344CB8AC3E}">
        <p14:creationId xmlns:p14="http://schemas.microsoft.com/office/powerpoint/2010/main" val="2888468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33388" y="1277938"/>
            <a:ext cx="4103687" cy="141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89475" y="1277938"/>
            <a:ext cx="4105275" cy="141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fld id="{D33E5F04-A233-4645-9FC8-FAA29ED8D773}" type="slidenum">
              <a:rPr lang="en-US" altLang="tr-TR"/>
              <a:pPr/>
              <a:t>‹#›</a:t>
            </a:fld>
            <a:endParaRPr lang="en-US" altLang="tr-TR"/>
          </a:p>
        </p:txBody>
      </p:sp>
      <p:sp>
        <p:nvSpPr>
          <p:cNvPr id="6"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a:p>
        </p:txBody>
      </p:sp>
    </p:spTree>
    <p:extLst>
      <p:ext uri="{BB962C8B-B14F-4D97-AF65-F5344CB8AC3E}">
        <p14:creationId xmlns:p14="http://schemas.microsoft.com/office/powerpoint/2010/main" val="2379205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6"/>
          <p:cNvSpPr>
            <a:spLocks noGrp="1" noChangeArrowheads="1"/>
          </p:cNvSpPr>
          <p:nvPr>
            <p:ph type="sldNum" sz="quarter" idx="10"/>
            <p:custDataLst>
              <p:tags r:id="rId1"/>
            </p:custDataLst>
          </p:nvPr>
        </p:nvSpPr>
        <p:spPr>
          <a:ln/>
        </p:spPr>
        <p:txBody>
          <a:bodyPr/>
          <a:lstStyle>
            <a:lvl1pPr>
              <a:defRPr/>
            </a:lvl1pPr>
          </a:lstStyle>
          <a:p>
            <a:fld id="{327E1611-D274-4649-9AE4-7C1D583B676A}" type="slidenum">
              <a:rPr lang="en-US" altLang="tr-TR"/>
              <a:pPr/>
              <a:t>‹#›</a:t>
            </a:fld>
            <a:endParaRPr lang="en-US" altLang="tr-TR"/>
          </a:p>
        </p:txBody>
      </p:sp>
      <p:sp>
        <p:nvSpPr>
          <p:cNvPr id="8"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a:p>
        </p:txBody>
      </p:sp>
    </p:spTree>
    <p:extLst>
      <p:ext uri="{BB962C8B-B14F-4D97-AF65-F5344CB8AC3E}">
        <p14:creationId xmlns:p14="http://schemas.microsoft.com/office/powerpoint/2010/main" val="606528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6"/>
          <p:cNvSpPr>
            <a:spLocks noGrp="1" noChangeArrowheads="1"/>
          </p:cNvSpPr>
          <p:nvPr>
            <p:ph type="sldNum" sz="quarter" idx="10"/>
            <p:custDataLst>
              <p:tags r:id="rId1"/>
            </p:custDataLst>
          </p:nvPr>
        </p:nvSpPr>
        <p:spPr>
          <a:ln/>
        </p:spPr>
        <p:txBody>
          <a:bodyPr/>
          <a:lstStyle>
            <a:lvl1pPr>
              <a:defRPr/>
            </a:lvl1pPr>
          </a:lstStyle>
          <a:p>
            <a:fld id="{E0F73326-EE69-493B-84A8-7735AC4E06DA}" type="slidenum">
              <a:rPr lang="en-US" altLang="tr-TR"/>
              <a:pPr/>
              <a:t>‹#›</a:t>
            </a:fld>
            <a:endParaRPr lang="en-US" altLang="tr-TR"/>
          </a:p>
        </p:txBody>
      </p:sp>
      <p:sp>
        <p:nvSpPr>
          <p:cNvPr id="4"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a:p>
        </p:txBody>
      </p:sp>
    </p:spTree>
    <p:extLst>
      <p:ext uri="{BB962C8B-B14F-4D97-AF65-F5344CB8AC3E}">
        <p14:creationId xmlns:p14="http://schemas.microsoft.com/office/powerpoint/2010/main" val="3651166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custDataLst>
              <p:tags r:id="rId1"/>
            </p:custDataLst>
          </p:nvPr>
        </p:nvSpPr>
        <p:spPr>
          <a:ln/>
        </p:spPr>
        <p:txBody>
          <a:bodyPr/>
          <a:lstStyle>
            <a:lvl1pPr>
              <a:defRPr/>
            </a:lvl1pPr>
          </a:lstStyle>
          <a:p>
            <a:fld id="{83AE2292-1ADA-4152-B462-C97C4AFF00D8}" type="slidenum">
              <a:rPr lang="en-US" altLang="tr-TR"/>
              <a:pPr/>
              <a:t>‹#›</a:t>
            </a:fld>
            <a:endParaRPr lang="en-US" altLang="tr-TR"/>
          </a:p>
        </p:txBody>
      </p:sp>
      <p:sp>
        <p:nvSpPr>
          <p:cNvPr id="3"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a:p>
        </p:txBody>
      </p:sp>
    </p:spTree>
    <p:extLst>
      <p:ext uri="{BB962C8B-B14F-4D97-AF65-F5344CB8AC3E}">
        <p14:creationId xmlns:p14="http://schemas.microsoft.com/office/powerpoint/2010/main" val="4293474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fld id="{E2BB82C3-DD5B-443E-AD0D-3C87C328A8C4}" type="slidenum">
              <a:rPr lang="en-US" altLang="tr-TR"/>
              <a:pPr/>
              <a:t>‹#›</a:t>
            </a:fld>
            <a:endParaRPr lang="en-US" altLang="tr-TR"/>
          </a:p>
        </p:txBody>
      </p:sp>
      <p:sp>
        <p:nvSpPr>
          <p:cNvPr id="6"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a:p>
        </p:txBody>
      </p:sp>
    </p:spTree>
    <p:extLst>
      <p:ext uri="{BB962C8B-B14F-4D97-AF65-F5344CB8AC3E}">
        <p14:creationId xmlns:p14="http://schemas.microsoft.com/office/powerpoint/2010/main" val="428846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9291DCE-6815-4B4F-B33E-C5CE584486C7}" type="datetime1">
              <a:rPr lang="tr-TR" smtClean="0"/>
              <a:t>22.01.2019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A2DC4B-DB3B-4DAD-8891-A722F9632E75}" type="slidenum">
              <a:rPr lang="tr-TR" smtClean="0"/>
              <a:t>‹#›</a:t>
            </a:fld>
            <a:endParaRPr lang="tr-TR"/>
          </a:p>
        </p:txBody>
      </p:sp>
    </p:spTree>
    <p:extLst>
      <p:ext uri="{BB962C8B-B14F-4D97-AF65-F5344CB8AC3E}">
        <p14:creationId xmlns:p14="http://schemas.microsoft.com/office/powerpoint/2010/main" val="1868270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fld id="{08E59B90-A4C0-48F1-A8D5-F39E04DEBEA0}" type="slidenum">
              <a:rPr lang="en-US" altLang="tr-TR"/>
              <a:pPr/>
              <a:t>‹#›</a:t>
            </a:fld>
            <a:endParaRPr lang="en-US" altLang="tr-TR"/>
          </a:p>
        </p:txBody>
      </p:sp>
      <p:sp>
        <p:nvSpPr>
          <p:cNvPr id="6"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a:p>
        </p:txBody>
      </p:sp>
    </p:spTree>
    <p:extLst>
      <p:ext uri="{BB962C8B-B14F-4D97-AF65-F5344CB8AC3E}">
        <p14:creationId xmlns:p14="http://schemas.microsoft.com/office/powerpoint/2010/main" val="359523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fld id="{102A83B6-997C-4432-8D89-CB4CC790DD70}" type="slidenum">
              <a:rPr lang="en-US" altLang="tr-TR"/>
              <a:pPr/>
              <a:t>‹#›</a:t>
            </a:fld>
            <a:endParaRPr lang="en-US" altLang="tr-TR"/>
          </a:p>
        </p:txBody>
      </p:sp>
      <p:sp>
        <p:nvSpPr>
          <p:cNvPr id="5"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a:p>
        </p:txBody>
      </p:sp>
    </p:spTree>
    <p:extLst>
      <p:ext uri="{BB962C8B-B14F-4D97-AF65-F5344CB8AC3E}">
        <p14:creationId xmlns:p14="http://schemas.microsoft.com/office/powerpoint/2010/main" val="382242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19075"/>
            <a:ext cx="2089150" cy="24780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33388" y="219075"/>
            <a:ext cx="6119812" cy="2478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fld id="{2CBBA655-82FD-4401-8258-BFDADF1E1AF4}" type="slidenum">
              <a:rPr lang="en-US" altLang="tr-TR"/>
              <a:pPr/>
              <a:t>‹#›</a:t>
            </a:fld>
            <a:endParaRPr lang="en-US" altLang="tr-TR"/>
          </a:p>
        </p:txBody>
      </p:sp>
      <p:sp>
        <p:nvSpPr>
          <p:cNvPr id="5"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a:p>
        </p:txBody>
      </p:sp>
    </p:spTree>
    <p:extLst>
      <p:ext uri="{BB962C8B-B14F-4D97-AF65-F5344CB8AC3E}">
        <p14:creationId xmlns:p14="http://schemas.microsoft.com/office/powerpoint/2010/main" val="1700659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graphicFrame>
        <p:nvGraphicFramePr>
          <p:cNvPr id="5" name="Rectangle 8" hidden="1"/>
          <p:cNvGraphicFramePr>
            <a:graphicFrameLocks/>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92" name="think-cell Slide" r:id="rId6" imgW="0" imgH="0" progId="TCLayout.ActiveDocument.1">
                  <p:embed/>
                </p:oleObj>
              </mc:Choice>
              <mc:Fallback>
                <p:oleObj name="think-cell Slide" r:id="rId6" imgW="0" imgH="0" progId="TCLayout.ActiveDocument.1">
                  <p:embed/>
                  <p:pic>
                    <p:nvPicPr>
                      <p:cNvPr id="5" name="Rectangle 8"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Freeform 11"/>
          <p:cNvSpPr>
            <a:spLocks/>
          </p:cNvSpPr>
          <p:nvPr userDrawn="1">
            <p:custDataLst>
              <p:tags r:id="rId3"/>
            </p:custDataLst>
          </p:nvPr>
        </p:nvSpPr>
        <p:spPr bwMode="auto">
          <a:xfrm>
            <a:off x="8269288" y="5761038"/>
            <a:ext cx="876300" cy="1100137"/>
          </a:xfrm>
          <a:custGeom>
            <a:avLst/>
            <a:gdLst/>
            <a:ahLst/>
            <a:cxnLst>
              <a:cxn ang="0">
                <a:pos x="551" y="693"/>
              </a:cxn>
              <a:cxn ang="0">
                <a:pos x="0" y="693"/>
              </a:cxn>
              <a:cxn ang="0">
                <a:pos x="552" y="0"/>
              </a:cxn>
              <a:cxn ang="0">
                <a:pos x="551" y="693"/>
              </a:cxn>
            </a:cxnLst>
            <a:rect l="0" t="0" r="r" b="b"/>
            <a:pathLst>
              <a:path w="552" h="693">
                <a:moveTo>
                  <a:pt x="551" y="693"/>
                </a:moveTo>
                <a:cubicBezTo>
                  <a:pt x="455" y="690"/>
                  <a:pt x="276" y="693"/>
                  <a:pt x="0" y="693"/>
                </a:cubicBezTo>
                <a:cubicBezTo>
                  <a:pt x="48" y="224"/>
                  <a:pt x="552" y="0"/>
                  <a:pt x="552" y="0"/>
                </a:cubicBezTo>
                <a:cubicBezTo>
                  <a:pt x="552" y="346"/>
                  <a:pt x="552" y="570"/>
                  <a:pt x="551" y="693"/>
                </a:cubicBezTo>
                <a:close/>
              </a:path>
            </a:pathLst>
          </a:custGeom>
          <a:solidFill>
            <a:schemeClr val="hlink"/>
          </a:solidFill>
          <a:ln w="9525" cap="flat" cmpd="sng">
            <a:noFill/>
            <a:prstDash val="solid"/>
            <a:round/>
            <a:headEnd/>
            <a:tailEnd/>
          </a:ln>
          <a:effectLst/>
        </p:spPr>
        <p:txBody>
          <a:bodyPr lIns="0" tIns="0" rIns="0" bIns="0">
            <a:spAutoFit/>
          </a:bodyPr>
          <a:lstStyle/>
          <a:p>
            <a:pPr>
              <a:defRPr/>
            </a:pPr>
            <a:endParaRPr lang="en-AU"/>
          </a:p>
        </p:txBody>
      </p:sp>
      <p:pic>
        <p:nvPicPr>
          <p:cNvPr id="7" name="Picture 12" descr="ICCSlogo II Kopie"/>
          <p:cNvPicPr>
            <a:picLocks noChangeAspect="1" noChangeArrowheads="1"/>
          </p:cNvPicPr>
          <p:nvPr userDrawn="1">
            <p:custDataLst>
              <p:tags r:id="rId4"/>
            </p:custDataLst>
          </p:nvPr>
        </p:nvPicPr>
        <p:blipFill>
          <a:blip r:embed="rId7" cstate="print">
            <a:clrChange>
              <a:clrFrom>
                <a:srgbClr val="FCFBFB"/>
              </a:clrFrom>
              <a:clrTo>
                <a:srgbClr val="FCFBFB">
                  <a:alpha val="0"/>
                </a:srgbClr>
              </a:clrTo>
            </a:clrChange>
            <a:extLst>
              <a:ext uri="{28A0092B-C50C-407E-A947-70E740481C1C}">
                <a14:useLocalDpi xmlns:a14="http://schemas.microsoft.com/office/drawing/2010/main" val="0"/>
              </a:ext>
            </a:extLst>
          </a:blip>
          <a:srcRect/>
          <a:stretch>
            <a:fillRect/>
          </a:stretch>
        </p:blipFill>
        <p:spPr bwMode="auto">
          <a:xfrm>
            <a:off x="7893050" y="295275"/>
            <a:ext cx="9096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22238"/>
            <a:ext cx="7543800" cy="12954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lipArt Placeholder 3"/>
          <p:cNvSpPr>
            <a:spLocks noGrp="1"/>
          </p:cNvSpPr>
          <p:nvPr>
            <p:ph type="clipArt" sz="half" idx="2"/>
          </p:nvPr>
        </p:nvSpPr>
        <p:spPr>
          <a:xfrm>
            <a:off x="4648200" y="1719263"/>
            <a:ext cx="4038600" cy="4411662"/>
          </a:xfrm>
        </p:spPr>
        <p:txBody>
          <a:bodyPr/>
          <a:lstStyle/>
          <a:p>
            <a:pPr lvl="0"/>
            <a:endParaRPr lang="en-AU" noProof="0"/>
          </a:p>
        </p:txBody>
      </p:sp>
      <p:sp>
        <p:nvSpPr>
          <p:cNvPr id="8" name="Date Placeholder 4"/>
          <p:cNvSpPr>
            <a:spLocks noGrp="1"/>
          </p:cNvSpPr>
          <p:nvPr>
            <p:ph type="dt" sz="half" idx="10"/>
          </p:nvPr>
        </p:nvSpPr>
        <p:spPr>
          <a:xfrm>
            <a:off x="457200" y="6248400"/>
            <a:ext cx="2133600" cy="457200"/>
          </a:xfrm>
          <a:prstGeom prst="rect">
            <a:avLst/>
          </a:prstGeom>
        </p:spPr>
        <p:txBody>
          <a:bodyPr/>
          <a:lstStyle>
            <a:lvl1pPr>
              <a:defRPr>
                <a:latin typeface="Arial" pitchFamily="34" charset="0"/>
              </a:defRPr>
            </a:lvl1pPr>
          </a:lstStyle>
          <a:p>
            <a:pPr>
              <a:defRPr/>
            </a:pPr>
            <a:endParaRPr lang="en-US" altLang="en-US"/>
          </a:p>
        </p:txBody>
      </p:sp>
      <p:sp>
        <p:nvSpPr>
          <p:cNvPr id="9" name="Footer Placeholder 5"/>
          <p:cNvSpPr>
            <a:spLocks noGrp="1"/>
          </p:cNvSpPr>
          <p:nvPr>
            <p:ph type="ftr" sz="quarter" idx="11"/>
          </p:nvPr>
        </p:nvSpPr>
        <p:spPr>
          <a:xfrm>
            <a:off x="3124200" y="6248400"/>
            <a:ext cx="2895600" cy="457200"/>
          </a:xfrm>
        </p:spPr>
        <p:txBody>
          <a:bodyPr/>
          <a:lstStyle>
            <a:lvl1pPr>
              <a:defRPr/>
            </a:lvl1pPr>
          </a:lstStyle>
          <a:p>
            <a:pPr>
              <a:defRPr/>
            </a:pPr>
            <a:r>
              <a:rPr lang="en-AU" altLang="en-US"/>
              <a:t>ICCS slide library v1 2011</a:t>
            </a:r>
            <a:endParaRPr lang="en-US" altLang="en-US"/>
          </a:p>
        </p:txBody>
      </p:sp>
      <p:sp>
        <p:nvSpPr>
          <p:cNvPr id="10" name="Slide Number Placeholder 6"/>
          <p:cNvSpPr>
            <a:spLocks noGrp="1"/>
          </p:cNvSpPr>
          <p:nvPr>
            <p:ph type="sldNum" sz="quarter" idx="12"/>
          </p:nvPr>
        </p:nvSpPr>
        <p:spPr>
          <a:xfrm>
            <a:off x="6553200" y="6248400"/>
            <a:ext cx="2133600" cy="457200"/>
          </a:xfrm>
        </p:spPr>
        <p:txBody>
          <a:bodyPr/>
          <a:lstStyle>
            <a:lvl1pPr>
              <a:defRPr/>
            </a:lvl1pPr>
          </a:lstStyle>
          <a:p>
            <a:fld id="{C6AC7FAB-1233-4E4A-A8F4-31D75981BE0D}" type="slidenum">
              <a:rPr lang="en-US" altLang="en-US"/>
              <a:pPr/>
              <a:t>‹#›</a:t>
            </a:fld>
            <a:endParaRPr lang="en-US" altLang="en-US"/>
          </a:p>
        </p:txBody>
      </p:sp>
    </p:spTree>
    <p:extLst>
      <p:ext uri="{BB962C8B-B14F-4D97-AF65-F5344CB8AC3E}">
        <p14:creationId xmlns:p14="http://schemas.microsoft.com/office/powerpoint/2010/main" val="3479743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Rectangle 11" hidden="1"/>
          <p:cNvGraphicFramePr>
            <a:graphicFrameLocks/>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56" name="think-cell Slide" r:id="rId6" imgW="0" imgH="0" progId="">
                  <p:embed/>
                </p:oleObj>
              </mc:Choice>
              <mc:Fallback>
                <p:oleObj name="think-cell Slide" r:id="rId6" imgW="0" imgH="0" progId="">
                  <p:embed/>
                  <p:pic>
                    <p:nvPicPr>
                      <p:cNvPr id="4" name="Rectangle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37"/>
          <p:cNvGraphicFramePr>
            <a:graphicFrameLocks noChangeAspect="1"/>
          </p:cNvGraphicFramePr>
          <p:nvPr userDrawn="1">
            <p:custDataLst>
              <p:tags r:id="rId3"/>
            </p:custDataLst>
          </p:nvPr>
        </p:nvGraphicFramePr>
        <p:xfrm>
          <a:off x="0" y="387350"/>
          <a:ext cx="9144000" cy="6470650"/>
        </p:xfrm>
        <a:graphic>
          <a:graphicData uri="http://schemas.openxmlformats.org/presentationml/2006/ole">
            <mc:AlternateContent xmlns:mc="http://schemas.openxmlformats.org/markup-compatibility/2006">
              <mc:Choice xmlns:v="urn:schemas-microsoft-com:vml" Requires="v">
                <p:oleObj spid="_x0000_s5157" name="PhotoImpact" r:id="rId7" imgW="9152381" imgH="6476190" progId="">
                  <p:embed/>
                </p:oleObj>
              </mc:Choice>
              <mc:Fallback>
                <p:oleObj name="PhotoImpact" r:id="rId7" imgW="9152381" imgH="6476190" progId="">
                  <p:embed/>
                  <p:pic>
                    <p:nvPicPr>
                      <p:cNvPr id="5" name="Object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87350"/>
                        <a:ext cx="9144000" cy="647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30" descr="ICCSlogo II Kopie"/>
          <p:cNvPicPr>
            <a:picLocks noChangeAspect="1" noChangeArrowheads="1"/>
          </p:cNvPicPr>
          <p:nvPr userDrawn="1">
            <p:custDataLst>
              <p:tags r:id="rId4"/>
            </p:custDataLst>
          </p:nvPr>
        </p:nvPicPr>
        <p:blipFill>
          <a:blip r:embed="rId9" cstate="print">
            <a:clrChange>
              <a:clrFrom>
                <a:srgbClr val="FCFBFB"/>
              </a:clrFrom>
              <a:clrTo>
                <a:srgbClr val="FCFBFB">
                  <a:alpha val="0"/>
                </a:srgbClr>
              </a:clrTo>
            </a:clrChange>
            <a:extLst>
              <a:ext uri="{28A0092B-C50C-407E-A947-70E740481C1C}">
                <a14:useLocalDpi xmlns:a14="http://schemas.microsoft.com/office/drawing/2010/main" val="0"/>
              </a:ext>
            </a:extLst>
          </a:blip>
          <a:srcRect/>
          <a:stretch>
            <a:fillRect/>
          </a:stretch>
        </p:blipFill>
        <p:spPr bwMode="auto">
          <a:xfrm>
            <a:off x="458788" y="563563"/>
            <a:ext cx="11318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900238" y="2147888"/>
            <a:ext cx="6380162" cy="1470025"/>
          </a:xfrm>
        </p:spPr>
        <p:txBody>
          <a:bodyPr/>
          <a:lstStyle>
            <a:lvl1pPr>
              <a:defRPr sz="3600" b="1">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a:xfrm>
            <a:off x="1900238" y="3903663"/>
            <a:ext cx="5024437" cy="549275"/>
          </a:xfrm>
        </p:spPr>
        <p:txBody>
          <a:bodyPr/>
          <a:lstStyle>
            <a:lvl1pPr marL="0" indent="0">
              <a:buFontTx/>
              <a:buNone/>
              <a:defRPr sz="1800">
                <a:solidFill>
                  <a:schemeClr val="tx2"/>
                </a:solidFill>
              </a:defRPr>
            </a:lvl1pPr>
          </a:lstStyle>
          <a:p>
            <a:r>
              <a:rPr lang="en-US"/>
              <a:t>Click to edit Master subtitle style</a:t>
            </a:r>
          </a:p>
        </p:txBody>
      </p:sp>
    </p:spTree>
    <p:extLst>
      <p:ext uri="{BB962C8B-B14F-4D97-AF65-F5344CB8AC3E}">
        <p14:creationId xmlns:p14="http://schemas.microsoft.com/office/powerpoint/2010/main" val="3827715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fld id="{3585F4C9-60F0-4FC1-BF8C-0BAD7AD2ABE7}" type="slidenum">
              <a:rPr lang="en-US" altLang="tr-TR"/>
              <a:pPr/>
              <a:t>‹#›</a:t>
            </a:fld>
            <a:endParaRPr lang="en-US" altLang="tr-TR"/>
          </a:p>
        </p:txBody>
      </p:sp>
      <p:sp>
        <p:nvSpPr>
          <p:cNvPr id="5"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dirty="0"/>
          </a:p>
        </p:txBody>
      </p:sp>
    </p:spTree>
    <p:extLst>
      <p:ext uri="{BB962C8B-B14F-4D97-AF65-F5344CB8AC3E}">
        <p14:creationId xmlns:p14="http://schemas.microsoft.com/office/powerpoint/2010/main" val="2488699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fld id="{F9E20613-A6D2-4FBB-B533-E1FDE2E8DA1C}" type="slidenum">
              <a:rPr lang="en-US" altLang="tr-TR"/>
              <a:pPr/>
              <a:t>‹#›</a:t>
            </a:fld>
            <a:endParaRPr lang="en-US" altLang="tr-TR"/>
          </a:p>
        </p:txBody>
      </p:sp>
      <p:sp>
        <p:nvSpPr>
          <p:cNvPr id="5"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dirty="0"/>
          </a:p>
        </p:txBody>
      </p:sp>
    </p:spTree>
    <p:extLst>
      <p:ext uri="{BB962C8B-B14F-4D97-AF65-F5344CB8AC3E}">
        <p14:creationId xmlns:p14="http://schemas.microsoft.com/office/powerpoint/2010/main" val="2954824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33388" y="1277938"/>
            <a:ext cx="4103687" cy="141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89475" y="1277938"/>
            <a:ext cx="4105275" cy="141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fld id="{76244F2C-DD47-4EA3-AB2B-A41EFCEA3E3F}" type="slidenum">
              <a:rPr lang="en-US" altLang="tr-TR"/>
              <a:pPr/>
              <a:t>‹#›</a:t>
            </a:fld>
            <a:endParaRPr lang="en-US" altLang="tr-TR"/>
          </a:p>
        </p:txBody>
      </p:sp>
      <p:sp>
        <p:nvSpPr>
          <p:cNvPr id="6"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dirty="0"/>
          </a:p>
        </p:txBody>
      </p:sp>
    </p:spTree>
    <p:extLst>
      <p:ext uri="{BB962C8B-B14F-4D97-AF65-F5344CB8AC3E}">
        <p14:creationId xmlns:p14="http://schemas.microsoft.com/office/powerpoint/2010/main" val="3460675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6"/>
          <p:cNvSpPr>
            <a:spLocks noGrp="1" noChangeArrowheads="1"/>
          </p:cNvSpPr>
          <p:nvPr>
            <p:ph type="sldNum" sz="quarter" idx="10"/>
            <p:custDataLst>
              <p:tags r:id="rId1"/>
            </p:custDataLst>
          </p:nvPr>
        </p:nvSpPr>
        <p:spPr>
          <a:ln/>
        </p:spPr>
        <p:txBody>
          <a:bodyPr/>
          <a:lstStyle>
            <a:lvl1pPr>
              <a:defRPr/>
            </a:lvl1pPr>
          </a:lstStyle>
          <a:p>
            <a:fld id="{4C43DFB1-4358-4BD5-92D7-3C7CC86A212C}" type="slidenum">
              <a:rPr lang="en-US" altLang="tr-TR"/>
              <a:pPr/>
              <a:t>‹#›</a:t>
            </a:fld>
            <a:endParaRPr lang="en-US" altLang="tr-TR"/>
          </a:p>
        </p:txBody>
      </p:sp>
      <p:sp>
        <p:nvSpPr>
          <p:cNvPr id="8"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dirty="0"/>
          </a:p>
        </p:txBody>
      </p:sp>
    </p:spTree>
    <p:extLst>
      <p:ext uri="{BB962C8B-B14F-4D97-AF65-F5344CB8AC3E}">
        <p14:creationId xmlns:p14="http://schemas.microsoft.com/office/powerpoint/2010/main" val="2341674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6"/>
          <p:cNvSpPr>
            <a:spLocks noGrp="1" noChangeArrowheads="1"/>
          </p:cNvSpPr>
          <p:nvPr>
            <p:ph type="sldNum" sz="quarter" idx="10"/>
            <p:custDataLst>
              <p:tags r:id="rId1"/>
            </p:custDataLst>
          </p:nvPr>
        </p:nvSpPr>
        <p:spPr>
          <a:ln/>
        </p:spPr>
        <p:txBody>
          <a:bodyPr/>
          <a:lstStyle>
            <a:lvl1pPr>
              <a:defRPr/>
            </a:lvl1pPr>
          </a:lstStyle>
          <a:p>
            <a:fld id="{3561D537-4C35-4318-A195-920D902B0BE8}" type="slidenum">
              <a:rPr lang="en-US" altLang="tr-TR"/>
              <a:pPr/>
              <a:t>‹#›</a:t>
            </a:fld>
            <a:endParaRPr lang="en-US" altLang="tr-TR"/>
          </a:p>
        </p:txBody>
      </p:sp>
      <p:sp>
        <p:nvSpPr>
          <p:cNvPr id="4"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dirty="0"/>
          </a:p>
        </p:txBody>
      </p:sp>
    </p:spTree>
    <p:extLst>
      <p:ext uri="{BB962C8B-B14F-4D97-AF65-F5344CB8AC3E}">
        <p14:creationId xmlns:p14="http://schemas.microsoft.com/office/powerpoint/2010/main" val="11873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1C754BA1-5C72-4682-8C6D-59FA0B971CCC}" type="datetime1">
              <a:rPr lang="tr-TR" smtClean="0"/>
              <a:t>22.01.2019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A2DC4B-DB3B-4DAD-8891-A722F9632E75}" type="slidenum">
              <a:rPr lang="tr-TR" smtClean="0"/>
              <a:t>‹#›</a:t>
            </a:fld>
            <a:endParaRPr lang="tr-TR"/>
          </a:p>
        </p:txBody>
      </p:sp>
    </p:spTree>
    <p:extLst>
      <p:ext uri="{BB962C8B-B14F-4D97-AF65-F5344CB8AC3E}">
        <p14:creationId xmlns:p14="http://schemas.microsoft.com/office/powerpoint/2010/main" val="803546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custDataLst>
              <p:tags r:id="rId1"/>
            </p:custDataLst>
          </p:nvPr>
        </p:nvSpPr>
        <p:spPr>
          <a:ln/>
        </p:spPr>
        <p:txBody>
          <a:bodyPr/>
          <a:lstStyle>
            <a:lvl1pPr>
              <a:defRPr/>
            </a:lvl1pPr>
          </a:lstStyle>
          <a:p>
            <a:fld id="{C34610A2-EFA2-494F-BA92-78070757507D}" type="slidenum">
              <a:rPr lang="en-US" altLang="tr-TR"/>
              <a:pPr/>
              <a:t>‹#›</a:t>
            </a:fld>
            <a:endParaRPr lang="en-US" altLang="tr-TR"/>
          </a:p>
        </p:txBody>
      </p:sp>
      <p:sp>
        <p:nvSpPr>
          <p:cNvPr id="3"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dirty="0"/>
          </a:p>
        </p:txBody>
      </p:sp>
    </p:spTree>
    <p:extLst>
      <p:ext uri="{BB962C8B-B14F-4D97-AF65-F5344CB8AC3E}">
        <p14:creationId xmlns:p14="http://schemas.microsoft.com/office/powerpoint/2010/main" val="3708968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fld id="{0312CB2C-943D-4D60-9BC6-3B9069C7AD3F}" type="slidenum">
              <a:rPr lang="en-US" altLang="tr-TR"/>
              <a:pPr/>
              <a:t>‹#›</a:t>
            </a:fld>
            <a:endParaRPr lang="en-US" altLang="tr-TR"/>
          </a:p>
        </p:txBody>
      </p:sp>
      <p:sp>
        <p:nvSpPr>
          <p:cNvPr id="6"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dirty="0"/>
          </a:p>
        </p:txBody>
      </p:sp>
    </p:spTree>
    <p:extLst>
      <p:ext uri="{BB962C8B-B14F-4D97-AF65-F5344CB8AC3E}">
        <p14:creationId xmlns:p14="http://schemas.microsoft.com/office/powerpoint/2010/main" val="1042653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fld id="{EB9EFDF5-EB9A-428B-93B0-0E819BD31FE1}" type="slidenum">
              <a:rPr lang="en-US" altLang="tr-TR"/>
              <a:pPr/>
              <a:t>‹#›</a:t>
            </a:fld>
            <a:endParaRPr lang="en-US" altLang="tr-TR"/>
          </a:p>
        </p:txBody>
      </p:sp>
      <p:sp>
        <p:nvSpPr>
          <p:cNvPr id="6"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dirty="0"/>
          </a:p>
        </p:txBody>
      </p:sp>
    </p:spTree>
    <p:extLst>
      <p:ext uri="{BB962C8B-B14F-4D97-AF65-F5344CB8AC3E}">
        <p14:creationId xmlns:p14="http://schemas.microsoft.com/office/powerpoint/2010/main" val="1341910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fld id="{EB55BDF0-85C9-45A9-8878-069C2C2D96C1}" type="slidenum">
              <a:rPr lang="en-US" altLang="tr-TR"/>
              <a:pPr/>
              <a:t>‹#›</a:t>
            </a:fld>
            <a:endParaRPr lang="en-US" altLang="tr-TR"/>
          </a:p>
        </p:txBody>
      </p:sp>
      <p:sp>
        <p:nvSpPr>
          <p:cNvPr id="5"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dirty="0"/>
          </a:p>
        </p:txBody>
      </p:sp>
    </p:spTree>
    <p:extLst>
      <p:ext uri="{BB962C8B-B14F-4D97-AF65-F5344CB8AC3E}">
        <p14:creationId xmlns:p14="http://schemas.microsoft.com/office/powerpoint/2010/main" val="1161108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19075"/>
            <a:ext cx="2089150" cy="24780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33388" y="219075"/>
            <a:ext cx="6119812" cy="2478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fld id="{86712F16-1637-4EAE-ABE6-9B2ED655290C}" type="slidenum">
              <a:rPr lang="en-US" altLang="tr-TR"/>
              <a:pPr/>
              <a:t>‹#›</a:t>
            </a:fld>
            <a:endParaRPr lang="en-US" altLang="tr-TR"/>
          </a:p>
        </p:txBody>
      </p:sp>
      <p:sp>
        <p:nvSpPr>
          <p:cNvPr id="5"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dirty="0"/>
          </a:p>
        </p:txBody>
      </p:sp>
    </p:spTree>
    <p:extLst>
      <p:ext uri="{BB962C8B-B14F-4D97-AF65-F5344CB8AC3E}">
        <p14:creationId xmlns:p14="http://schemas.microsoft.com/office/powerpoint/2010/main" val="17390283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Rectangle 11" hidden="1"/>
          <p:cNvGraphicFramePr>
            <a:graphicFrameLocks/>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224" name="think-cell Slide" r:id="rId6" imgW="0" imgH="0" progId="TCLayout.ActiveDocument.1">
                  <p:embed/>
                </p:oleObj>
              </mc:Choice>
              <mc:Fallback>
                <p:oleObj name="think-cell Slide" r:id="rId6" imgW="0" imgH="0" progId="TCLayout.ActiveDocument.1">
                  <p:embed/>
                  <p:pic>
                    <p:nvPicPr>
                      <p:cNvPr id="4" name="Rectangle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37"/>
          <p:cNvGraphicFramePr>
            <a:graphicFrameLocks noChangeAspect="1"/>
          </p:cNvGraphicFramePr>
          <p:nvPr userDrawn="1">
            <p:custDataLst>
              <p:tags r:id="rId3"/>
            </p:custDataLst>
          </p:nvPr>
        </p:nvGraphicFramePr>
        <p:xfrm>
          <a:off x="0" y="387350"/>
          <a:ext cx="9144000" cy="6470650"/>
        </p:xfrm>
        <a:graphic>
          <a:graphicData uri="http://schemas.openxmlformats.org/presentationml/2006/ole">
            <mc:AlternateContent xmlns:mc="http://schemas.openxmlformats.org/markup-compatibility/2006">
              <mc:Choice xmlns:v="urn:schemas-microsoft-com:vml" Requires="v">
                <p:oleObj spid="_x0000_s8225" name="PhotoImpact" r:id="rId7" imgW="9152381" imgH="6476190" progId="PI3.Image">
                  <p:embed/>
                </p:oleObj>
              </mc:Choice>
              <mc:Fallback>
                <p:oleObj name="PhotoImpact" r:id="rId7" imgW="9152381" imgH="6476190" progId="PI3.Image">
                  <p:embed/>
                  <p:pic>
                    <p:nvPicPr>
                      <p:cNvPr id="5" name="Object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87350"/>
                        <a:ext cx="9144000" cy="647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30" descr="ICCSlogo II Kopie"/>
          <p:cNvPicPr>
            <a:picLocks noChangeAspect="1" noChangeArrowheads="1"/>
          </p:cNvPicPr>
          <p:nvPr userDrawn="1">
            <p:custDataLst>
              <p:tags r:id="rId4"/>
            </p:custDataLst>
          </p:nvPr>
        </p:nvPicPr>
        <p:blipFill>
          <a:blip r:embed="rId9" cstate="print">
            <a:clrChange>
              <a:clrFrom>
                <a:srgbClr val="FCFBFB"/>
              </a:clrFrom>
              <a:clrTo>
                <a:srgbClr val="FCFBFB">
                  <a:alpha val="0"/>
                </a:srgbClr>
              </a:clrTo>
            </a:clrChange>
            <a:extLst>
              <a:ext uri="{28A0092B-C50C-407E-A947-70E740481C1C}">
                <a14:useLocalDpi xmlns:a14="http://schemas.microsoft.com/office/drawing/2010/main" val="0"/>
              </a:ext>
            </a:extLst>
          </a:blip>
          <a:srcRect/>
          <a:stretch>
            <a:fillRect/>
          </a:stretch>
        </p:blipFill>
        <p:spPr bwMode="auto">
          <a:xfrm>
            <a:off x="458788" y="563563"/>
            <a:ext cx="11318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900238" y="2147888"/>
            <a:ext cx="6380162" cy="1470025"/>
          </a:xfrm>
        </p:spPr>
        <p:txBody>
          <a:bodyPr/>
          <a:lstStyle>
            <a:lvl1pPr>
              <a:defRPr sz="3600" b="1">
                <a:solidFill>
                  <a:schemeClr val="tx1"/>
                </a:solidFill>
              </a:defRPr>
            </a:lvl1pPr>
          </a:lstStyle>
          <a:p>
            <a:r>
              <a:rPr lang="en-US"/>
              <a:t>Titelmasterformat durch Klicken bearbeiten</a:t>
            </a:r>
          </a:p>
        </p:txBody>
      </p:sp>
      <p:sp>
        <p:nvSpPr>
          <p:cNvPr id="3075" name="Rectangle 3"/>
          <p:cNvSpPr>
            <a:spLocks noGrp="1" noChangeArrowheads="1"/>
          </p:cNvSpPr>
          <p:nvPr>
            <p:ph type="subTitle" idx="1"/>
          </p:nvPr>
        </p:nvSpPr>
        <p:spPr>
          <a:xfrm>
            <a:off x="1900238" y="3903663"/>
            <a:ext cx="5024437" cy="549275"/>
          </a:xfrm>
        </p:spPr>
        <p:txBody>
          <a:bodyPr/>
          <a:lstStyle>
            <a:lvl1pPr marL="0" indent="0">
              <a:buFontTx/>
              <a:buNone/>
              <a:defRPr sz="1800">
                <a:solidFill>
                  <a:schemeClr val="tx2"/>
                </a:solidFill>
              </a:defRPr>
            </a:lvl1pPr>
          </a:lstStyle>
          <a:p>
            <a:r>
              <a:rPr lang="en-US"/>
              <a:t>Formatvorlage des Untertitelmasters durch Klicken bearbeiten</a:t>
            </a:r>
          </a:p>
        </p:txBody>
      </p:sp>
    </p:spTree>
    <p:extLst>
      <p:ext uri="{BB962C8B-B14F-4D97-AF65-F5344CB8AC3E}">
        <p14:creationId xmlns:p14="http://schemas.microsoft.com/office/powerpoint/2010/main" val="29591785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fld id="{D69A8076-F604-4333-A74B-490E73BE5102}" type="slidenum">
              <a:rPr lang="en-US" altLang="tr-TR"/>
              <a:pPr/>
              <a:t>‹#›</a:t>
            </a:fld>
            <a:endParaRPr lang="en-US" altLang="tr-TR"/>
          </a:p>
        </p:txBody>
      </p:sp>
      <p:sp>
        <p:nvSpPr>
          <p:cNvPr id="5"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a:p>
        </p:txBody>
      </p:sp>
    </p:spTree>
    <p:extLst>
      <p:ext uri="{BB962C8B-B14F-4D97-AF65-F5344CB8AC3E}">
        <p14:creationId xmlns:p14="http://schemas.microsoft.com/office/powerpoint/2010/main" val="12847713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fld id="{2C3706D6-78A0-4B9B-909E-43057ED01A20}" type="slidenum">
              <a:rPr lang="en-US" altLang="tr-TR"/>
              <a:pPr/>
              <a:t>‹#›</a:t>
            </a:fld>
            <a:endParaRPr lang="en-US" altLang="tr-TR"/>
          </a:p>
        </p:txBody>
      </p:sp>
      <p:sp>
        <p:nvSpPr>
          <p:cNvPr id="5"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a:p>
        </p:txBody>
      </p:sp>
    </p:spTree>
    <p:extLst>
      <p:ext uri="{BB962C8B-B14F-4D97-AF65-F5344CB8AC3E}">
        <p14:creationId xmlns:p14="http://schemas.microsoft.com/office/powerpoint/2010/main" val="31738282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33388" y="1277938"/>
            <a:ext cx="4103687" cy="141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89475" y="1277938"/>
            <a:ext cx="4105275" cy="141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fld id="{6F019ACB-83DF-45F5-92EF-6D1D5BA6FBBC}" type="slidenum">
              <a:rPr lang="en-US" altLang="tr-TR"/>
              <a:pPr/>
              <a:t>‹#›</a:t>
            </a:fld>
            <a:endParaRPr lang="en-US" altLang="tr-TR"/>
          </a:p>
        </p:txBody>
      </p:sp>
      <p:sp>
        <p:nvSpPr>
          <p:cNvPr id="6"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a:p>
        </p:txBody>
      </p:sp>
    </p:spTree>
    <p:extLst>
      <p:ext uri="{BB962C8B-B14F-4D97-AF65-F5344CB8AC3E}">
        <p14:creationId xmlns:p14="http://schemas.microsoft.com/office/powerpoint/2010/main" val="2542953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6"/>
          <p:cNvSpPr>
            <a:spLocks noGrp="1" noChangeArrowheads="1"/>
          </p:cNvSpPr>
          <p:nvPr>
            <p:ph type="sldNum" sz="quarter" idx="10"/>
            <p:custDataLst>
              <p:tags r:id="rId1"/>
            </p:custDataLst>
          </p:nvPr>
        </p:nvSpPr>
        <p:spPr>
          <a:ln/>
        </p:spPr>
        <p:txBody>
          <a:bodyPr/>
          <a:lstStyle>
            <a:lvl1pPr>
              <a:defRPr/>
            </a:lvl1pPr>
          </a:lstStyle>
          <a:p>
            <a:fld id="{7DA82124-BEEE-4462-AEE3-BACF564DE0BD}" type="slidenum">
              <a:rPr lang="en-US" altLang="tr-TR"/>
              <a:pPr/>
              <a:t>‹#›</a:t>
            </a:fld>
            <a:endParaRPr lang="en-US" altLang="tr-TR"/>
          </a:p>
        </p:txBody>
      </p:sp>
      <p:sp>
        <p:nvSpPr>
          <p:cNvPr id="8"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a:p>
        </p:txBody>
      </p:sp>
    </p:spTree>
    <p:extLst>
      <p:ext uri="{BB962C8B-B14F-4D97-AF65-F5344CB8AC3E}">
        <p14:creationId xmlns:p14="http://schemas.microsoft.com/office/powerpoint/2010/main" val="362514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EC12EA0-906D-4766-AB4A-B07FFEE915E1}" type="datetime1">
              <a:rPr lang="tr-TR" smtClean="0"/>
              <a:t>22.01.2019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9A2DC4B-DB3B-4DAD-8891-A722F9632E75}" type="slidenum">
              <a:rPr lang="tr-TR" smtClean="0"/>
              <a:t>‹#›</a:t>
            </a:fld>
            <a:endParaRPr lang="tr-TR"/>
          </a:p>
        </p:txBody>
      </p:sp>
    </p:spTree>
    <p:extLst>
      <p:ext uri="{BB962C8B-B14F-4D97-AF65-F5344CB8AC3E}">
        <p14:creationId xmlns:p14="http://schemas.microsoft.com/office/powerpoint/2010/main" val="18864427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6"/>
          <p:cNvSpPr>
            <a:spLocks noGrp="1" noChangeArrowheads="1"/>
          </p:cNvSpPr>
          <p:nvPr>
            <p:ph type="sldNum" sz="quarter" idx="10"/>
            <p:custDataLst>
              <p:tags r:id="rId1"/>
            </p:custDataLst>
          </p:nvPr>
        </p:nvSpPr>
        <p:spPr>
          <a:ln/>
        </p:spPr>
        <p:txBody>
          <a:bodyPr/>
          <a:lstStyle>
            <a:lvl1pPr>
              <a:defRPr/>
            </a:lvl1pPr>
          </a:lstStyle>
          <a:p>
            <a:fld id="{30A78DBE-97E5-4CF3-8052-C36AE096DD99}" type="slidenum">
              <a:rPr lang="en-US" altLang="tr-TR"/>
              <a:pPr/>
              <a:t>‹#›</a:t>
            </a:fld>
            <a:endParaRPr lang="en-US" altLang="tr-TR"/>
          </a:p>
        </p:txBody>
      </p:sp>
      <p:sp>
        <p:nvSpPr>
          <p:cNvPr id="4"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a:p>
        </p:txBody>
      </p:sp>
    </p:spTree>
    <p:extLst>
      <p:ext uri="{BB962C8B-B14F-4D97-AF65-F5344CB8AC3E}">
        <p14:creationId xmlns:p14="http://schemas.microsoft.com/office/powerpoint/2010/main" val="2761305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custDataLst>
              <p:tags r:id="rId1"/>
            </p:custDataLst>
          </p:nvPr>
        </p:nvSpPr>
        <p:spPr>
          <a:ln/>
        </p:spPr>
        <p:txBody>
          <a:bodyPr/>
          <a:lstStyle>
            <a:lvl1pPr>
              <a:defRPr/>
            </a:lvl1pPr>
          </a:lstStyle>
          <a:p>
            <a:fld id="{9DAA2D82-2517-4DAF-9A14-ED595F1F8E20}" type="slidenum">
              <a:rPr lang="en-US" altLang="tr-TR"/>
              <a:pPr/>
              <a:t>‹#›</a:t>
            </a:fld>
            <a:endParaRPr lang="en-US" altLang="tr-TR"/>
          </a:p>
        </p:txBody>
      </p:sp>
      <p:sp>
        <p:nvSpPr>
          <p:cNvPr id="3"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a:p>
        </p:txBody>
      </p:sp>
    </p:spTree>
    <p:extLst>
      <p:ext uri="{BB962C8B-B14F-4D97-AF65-F5344CB8AC3E}">
        <p14:creationId xmlns:p14="http://schemas.microsoft.com/office/powerpoint/2010/main" val="587557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fld id="{DF332D39-1C6B-4702-B6F8-9A6136832AF6}" type="slidenum">
              <a:rPr lang="en-US" altLang="tr-TR"/>
              <a:pPr/>
              <a:t>‹#›</a:t>
            </a:fld>
            <a:endParaRPr lang="en-US" altLang="tr-TR"/>
          </a:p>
        </p:txBody>
      </p:sp>
      <p:sp>
        <p:nvSpPr>
          <p:cNvPr id="6"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a:p>
        </p:txBody>
      </p:sp>
    </p:spTree>
    <p:extLst>
      <p:ext uri="{BB962C8B-B14F-4D97-AF65-F5344CB8AC3E}">
        <p14:creationId xmlns:p14="http://schemas.microsoft.com/office/powerpoint/2010/main" val="12375328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fld id="{9EA0D0EA-ABCE-4268-AAC2-CD2307DB4060}" type="slidenum">
              <a:rPr lang="en-US" altLang="tr-TR"/>
              <a:pPr/>
              <a:t>‹#›</a:t>
            </a:fld>
            <a:endParaRPr lang="en-US" altLang="tr-TR"/>
          </a:p>
        </p:txBody>
      </p:sp>
      <p:sp>
        <p:nvSpPr>
          <p:cNvPr id="6"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a:p>
        </p:txBody>
      </p:sp>
    </p:spTree>
    <p:extLst>
      <p:ext uri="{BB962C8B-B14F-4D97-AF65-F5344CB8AC3E}">
        <p14:creationId xmlns:p14="http://schemas.microsoft.com/office/powerpoint/2010/main" val="8397681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fld id="{AE0DC7C3-B847-4D3C-AB4D-08F906FDF0F9}" type="slidenum">
              <a:rPr lang="en-US" altLang="tr-TR"/>
              <a:pPr/>
              <a:t>‹#›</a:t>
            </a:fld>
            <a:endParaRPr lang="en-US" altLang="tr-TR"/>
          </a:p>
        </p:txBody>
      </p:sp>
      <p:sp>
        <p:nvSpPr>
          <p:cNvPr id="5"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a:p>
        </p:txBody>
      </p:sp>
    </p:spTree>
    <p:extLst>
      <p:ext uri="{BB962C8B-B14F-4D97-AF65-F5344CB8AC3E}">
        <p14:creationId xmlns:p14="http://schemas.microsoft.com/office/powerpoint/2010/main" val="421148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19075"/>
            <a:ext cx="2089150" cy="24780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33388" y="219075"/>
            <a:ext cx="6119812" cy="2478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fld id="{461ECB00-36CB-4103-9FB3-7FB510008440}" type="slidenum">
              <a:rPr lang="en-US" altLang="tr-TR"/>
              <a:pPr/>
              <a:t>‹#›</a:t>
            </a:fld>
            <a:endParaRPr lang="en-US" altLang="tr-TR"/>
          </a:p>
        </p:txBody>
      </p:sp>
      <p:sp>
        <p:nvSpPr>
          <p:cNvPr id="5"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a:p>
        </p:txBody>
      </p:sp>
    </p:spTree>
    <p:extLst>
      <p:ext uri="{BB962C8B-B14F-4D97-AF65-F5344CB8AC3E}">
        <p14:creationId xmlns:p14="http://schemas.microsoft.com/office/powerpoint/2010/main" val="8329910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graphicFrame>
        <p:nvGraphicFramePr>
          <p:cNvPr id="5" name="Rectangle 8" hidden="1"/>
          <p:cNvGraphicFramePr>
            <a:graphicFrameLocks/>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233" name="think-cell Slide" r:id="rId6" imgW="0" imgH="0" progId="TCLayout.ActiveDocument.1">
                  <p:embed/>
                </p:oleObj>
              </mc:Choice>
              <mc:Fallback>
                <p:oleObj name="think-cell Slide" r:id="rId6" imgW="0" imgH="0" progId="TCLayout.ActiveDocument.1">
                  <p:embed/>
                  <p:pic>
                    <p:nvPicPr>
                      <p:cNvPr id="5" name="Rectangle 8"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Freeform 11"/>
          <p:cNvSpPr>
            <a:spLocks/>
          </p:cNvSpPr>
          <p:nvPr userDrawn="1">
            <p:custDataLst>
              <p:tags r:id="rId3"/>
            </p:custDataLst>
          </p:nvPr>
        </p:nvSpPr>
        <p:spPr bwMode="auto">
          <a:xfrm>
            <a:off x="8269288" y="5761038"/>
            <a:ext cx="876300" cy="1100137"/>
          </a:xfrm>
          <a:custGeom>
            <a:avLst/>
            <a:gdLst/>
            <a:ahLst/>
            <a:cxnLst>
              <a:cxn ang="0">
                <a:pos x="551" y="693"/>
              </a:cxn>
              <a:cxn ang="0">
                <a:pos x="0" y="693"/>
              </a:cxn>
              <a:cxn ang="0">
                <a:pos x="552" y="0"/>
              </a:cxn>
              <a:cxn ang="0">
                <a:pos x="551" y="693"/>
              </a:cxn>
            </a:cxnLst>
            <a:rect l="0" t="0" r="r" b="b"/>
            <a:pathLst>
              <a:path w="552" h="693">
                <a:moveTo>
                  <a:pt x="551" y="693"/>
                </a:moveTo>
                <a:cubicBezTo>
                  <a:pt x="455" y="690"/>
                  <a:pt x="276" y="693"/>
                  <a:pt x="0" y="693"/>
                </a:cubicBezTo>
                <a:cubicBezTo>
                  <a:pt x="48" y="224"/>
                  <a:pt x="552" y="0"/>
                  <a:pt x="552" y="0"/>
                </a:cubicBezTo>
                <a:cubicBezTo>
                  <a:pt x="552" y="346"/>
                  <a:pt x="552" y="570"/>
                  <a:pt x="551" y="693"/>
                </a:cubicBezTo>
                <a:close/>
              </a:path>
            </a:pathLst>
          </a:custGeom>
          <a:solidFill>
            <a:schemeClr val="hlink"/>
          </a:solidFill>
          <a:ln w="9525" cap="flat" cmpd="sng">
            <a:noFill/>
            <a:prstDash val="solid"/>
            <a:round/>
            <a:headEnd/>
            <a:tailEnd/>
          </a:ln>
          <a:effectLst/>
        </p:spPr>
        <p:txBody>
          <a:bodyPr lIns="0" tIns="0" rIns="0" bIns="0">
            <a:spAutoFit/>
          </a:bodyPr>
          <a:lstStyle/>
          <a:p>
            <a:pPr>
              <a:defRPr/>
            </a:pPr>
            <a:endParaRPr lang="en-AU"/>
          </a:p>
        </p:txBody>
      </p:sp>
      <p:pic>
        <p:nvPicPr>
          <p:cNvPr id="7" name="Picture 12" descr="ICCSlogo II Kopie"/>
          <p:cNvPicPr>
            <a:picLocks noChangeAspect="1" noChangeArrowheads="1"/>
          </p:cNvPicPr>
          <p:nvPr userDrawn="1">
            <p:custDataLst>
              <p:tags r:id="rId4"/>
            </p:custDataLst>
          </p:nvPr>
        </p:nvPicPr>
        <p:blipFill>
          <a:blip r:embed="rId7" cstate="print">
            <a:clrChange>
              <a:clrFrom>
                <a:srgbClr val="FCFBFB"/>
              </a:clrFrom>
              <a:clrTo>
                <a:srgbClr val="FCFBFB">
                  <a:alpha val="0"/>
                </a:srgbClr>
              </a:clrTo>
            </a:clrChange>
            <a:extLst>
              <a:ext uri="{28A0092B-C50C-407E-A947-70E740481C1C}">
                <a14:useLocalDpi xmlns:a14="http://schemas.microsoft.com/office/drawing/2010/main" val="0"/>
              </a:ext>
            </a:extLst>
          </a:blip>
          <a:srcRect/>
          <a:stretch>
            <a:fillRect/>
          </a:stretch>
        </p:blipFill>
        <p:spPr bwMode="auto">
          <a:xfrm>
            <a:off x="7893050" y="295275"/>
            <a:ext cx="9096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22238"/>
            <a:ext cx="7543800" cy="12954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en-US"/>
          </a:p>
        </p:txBody>
      </p:sp>
      <p:sp>
        <p:nvSpPr>
          <p:cNvPr id="9" name="Footer Placeholder 21"/>
          <p:cNvSpPr>
            <a:spLocks noGrp="1"/>
          </p:cNvSpPr>
          <p:nvPr>
            <p:ph type="ftr" sz="quarter" idx="11"/>
          </p:nvPr>
        </p:nvSpPr>
        <p:spPr/>
        <p:txBody>
          <a:bodyPr/>
          <a:lstStyle>
            <a:lvl1pPr>
              <a:defRPr/>
            </a:lvl1pPr>
          </a:lstStyle>
          <a:p>
            <a:pPr>
              <a:defRPr/>
            </a:pPr>
            <a:endParaRPr lang="en-US" altLang="en-US"/>
          </a:p>
        </p:txBody>
      </p:sp>
      <p:sp>
        <p:nvSpPr>
          <p:cNvPr id="10" name="Slide Number Placeholder 17"/>
          <p:cNvSpPr>
            <a:spLocks noGrp="1"/>
          </p:cNvSpPr>
          <p:nvPr>
            <p:ph type="sldNum" sz="quarter" idx="12"/>
          </p:nvPr>
        </p:nvSpPr>
        <p:spPr/>
        <p:txBody>
          <a:bodyPr/>
          <a:lstStyle>
            <a:lvl1pPr>
              <a:defRPr/>
            </a:lvl1pPr>
          </a:lstStyle>
          <a:p>
            <a:fld id="{C19403FA-FF01-4816-B728-4BDCA3E0C254}" type="slidenum">
              <a:rPr lang="en-US" altLang="en-US"/>
              <a:pPr/>
              <a:t>‹#›</a:t>
            </a:fld>
            <a:endParaRPr lang="en-US" altLang="en-US"/>
          </a:p>
        </p:txBody>
      </p:sp>
    </p:spTree>
    <p:extLst>
      <p:ext uri="{BB962C8B-B14F-4D97-AF65-F5344CB8AC3E}">
        <p14:creationId xmlns:p14="http://schemas.microsoft.com/office/powerpoint/2010/main" val="600953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graphicFrame>
        <p:nvGraphicFramePr>
          <p:cNvPr id="5" name="Rectangle 8" hidden="1"/>
          <p:cNvGraphicFramePr>
            <a:graphicFrameLocks/>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57" name="think-cell Slide" r:id="rId6" imgW="0" imgH="0" progId="TCLayout.ActiveDocument.1">
                  <p:embed/>
                </p:oleObj>
              </mc:Choice>
              <mc:Fallback>
                <p:oleObj name="think-cell Slide" r:id="rId6" imgW="0" imgH="0" progId="TCLayout.ActiveDocument.1">
                  <p:embed/>
                  <p:pic>
                    <p:nvPicPr>
                      <p:cNvPr id="5" name="Rectangle 8"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Freeform 11"/>
          <p:cNvSpPr>
            <a:spLocks/>
          </p:cNvSpPr>
          <p:nvPr userDrawn="1">
            <p:custDataLst>
              <p:tags r:id="rId3"/>
            </p:custDataLst>
          </p:nvPr>
        </p:nvSpPr>
        <p:spPr bwMode="auto">
          <a:xfrm>
            <a:off x="8269288" y="5761038"/>
            <a:ext cx="876300" cy="1100137"/>
          </a:xfrm>
          <a:custGeom>
            <a:avLst/>
            <a:gdLst/>
            <a:ahLst/>
            <a:cxnLst>
              <a:cxn ang="0">
                <a:pos x="551" y="693"/>
              </a:cxn>
              <a:cxn ang="0">
                <a:pos x="0" y="693"/>
              </a:cxn>
              <a:cxn ang="0">
                <a:pos x="552" y="0"/>
              </a:cxn>
              <a:cxn ang="0">
                <a:pos x="551" y="693"/>
              </a:cxn>
            </a:cxnLst>
            <a:rect l="0" t="0" r="r" b="b"/>
            <a:pathLst>
              <a:path w="552" h="693">
                <a:moveTo>
                  <a:pt x="551" y="693"/>
                </a:moveTo>
                <a:cubicBezTo>
                  <a:pt x="455" y="690"/>
                  <a:pt x="276" y="693"/>
                  <a:pt x="0" y="693"/>
                </a:cubicBezTo>
                <a:cubicBezTo>
                  <a:pt x="48" y="224"/>
                  <a:pt x="552" y="0"/>
                  <a:pt x="552" y="0"/>
                </a:cubicBezTo>
                <a:cubicBezTo>
                  <a:pt x="552" y="346"/>
                  <a:pt x="552" y="570"/>
                  <a:pt x="551" y="693"/>
                </a:cubicBezTo>
                <a:close/>
              </a:path>
            </a:pathLst>
          </a:custGeom>
          <a:solidFill>
            <a:schemeClr val="hlink"/>
          </a:solidFill>
          <a:ln w="9525" cap="flat" cmpd="sng">
            <a:noFill/>
            <a:prstDash val="solid"/>
            <a:round/>
            <a:headEnd/>
            <a:tailEnd/>
          </a:ln>
          <a:effectLst/>
        </p:spPr>
        <p:txBody>
          <a:bodyPr lIns="0" tIns="0" rIns="0" bIns="0">
            <a:spAutoFit/>
          </a:bodyPr>
          <a:lstStyle/>
          <a:p>
            <a:pPr>
              <a:defRPr/>
            </a:pPr>
            <a:endParaRPr lang="en-AU"/>
          </a:p>
        </p:txBody>
      </p:sp>
      <p:pic>
        <p:nvPicPr>
          <p:cNvPr id="7" name="Picture 12" descr="ICCSlogo II Kopie"/>
          <p:cNvPicPr>
            <a:picLocks noChangeAspect="1" noChangeArrowheads="1"/>
          </p:cNvPicPr>
          <p:nvPr userDrawn="1">
            <p:custDataLst>
              <p:tags r:id="rId4"/>
            </p:custDataLst>
          </p:nvPr>
        </p:nvPicPr>
        <p:blipFill>
          <a:blip r:embed="rId7" cstate="print">
            <a:clrChange>
              <a:clrFrom>
                <a:srgbClr val="FCFBFB"/>
              </a:clrFrom>
              <a:clrTo>
                <a:srgbClr val="FCFBFB">
                  <a:alpha val="0"/>
                </a:srgbClr>
              </a:clrTo>
            </a:clrChange>
            <a:extLst>
              <a:ext uri="{28A0092B-C50C-407E-A947-70E740481C1C}">
                <a14:useLocalDpi xmlns:a14="http://schemas.microsoft.com/office/drawing/2010/main" val="0"/>
              </a:ext>
            </a:extLst>
          </a:blip>
          <a:srcRect/>
          <a:stretch>
            <a:fillRect/>
          </a:stretch>
        </p:blipFill>
        <p:spPr bwMode="auto">
          <a:xfrm>
            <a:off x="7893050" y="295275"/>
            <a:ext cx="9096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22238"/>
            <a:ext cx="7543800" cy="12954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lipArt Placeholder 3"/>
          <p:cNvSpPr>
            <a:spLocks noGrp="1"/>
          </p:cNvSpPr>
          <p:nvPr>
            <p:ph type="clipArt" sz="half" idx="2"/>
          </p:nvPr>
        </p:nvSpPr>
        <p:spPr>
          <a:xfrm>
            <a:off x="4648200" y="1719263"/>
            <a:ext cx="4038600" cy="4411662"/>
          </a:xfrm>
        </p:spPr>
        <p:txBody>
          <a:bodyPr>
            <a:normAutofit/>
          </a:bodyPr>
          <a:lstStyle/>
          <a:p>
            <a:pPr lvl="0"/>
            <a:endParaRPr lang="en-AU" noProof="0"/>
          </a:p>
        </p:txBody>
      </p:sp>
      <p:sp>
        <p:nvSpPr>
          <p:cNvPr id="8"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en-US"/>
          </a:p>
        </p:txBody>
      </p:sp>
      <p:sp>
        <p:nvSpPr>
          <p:cNvPr id="9" name="Footer Placeholder 21"/>
          <p:cNvSpPr>
            <a:spLocks noGrp="1"/>
          </p:cNvSpPr>
          <p:nvPr>
            <p:ph type="ftr" sz="quarter" idx="11"/>
          </p:nvPr>
        </p:nvSpPr>
        <p:spPr/>
        <p:txBody>
          <a:bodyPr/>
          <a:lstStyle>
            <a:lvl1pPr>
              <a:defRPr/>
            </a:lvl1pPr>
          </a:lstStyle>
          <a:p>
            <a:pPr>
              <a:defRPr/>
            </a:pPr>
            <a:endParaRPr lang="en-US" altLang="en-US"/>
          </a:p>
        </p:txBody>
      </p:sp>
      <p:sp>
        <p:nvSpPr>
          <p:cNvPr id="10" name="Slide Number Placeholder 17"/>
          <p:cNvSpPr>
            <a:spLocks noGrp="1"/>
          </p:cNvSpPr>
          <p:nvPr>
            <p:ph type="sldNum" sz="quarter" idx="12"/>
          </p:nvPr>
        </p:nvSpPr>
        <p:spPr/>
        <p:txBody>
          <a:bodyPr/>
          <a:lstStyle>
            <a:lvl1pPr>
              <a:defRPr/>
            </a:lvl1pPr>
          </a:lstStyle>
          <a:p>
            <a:fld id="{1D3721C4-55CD-469E-97A1-8D6AB2CC747E}" type="slidenum">
              <a:rPr lang="en-US" altLang="en-US"/>
              <a:pPr/>
              <a:t>‹#›</a:t>
            </a:fld>
            <a:endParaRPr lang="en-US" altLang="en-US"/>
          </a:p>
        </p:txBody>
      </p:sp>
    </p:spTree>
    <p:extLst>
      <p:ext uri="{BB962C8B-B14F-4D97-AF65-F5344CB8AC3E}">
        <p14:creationId xmlns:p14="http://schemas.microsoft.com/office/powerpoint/2010/main" val="41646114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Rectangle 11" hidden="1"/>
          <p:cNvGraphicFramePr>
            <a:graphicFrameLocks/>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300" name="think-cell Slide" r:id="rId6" imgW="0" imgH="0" progId="">
                  <p:embed/>
                </p:oleObj>
              </mc:Choice>
              <mc:Fallback>
                <p:oleObj name="think-cell Slide" r:id="rId6" imgW="0" imgH="0" progId="">
                  <p:embed/>
                  <p:pic>
                    <p:nvPicPr>
                      <p:cNvPr id="4" name="Rectangle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37"/>
          <p:cNvGraphicFramePr>
            <a:graphicFrameLocks noChangeAspect="1"/>
          </p:cNvGraphicFramePr>
          <p:nvPr userDrawn="1">
            <p:custDataLst>
              <p:tags r:id="rId3"/>
            </p:custDataLst>
          </p:nvPr>
        </p:nvGraphicFramePr>
        <p:xfrm>
          <a:off x="0" y="387350"/>
          <a:ext cx="9144000" cy="6470650"/>
        </p:xfrm>
        <a:graphic>
          <a:graphicData uri="http://schemas.openxmlformats.org/presentationml/2006/ole">
            <mc:AlternateContent xmlns:mc="http://schemas.openxmlformats.org/markup-compatibility/2006">
              <mc:Choice xmlns:v="urn:schemas-microsoft-com:vml" Requires="v">
                <p:oleObj spid="_x0000_s12301" name="PhotoImpact" r:id="rId7" imgW="9152381" imgH="6476190" progId="">
                  <p:embed/>
                </p:oleObj>
              </mc:Choice>
              <mc:Fallback>
                <p:oleObj name="PhotoImpact" r:id="rId7" imgW="9152381" imgH="6476190" progId="">
                  <p:embed/>
                  <p:pic>
                    <p:nvPicPr>
                      <p:cNvPr id="5" name="Object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87350"/>
                        <a:ext cx="9144000" cy="647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30" descr="ICCSlogo II Kopie"/>
          <p:cNvPicPr>
            <a:picLocks noChangeAspect="1" noChangeArrowheads="1"/>
          </p:cNvPicPr>
          <p:nvPr userDrawn="1">
            <p:custDataLst>
              <p:tags r:id="rId4"/>
            </p:custDataLst>
          </p:nvPr>
        </p:nvPicPr>
        <p:blipFill>
          <a:blip r:embed="rId9" cstate="print">
            <a:clrChange>
              <a:clrFrom>
                <a:srgbClr val="FCFBFB"/>
              </a:clrFrom>
              <a:clrTo>
                <a:srgbClr val="FCFBFB">
                  <a:alpha val="0"/>
                </a:srgbClr>
              </a:clrTo>
            </a:clrChange>
            <a:extLst>
              <a:ext uri="{28A0092B-C50C-407E-A947-70E740481C1C}">
                <a14:useLocalDpi xmlns:a14="http://schemas.microsoft.com/office/drawing/2010/main" val="0"/>
              </a:ext>
            </a:extLst>
          </a:blip>
          <a:srcRect/>
          <a:stretch>
            <a:fillRect/>
          </a:stretch>
        </p:blipFill>
        <p:spPr bwMode="auto">
          <a:xfrm>
            <a:off x="458788" y="563563"/>
            <a:ext cx="11318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900238" y="2147888"/>
            <a:ext cx="6380162" cy="1470025"/>
          </a:xfrm>
        </p:spPr>
        <p:txBody>
          <a:bodyPr/>
          <a:lstStyle>
            <a:lvl1pPr>
              <a:defRPr sz="3600" b="1">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a:xfrm>
            <a:off x="1900238" y="3903663"/>
            <a:ext cx="5024437" cy="549275"/>
          </a:xfrm>
        </p:spPr>
        <p:txBody>
          <a:bodyPr/>
          <a:lstStyle>
            <a:lvl1pPr marL="0" indent="0">
              <a:buFontTx/>
              <a:buNone/>
              <a:defRPr sz="1800">
                <a:solidFill>
                  <a:schemeClr val="tx2"/>
                </a:solidFill>
              </a:defRPr>
            </a:lvl1pPr>
          </a:lstStyle>
          <a:p>
            <a:r>
              <a:rPr lang="en-US"/>
              <a:t>Click to edit Master subtitle style</a:t>
            </a:r>
          </a:p>
        </p:txBody>
      </p:sp>
    </p:spTree>
    <p:extLst>
      <p:ext uri="{BB962C8B-B14F-4D97-AF65-F5344CB8AC3E}">
        <p14:creationId xmlns:p14="http://schemas.microsoft.com/office/powerpoint/2010/main" val="11909816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fld id="{D897C3AA-AF58-4419-B46B-F73DF4229FD8}" type="slidenum">
              <a:rPr lang="en-US" altLang="tr-TR"/>
              <a:pPr/>
              <a:t>‹#›</a:t>
            </a:fld>
            <a:endParaRPr lang="en-US" altLang="tr-TR"/>
          </a:p>
        </p:txBody>
      </p:sp>
      <p:sp>
        <p:nvSpPr>
          <p:cNvPr id="5"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dirty="0"/>
          </a:p>
        </p:txBody>
      </p:sp>
    </p:spTree>
    <p:extLst>
      <p:ext uri="{BB962C8B-B14F-4D97-AF65-F5344CB8AC3E}">
        <p14:creationId xmlns:p14="http://schemas.microsoft.com/office/powerpoint/2010/main" val="1264446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C9EA415-031B-4F01-A7CA-C78EEEF2B03A}" type="datetime1">
              <a:rPr lang="tr-TR" smtClean="0"/>
              <a:t>22.01.2019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9A2DC4B-DB3B-4DAD-8891-A722F9632E75}" type="slidenum">
              <a:rPr lang="tr-TR" smtClean="0"/>
              <a:t>‹#›</a:t>
            </a:fld>
            <a:endParaRPr lang="tr-TR"/>
          </a:p>
        </p:txBody>
      </p:sp>
    </p:spTree>
    <p:extLst>
      <p:ext uri="{BB962C8B-B14F-4D97-AF65-F5344CB8AC3E}">
        <p14:creationId xmlns:p14="http://schemas.microsoft.com/office/powerpoint/2010/main" val="42489835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fld id="{74F75DFE-D58B-4806-8904-D6291402F4DB}" type="slidenum">
              <a:rPr lang="en-US" altLang="tr-TR"/>
              <a:pPr/>
              <a:t>‹#›</a:t>
            </a:fld>
            <a:endParaRPr lang="en-US" altLang="tr-TR"/>
          </a:p>
        </p:txBody>
      </p:sp>
      <p:sp>
        <p:nvSpPr>
          <p:cNvPr id="5"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dirty="0"/>
          </a:p>
        </p:txBody>
      </p:sp>
    </p:spTree>
    <p:extLst>
      <p:ext uri="{BB962C8B-B14F-4D97-AF65-F5344CB8AC3E}">
        <p14:creationId xmlns:p14="http://schemas.microsoft.com/office/powerpoint/2010/main" val="20758813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33388" y="1277938"/>
            <a:ext cx="4103687" cy="141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89475" y="1277938"/>
            <a:ext cx="4105275" cy="141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fld id="{D6BE4BB9-DF69-4395-AE72-AC8569EC0455}" type="slidenum">
              <a:rPr lang="en-US" altLang="tr-TR"/>
              <a:pPr/>
              <a:t>‹#›</a:t>
            </a:fld>
            <a:endParaRPr lang="en-US" altLang="tr-TR"/>
          </a:p>
        </p:txBody>
      </p:sp>
      <p:sp>
        <p:nvSpPr>
          <p:cNvPr id="6"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dirty="0"/>
          </a:p>
        </p:txBody>
      </p:sp>
    </p:spTree>
    <p:extLst>
      <p:ext uri="{BB962C8B-B14F-4D97-AF65-F5344CB8AC3E}">
        <p14:creationId xmlns:p14="http://schemas.microsoft.com/office/powerpoint/2010/main" val="6714254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6"/>
          <p:cNvSpPr>
            <a:spLocks noGrp="1" noChangeArrowheads="1"/>
          </p:cNvSpPr>
          <p:nvPr>
            <p:ph type="sldNum" sz="quarter" idx="10"/>
            <p:custDataLst>
              <p:tags r:id="rId1"/>
            </p:custDataLst>
          </p:nvPr>
        </p:nvSpPr>
        <p:spPr>
          <a:ln/>
        </p:spPr>
        <p:txBody>
          <a:bodyPr/>
          <a:lstStyle>
            <a:lvl1pPr>
              <a:defRPr/>
            </a:lvl1pPr>
          </a:lstStyle>
          <a:p>
            <a:fld id="{552BF2BC-1492-44CB-AB23-02F1A7A470B0}" type="slidenum">
              <a:rPr lang="en-US" altLang="tr-TR"/>
              <a:pPr/>
              <a:t>‹#›</a:t>
            </a:fld>
            <a:endParaRPr lang="en-US" altLang="tr-TR"/>
          </a:p>
        </p:txBody>
      </p:sp>
      <p:sp>
        <p:nvSpPr>
          <p:cNvPr id="8"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dirty="0"/>
          </a:p>
        </p:txBody>
      </p:sp>
    </p:spTree>
    <p:extLst>
      <p:ext uri="{BB962C8B-B14F-4D97-AF65-F5344CB8AC3E}">
        <p14:creationId xmlns:p14="http://schemas.microsoft.com/office/powerpoint/2010/main" val="40244737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6"/>
          <p:cNvSpPr>
            <a:spLocks noGrp="1" noChangeArrowheads="1"/>
          </p:cNvSpPr>
          <p:nvPr>
            <p:ph type="sldNum" sz="quarter" idx="10"/>
            <p:custDataLst>
              <p:tags r:id="rId1"/>
            </p:custDataLst>
          </p:nvPr>
        </p:nvSpPr>
        <p:spPr>
          <a:ln/>
        </p:spPr>
        <p:txBody>
          <a:bodyPr/>
          <a:lstStyle>
            <a:lvl1pPr>
              <a:defRPr/>
            </a:lvl1pPr>
          </a:lstStyle>
          <a:p>
            <a:fld id="{71E5A09E-3634-4E71-A48B-3BB570ACEC58}" type="slidenum">
              <a:rPr lang="en-US" altLang="tr-TR"/>
              <a:pPr/>
              <a:t>‹#›</a:t>
            </a:fld>
            <a:endParaRPr lang="en-US" altLang="tr-TR"/>
          </a:p>
        </p:txBody>
      </p:sp>
      <p:sp>
        <p:nvSpPr>
          <p:cNvPr id="4"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dirty="0"/>
          </a:p>
        </p:txBody>
      </p:sp>
    </p:spTree>
    <p:extLst>
      <p:ext uri="{BB962C8B-B14F-4D97-AF65-F5344CB8AC3E}">
        <p14:creationId xmlns:p14="http://schemas.microsoft.com/office/powerpoint/2010/main" val="18298295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custDataLst>
              <p:tags r:id="rId1"/>
            </p:custDataLst>
          </p:nvPr>
        </p:nvSpPr>
        <p:spPr>
          <a:ln/>
        </p:spPr>
        <p:txBody>
          <a:bodyPr/>
          <a:lstStyle>
            <a:lvl1pPr>
              <a:defRPr/>
            </a:lvl1pPr>
          </a:lstStyle>
          <a:p>
            <a:fld id="{84031435-8FAB-4C90-A9DD-C94394CCAEC8}" type="slidenum">
              <a:rPr lang="en-US" altLang="tr-TR"/>
              <a:pPr/>
              <a:t>‹#›</a:t>
            </a:fld>
            <a:endParaRPr lang="en-US" altLang="tr-TR"/>
          </a:p>
        </p:txBody>
      </p:sp>
      <p:sp>
        <p:nvSpPr>
          <p:cNvPr id="3"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dirty="0"/>
          </a:p>
        </p:txBody>
      </p:sp>
    </p:spTree>
    <p:extLst>
      <p:ext uri="{BB962C8B-B14F-4D97-AF65-F5344CB8AC3E}">
        <p14:creationId xmlns:p14="http://schemas.microsoft.com/office/powerpoint/2010/main" val="1934779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fld id="{EEABAFCD-4448-4DA1-9562-84FBAA37C941}" type="slidenum">
              <a:rPr lang="en-US" altLang="tr-TR"/>
              <a:pPr/>
              <a:t>‹#›</a:t>
            </a:fld>
            <a:endParaRPr lang="en-US" altLang="tr-TR"/>
          </a:p>
        </p:txBody>
      </p:sp>
      <p:sp>
        <p:nvSpPr>
          <p:cNvPr id="6"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dirty="0"/>
          </a:p>
        </p:txBody>
      </p:sp>
    </p:spTree>
    <p:extLst>
      <p:ext uri="{BB962C8B-B14F-4D97-AF65-F5344CB8AC3E}">
        <p14:creationId xmlns:p14="http://schemas.microsoft.com/office/powerpoint/2010/main" val="23109057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fld id="{DF08A943-EA42-41E9-8BF5-CDA48A58DB4A}" type="slidenum">
              <a:rPr lang="en-US" altLang="tr-TR"/>
              <a:pPr/>
              <a:t>‹#›</a:t>
            </a:fld>
            <a:endParaRPr lang="en-US" altLang="tr-TR"/>
          </a:p>
        </p:txBody>
      </p:sp>
      <p:sp>
        <p:nvSpPr>
          <p:cNvPr id="6"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dirty="0"/>
          </a:p>
        </p:txBody>
      </p:sp>
    </p:spTree>
    <p:extLst>
      <p:ext uri="{BB962C8B-B14F-4D97-AF65-F5344CB8AC3E}">
        <p14:creationId xmlns:p14="http://schemas.microsoft.com/office/powerpoint/2010/main" val="22312184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fld id="{B51508BD-FAF4-4298-96FB-EB2F6BA0EEB6}" type="slidenum">
              <a:rPr lang="en-US" altLang="tr-TR"/>
              <a:pPr/>
              <a:t>‹#›</a:t>
            </a:fld>
            <a:endParaRPr lang="en-US" altLang="tr-TR"/>
          </a:p>
        </p:txBody>
      </p:sp>
      <p:sp>
        <p:nvSpPr>
          <p:cNvPr id="5"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dirty="0"/>
          </a:p>
        </p:txBody>
      </p:sp>
    </p:spTree>
    <p:extLst>
      <p:ext uri="{BB962C8B-B14F-4D97-AF65-F5344CB8AC3E}">
        <p14:creationId xmlns:p14="http://schemas.microsoft.com/office/powerpoint/2010/main" val="18441573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19075"/>
            <a:ext cx="2089150" cy="24780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33388" y="219075"/>
            <a:ext cx="6119812" cy="2478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fld id="{1F770129-2479-4889-99C1-68DA9DCC71F4}" type="slidenum">
              <a:rPr lang="en-US" altLang="tr-TR"/>
              <a:pPr/>
              <a:t>‹#›</a:t>
            </a:fld>
            <a:endParaRPr lang="en-US" altLang="tr-TR"/>
          </a:p>
        </p:txBody>
      </p:sp>
      <p:sp>
        <p:nvSpPr>
          <p:cNvPr id="5" name="Rectangle 13"/>
          <p:cNvSpPr>
            <a:spLocks noGrp="1" noChangeArrowheads="1"/>
          </p:cNvSpPr>
          <p:nvPr>
            <p:ph type="ftr" sz="quarter" idx="11"/>
          </p:nvPr>
        </p:nvSpPr>
        <p:spPr>
          <a:ln/>
        </p:spPr>
        <p:txBody>
          <a:bodyPr/>
          <a:lstStyle>
            <a:lvl1pPr>
              <a:defRPr/>
            </a:lvl1pPr>
          </a:lstStyle>
          <a:p>
            <a:pPr>
              <a:defRPr/>
            </a:pPr>
            <a:r>
              <a:rPr lang="en-AU"/>
              <a:t>ICCS slide library v1 2011</a:t>
            </a:r>
            <a:endParaRPr lang="en-US" dirty="0"/>
          </a:p>
        </p:txBody>
      </p:sp>
    </p:spTree>
    <p:extLst>
      <p:ext uri="{BB962C8B-B14F-4D97-AF65-F5344CB8AC3E}">
        <p14:creationId xmlns:p14="http://schemas.microsoft.com/office/powerpoint/2010/main" val="147505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C72922E6-2630-47BF-801F-7EED1CE3B72F}" type="datetime1">
              <a:rPr lang="tr-TR" smtClean="0"/>
              <a:t>22.01.2019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9A2DC4B-DB3B-4DAD-8891-A722F9632E75}" type="slidenum">
              <a:rPr lang="tr-TR" smtClean="0"/>
              <a:t>‹#›</a:t>
            </a:fld>
            <a:endParaRPr lang="tr-TR"/>
          </a:p>
        </p:txBody>
      </p:sp>
    </p:spTree>
    <p:extLst>
      <p:ext uri="{BB962C8B-B14F-4D97-AF65-F5344CB8AC3E}">
        <p14:creationId xmlns:p14="http://schemas.microsoft.com/office/powerpoint/2010/main" val="3697303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76AC765-9D04-42BB-BBD0-4D2F86973EE1}" type="datetime1">
              <a:rPr lang="tr-TR" smtClean="0"/>
              <a:t>22.01.2019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9A2DC4B-DB3B-4DAD-8891-A722F9632E75}" type="slidenum">
              <a:rPr lang="tr-TR" smtClean="0"/>
              <a:t>‹#›</a:t>
            </a:fld>
            <a:endParaRPr lang="tr-TR"/>
          </a:p>
        </p:txBody>
      </p:sp>
    </p:spTree>
    <p:extLst>
      <p:ext uri="{BB962C8B-B14F-4D97-AF65-F5344CB8AC3E}">
        <p14:creationId xmlns:p14="http://schemas.microsoft.com/office/powerpoint/2010/main" val="15355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592EB95-7E7B-44A8-89E0-5BEDC1D83085}" type="datetime1">
              <a:rPr lang="tr-TR" smtClean="0"/>
              <a:t>22.01.2019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9A2DC4B-DB3B-4DAD-8891-A722F9632E75}" type="slidenum">
              <a:rPr lang="tr-TR" smtClean="0"/>
              <a:t>‹#›</a:t>
            </a:fld>
            <a:endParaRPr lang="tr-TR"/>
          </a:p>
        </p:txBody>
      </p:sp>
    </p:spTree>
    <p:extLst>
      <p:ext uri="{BB962C8B-B14F-4D97-AF65-F5344CB8AC3E}">
        <p14:creationId xmlns:p14="http://schemas.microsoft.com/office/powerpoint/2010/main" val="414391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62F33B21-DD5C-4716-86FE-9BF7E999E2D7}" type="datetime1">
              <a:rPr lang="tr-TR" smtClean="0"/>
              <a:t>22.01.2019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9A2DC4B-DB3B-4DAD-8891-A722F9632E75}" type="slidenum">
              <a:rPr lang="tr-TR" smtClean="0"/>
              <a:t>‹#›</a:t>
            </a:fld>
            <a:endParaRPr lang="tr-TR"/>
          </a:p>
        </p:txBody>
      </p:sp>
    </p:spTree>
    <p:extLst>
      <p:ext uri="{BB962C8B-B14F-4D97-AF65-F5344CB8AC3E}">
        <p14:creationId xmlns:p14="http://schemas.microsoft.com/office/powerpoint/2010/main" val="654232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tags" Target="../tags/tag4.xml"/><Relationship Id="rId3" Type="http://schemas.openxmlformats.org/officeDocument/2006/relationships/slideLayout" Target="../slideLayouts/slideLayout14.xml"/><Relationship Id="rId21" Type="http://schemas.openxmlformats.org/officeDocument/2006/relationships/image" Target="../media/image1.emf"/><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3.xml"/><Relationship Id="rId2" Type="http://schemas.openxmlformats.org/officeDocument/2006/relationships/slideLayout" Target="../slideLayouts/slideLayout13.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xml"/><Relationship Id="rId23" Type="http://schemas.openxmlformats.org/officeDocument/2006/relationships/image" Target="../media/image2.jpeg"/><Relationship Id="rId10" Type="http://schemas.openxmlformats.org/officeDocument/2006/relationships/slideLayout" Target="../slideLayouts/slideLayout21.xml"/><Relationship Id="rId19" Type="http://schemas.openxmlformats.org/officeDocument/2006/relationships/tags" Target="../tags/tag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vml"/><Relationship Id="rId22"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vmlDrawing" Target="../drawings/vmlDrawing4.vml"/><Relationship Id="rId18" Type="http://schemas.openxmlformats.org/officeDocument/2006/relationships/tags" Target="../tags/tag27.xml"/><Relationship Id="rId3" Type="http://schemas.openxmlformats.org/officeDocument/2006/relationships/slideLayout" Target="../slideLayouts/slideLayout26.xml"/><Relationship Id="rId21" Type="http://schemas.openxmlformats.org/officeDocument/2006/relationships/oleObject" Target="../embeddings/oleObject5.bin"/><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tags" Target="../tags/tag26.xml"/><Relationship Id="rId2" Type="http://schemas.openxmlformats.org/officeDocument/2006/relationships/slideLayout" Target="../slideLayouts/slideLayout25.xml"/><Relationship Id="rId16" Type="http://schemas.openxmlformats.org/officeDocument/2006/relationships/tags" Target="../tags/tag25.xml"/><Relationship Id="rId20" Type="http://schemas.openxmlformats.org/officeDocument/2006/relationships/image" Target="../media/image1.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24.xml"/><Relationship Id="rId10" Type="http://schemas.openxmlformats.org/officeDocument/2006/relationships/slideLayout" Target="../slideLayouts/slideLayout33.xml"/><Relationship Id="rId19" Type="http://schemas.openxmlformats.org/officeDocument/2006/relationships/tags" Target="../tags/tag28.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23.xml"/><Relationship Id="rId22"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ags" Target="../tags/tag44.xml"/><Relationship Id="rId3" Type="http://schemas.openxmlformats.org/officeDocument/2006/relationships/slideLayout" Target="../slideLayouts/slideLayout37.xml"/><Relationship Id="rId21" Type="http://schemas.openxmlformats.org/officeDocument/2006/relationships/tags" Target="../tags/tag4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ags" Target="../tags/tag43.xml"/><Relationship Id="rId2" Type="http://schemas.openxmlformats.org/officeDocument/2006/relationships/slideLayout" Target="../slideLayouts/slideLayout36.xml"/><Relationship Id="rId16" Type="http://schemas.openxmlformats.org/officeDocument/2006/relationships/tags" Target="../tags/tag42.xml"/><Relationship Id="rId20" Type="http://schemas.openxmlformats.org/officeDocument/2006/relationships/tags" Target="../tags/tag4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2.jpeg"/><Relationship Id="rId5" Type="http://schemas.openxmlformats.org/officeDocument/2006/relationships/slideLayout" Target="../slideLayouts/slideLayout39.xml"/><Relationship Id="rId15" Type="http://schemas.openxmlformats.org/officeDocument/2006/relationships/vmlDrawing" Target="../drawings/vmlDrawing6.vml"/><Relationship Id="rId23" Type="http://schemas.openxmlformats.org/officeDocument/2006/relationships/oleObject" Target="../embeddings/oleObject8.bin"/><Relationship Id="rId10" Type="http://schemas.openxmlformats.org/officeDocument/2006/relationships/slideLayout" Target="../slideLayouts/slideLayout44.xml"/><Relationship Id="rId19" Type="http://schemas.openxmlformats.org/officeDocument/2006/relationships/tags" Target="../tags/tag4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 Id="rId22"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vmlDrawing" Target="../drawings/vmlDrawing10.vml"/><Relationship Id="rId18" Type="http://schemas.openxmlformats.org/officeDocument/2006/relationships/tags" Target="../tags/tag71.xml"/><Relationship Id="rId3" Type="http://schemas.openxmlformats.org/officeDocument/2006/relationships/slideLayout" Target="../slideLayouts/slideLayout50.xml"/><Relationship Id="rId21" Type="http://schemas.openxmlformats.org/officeDocument/2006/relationships/image" Target="../media/image2.jpeg"/><Relationship Id="rId7" Type="http://schemas.openxmlformats.org/officeDocument/2006/relationships/slideLayout" Target="../slideLayouts/slideLayout54.xml"/><Relationship Id="rId12" Type="http://schemas.openxmlformats.org/officeDocument/2006/relationships/theme" Target="../theme/theme5.xml"/><Relationship Id="rId17" Type="http://schemas.openxmlformats.org/officeDocument/2006/relationships/tags" Target="../tags/tag70.xml"/><Relationship Id="rId2" Type="http://schemas.openxmlformats.org/officeDocument/2006/relationships/slideLayout" Target="../slideLayouts/slideLayout49.xml"/><Relationship Id="rId16" Type="http://schemas.openxmlformats.org/officeDocument/2006/relationships/tags" Target="../tags/tag69.xml"/><Relationship Id="rId20" Type="http://schemas.openxmlformats.org/officeDocument/2006/relationships/oleObject" Target="../embeddings/oleObject13.bin"/><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ags" Target="../tags/tag68.xml"/><Relationship Id="rId10" Type="http://schemas.openxmlformats.org/officeDocument/2006/relationships/slideLayout" Target="../slideLayouts/slideLayout57.xml"/><Relationship Id="rId19" Type="http://schemas.openxmlformats.org/officeDocument/2006/relationships/tags" Target="../tags/tag72.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ags" Target="../tags/tag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881F3-5AA7-466D-B23A-67914F0A48D5}" type="datetime1">
              <a:rPr lang="tr-TR" smtClean="0"/>
              <a:t>22.01.2019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2DC4B-DB3B-4DAD-8891-A722F9632E75}" type="slidenum">
              <a:rPr lang="tr-TR" smtClean="0"/>
              <a:t>‹#›</a:t>
            </a:fld>
            <a:endParaRPr lang="tr-TR"/>
          </a:p>
        </p:txBody>
      </p:sp>
    </p:spTree>
    <p:extLst>
      <p:ext uri="{BB962C8B-B14F-4D97-AF65-F5344CB8AC3E}">
        <p14:creationId xmlns:p14="http://schemas.microsoft.com/office/powerpoint/2010/main" val="3895567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graphicFrame>
        <p:nvGraphicFramePr>
          <p:cNvPr id="1026" name="Rectangle 8" hidden="1"/>
          <p:cNvGraphicFramePr>
            <a:graphicFrameLocks/>
          </p:cNvGraphicFramePr>
          <p:nvPr userDrawn="1">
            <p:custDataLst>
              <p:tags r:id="rId1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44" name="think-cell Slide" r:id="rId22" imgW="0" imgH="0" progId="TCLayout.ActiveDocument.1">
                  <p:embed/>
                </p:oleObj>
              </mc:Choice>
              <mc:Fallback>
                <p:oleObj name="think-cell Slide" r:id="rId22" imgW="0" imgH="0" progId="TCLayout.ActiveDocument.1">
                  <p:embed/>
                  <p:pic>
                    <p:nvPicPr>
                      <p:cNvPr id="1026" name="Rectangle 8"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5" name="Freeform 11"/>
          <p:cNvSpPr>
            <a:spLocks/>
          </p:cNvSpPr>
          <p:nvPr userDrawn="1">
            <p:custDataLst>
              <p:tags r:id="rId16"/>
            </p:custDataLst>
          </p:nvPr>
        </p:nvSpPr>
        <p:spPr bwMode="auto">
          <a:xfrm>
            <a:off x="8269288" y="5761038"/>
            <a:ext cx="876300" cy="1100137"/>
          </a:xfrm>
          <a:custGeom>
            <a:avLst/>
            <a:gdLst/>
            <a:ahLst/>
            <a:cxnLst>
              <a:cxn ang="0">
                <a:pos x="551" y="693"/>
              </a:cxn>
              <a:cxn ang="0">
                <a:pos x="0" y="693"/>
              </a:cxn>
              <a:cxn ang="0">
                <a:pos x="552" y="0"/>
              </a:cxn>
              <a:cxn ang="0">
                <a:pos x="551" y="693"/>
              </a:cxn>
            </a:cxnLst>
            <a:rect l="0" t="0" r="r" b="b"/>
            <a:pathLst>
              <a:path w="552" h="693">
                <a:moveTo>
                  <a:pt x="551" y="693"/>
                </a:moveTo>
                <a:cubicBezTo>
                  <a:pt x="455" y="690"/>
                  <a:pt x="276" y="693"/>
                  <a:pt x="0" y="693"/>
                </a:cubicBezTo>
                <a:cubicBezTo>
                  <a:pt x="48" y="224"/>
                  <a:pt x="552" y="0"/>
                  <a:pt x="552" y="0"/>
                </a:cubicBezTo>
                <a:cubicBezTo>
                  <a:pt x="552" y="346"/>
                  <a:pt x="552" y="570"/>
                  <a:pt x="551" y="693"/>
                </a:cubicBezTo>
                <a:close/>
              </a:path>
            </a:pathLst>
          </a:custGeom>
          <a:solidFill>
            <a:schemeClr val="hlink"/>
          </a:solidFill>
          <a:ln w="9525" cap="flat" cmpd="sng">
            <a:noFill/>
            <a:prstDash val="solid"/>
            <a:round/>
            <a:headEnd/>
            <a:tailEnd/>
          </a:ln>
          <a:effectLst/>
        </p:spPr>
        <p:txBody>
          <a:bodyPr lIns="0" tIns="0" rIns="0" bIns="0">
            <a:spAutoFit/>
          </a:bodyPr>
          <a:lstStyle/>
          <a:p>
            <a:pPr>
              <a:defRPr/>
            </a:pPr>
            <a:endParaRPr lang="en-AU"/>
          </a:p>
        </p:txBody>
      </p:sp>
      <p:sp>
        <p:nvSpPr>
          <p:cNvPr id="1029" name="Rectangle 2"/>
          <p:cNvSpPr>
            <a:spLocks noGrp="1" noChangeArrowheads="1"/>
          </p:cNvSpPr>
          <p:nvPr>
            <p:ph type="title"/>
            <p:custDataLst>
              <p:tags r:id="rId17"/>
            </p:custDataLst>
          </p:nvPr>
        </p:nvSpPr>
        <p:spPr bwMode="auto">
          <a:xfrm>
            <a:off x="433388" y="219075"/>
            <a:ext cx="83613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tr-TR"/>
              <a:t>Titelmasterformat durch Klicken bearbeiten</a:t>
            </a:r>
          </a:p>
        </p:txBody>
      </p:sp>
      <p:sp>
        <p:nvSpPr>
          <p:cNvPr id="1030" name="Rectangle 3"/>
          <p:cNvSpPr>
            <a:spLocks noGrp="1" noChangeArrowheads="1"/>
          </p:cNvSpPr>
          <p:nvPr>
            <p:ph type="body" idx="1"/>
            <p:custDataLst>
              <p:tags r:id="rId18"/>
            </p:custDataLst>
          </p:nvPr>
        </p:nvSpPr>
        <p:spPr bwMode="auto">
          <a:xfrm>
            <a:off x="433388" y="1277938"/>
            <a:ext cx="8361362"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tr-TR"/>
              <a:t>Textmasterformate durch Klicken bearbeiten</a:t>
            </a:r>
          </a:p>
          <a:p>
            <a:pPr lvl="1"/>
            <a:r>
              <a:rPr lang="en-US" altLang="tr-TR"/>
              <a:t>Zweite Ebene</a:t>
            </a:r>
          </a:p>
          <a:p>
            <a:pPr lvl="2"/>
            <a:r>
              <a:rPr lang="en-US" altLang="tr-TR"/>
              <a:t>Dritte Ebene</a:t>
            </a:r>
          </a:p>
          <a:p>
            <a:pPr lvl="3"/>
            <a:r>
              <a:rPr lang="en-US" altLang="tr-TR"/>
              <a:t>Vierte Ebene</a:t>
            </a:r>
          </a:p>
          <a:p>
            <a:pPr lvl="4"/>
            <a:r>
              <a:rPr lang="en-US" altLang="tr-TR"/>
              <a:t>Fünfte Ebene</a:t>
            </a:r>
          </a:p>
        </p:txBody>
      </p:sp>
      <p:sp>
        <p:nvSpPr>
          <p:cNvPr id="2" name="Rectangle 6"/>
          <p:cNvSpPr>
            <a:spLocks noGrp="1" noChangeArrowheads="1"/>
          </p:cNvSpPr>
          <p:nvPr>
            <p:ph type="sldNum" sz="quarter" idx="4"/>
            <p:custDataLst>
              <p:tags r:id="rId19"/>
            </p:custDataLst>
          </p:nvPr>
        </p:nvSpPr>
        <p:spPr bwMode="auto">
          <a:xfrm>
            <a:off x="6661150" y="6570663"/>
            <a:ext cx="2133600" cy="1365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spcBef>
                <a:spcPct val="0"/>
              </a:spcBef>
              <a:buFontTx/>
              <a:buNone/>
              <a:defRPr sz="900">
                <a:solidFill>
                  <a:schemeClr val="bg1"/>
                </a:solidFill>
              </a:defRPr>
            </a:lvl1pPr>
          </a:lstStyle>
          <a:p>
            <a:fld id="{6CB01C2A-16BD-4337-B4E2-F9D171D233B5}" type="slidenum">
              <a:rPr lang="en-US" altLang="tr-TR"/>
              <a:pPr/>
              <a:t>‹#›</a:t>
            </a:fld>
            <a:endParaRPr lang="en-US" altLang="tr-TR"/>
          </a:p>
        </p:txBody>
      </p:sp>
      <p:pic>
        <p:nvPicPr>
          <p:cNvPr id="1032" name="Picture 12" descr="ICCSlogo II Kopie"/>
          <p:cNvPicPr>
            <a:picLocks noChangeAspect="1" noChangeArrowheads="1"/>
          </p:cNvPicPr>
          <p:nvPr userDrawn="1">
            <p:custDataLst>
              <p:tags r:id="rId20"/>
            </p:custDataLst>
          </p:nvPr>
        </p:nvPicPr>
        <p:blipFill>
          <a:blip r:embed="rId23" cstate="print">
            <a:clrChange>
              <a:clrFrom>
                <a:srgbClr val="FCFBFB"/>
              </a:clrFrom>
              <a:clrTo>
                <a:srgbClr val="FCFBFB">
                  <a:alpha val="0"/>
                </a:srgbClr>
              </a:clrTo>
            </a:clrChange>
            <a:extLst>
              <a:ext uri="{28A0092B-C50C-407E-A947-70E740481C1C}">
                <a14:useLocalDpi xmlns:a14="http://schemas.microsoft.com/office/drawing/2010/main" val="0"/>
              </a:ext>
            </a:extLst>
          </a:blip>
          <a:srcRect/>
          <a:stretch>
            <a:fillRect/>
          </a:stretch>
        </p:blipFill>
        <p:spPr bwMode="auto">
          <a:xfrm>
            <a:off x="7893050" y="295275"/>
            <a:ext cx="9096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13"/>
          <p:cNvSpPr>
            <a:spLocks noGrp="1" noChangeArrowheads="1"/>
          </p:cNvSpPr>
          <p:nvPr>
            <p:ph type="ftr" sz="quarter" idx="3"/>
          </p:nvPr>
        </p:nvSpPr>
        <p:spPr bwMode="auto">
          <a:xfrm>
            <a:off x="339725" y="6661150"/>
            <a:ext cx="2895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900">
                <a:latin typeface="Arial" pitchFamily="34" charset="0"/>
              </a:defRPr>
            </a:lvl1pPr>
          </a:lstStyle>
          <a:p>
            <a:pPr>
              <a:defRPr/>
            </a:pPr>
            <a:r>
              <a:rPr lang="en-AU"/>
              <a:t>ICCS slide library v1 2011</a:t>
            </a:r>
            <a:endParaRPr lang="en-US"/>
          </a:p>
        </p:txBody>
      </p:sp>
    </p:spTree>
    <p:extLst>
      <p:ext uri="{BB962C8B-B14F-4D97-AF65-F5344CB8AC3E}">
        <p14:creationId xmlns:p14="http://schemas.microsoft.com/office/powerpoint/2010/main" val="610513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rtl="0" eaLnBrk="0" fontAlgn="base" hangingPunct="0">
        <a:spcBef>
          <a:spcPct val="0"/>
        </a:spcBef>
        <a:spcAft>
          <a:spcPct val="0"/>
        </a:spcAft>
        <a:defRPr sz="2700">
          <a:solidFill>
            <a:schemeClr val="tx2"/>
          </a:solidFill>
          <a:latin typeface="+mj-lt"/>
          <a:ea typeface="+mj-ea"/>
          <a:cs typeface="+mj-cs"/>
        </a:defRPr>
      </a:lvl1pPr>
      <a:lvl2pPr algn="l" rtl="0" eaLnBrk="0" fontAlgn="base" hangingPunct="0">
        <a:spcBef>
          <a:spcPct val="0"/>
        </a:spcBef>
        <a:spcAft>
          <a:spcPct val="0"/>
        </a:spcAft>
        <a:defRPr sz="2700">
          <a:solidFill>
            <a:schemeClr val="tx2"/>
          </a:solidFill>
          <a:latin typeface="Arial" pitchFamily="34" charset="0"/>
        </a:defRPr>
      </a:lvl2pPr>
      <a:lvl3pPr algn="l" rtl="0" eaLnBrk="0" fontAlgn="base" hangingPunct="0">
        <a:spcBef>
          <a:spcPct val="0"/>
        </a:spcBef>
        <a:spcAft>
          <a:spcPct val="0"/>
        </a:spcAft>
        <a:defRPr sz="2700">
          <a:solidFill>
            <a:schemeClr val="tx2"/>
          </a:solidFill>
          <a:latin typeface="Arial" pitchFamily="34" charset="0"/>
        </a:defRPr>
      </a:lvl3pPr>
      <a:lvl4pPr algn="l" rtl="0" eaLnBrk="0" fontAlgn="base" hangingPunct="0">
        <a:spcBef>
          <a:spcPct val="0"/>
        </a:spcBef>
        <a:spcAft>
          <a:spcPct val="0"/>
        </a:spcAft>
        <a:defRPr sz="2700">
          <a:solidFill>
            <a:schemeClr val="tx2"/>
          </a:solidFill>
          <a:latin typeface="Arial" pitchFamily="34" charset="0"/>
        </a:defRPr>
      </a:lvl4pPr>
      <a:lvl5pPr algn="l" rtl="0" eaLnBrk="0" fontAlgn="base" hangingPunct="0">
        <a:spcBef>
          <a:spcPct val="0"/>
        </a:spcBef>
        <a:spcAft>
          <a:spcPct val="0"/>
        </a:spcAft>
        <a:defRPr sz="2700">
          <a:solidFill>
            <a:schemeClr val="tx2"/>
          </a:solidFill>
          <a:latin typeface="Arial" pitchFamily="34" charset="0"/>
        </a:defRPr>
      </a:lvl5pPr>
      <a:lvl6pPr marL="457200" algn="l" rtl="0" fontAlgn="base">
        <a:spcBef>
          <a:spcPct val="0"/>
        </a:spcBef>
        <a:spcAft>
          <a:spcPct val="0"/>
        </a:spcAft>
        <a:defRPr sz="2700">
          <a:solidFill>
            <a:schemeClr val="tx2"/>
          </a:solidFill>
          <a:latin typeface="Arial" pitchFamily="34" charset="0"/>
        </a:defRPr>
      </a:lvl6pPr>
      <a:lvl7pPr marL="914400" algn="l" rtl="0" fontAlgn="base">
        <a:spcBef>
          <a:spcPct val="0"/>
        </a:spcBef>
        <a:spcAft>
          <a:spcPct val="0"/>
        </a:spcAft>
        <a:defRPr sz="2700">
          <a:solidFill>
            <a:schemeClr val="tx2"/>
          </a:solidFill>
          <a:latin typeface="Arial" pitchFamily="34" charset="0"/>
        </a:defRPr>
      </a:lvl7pPr>
      <a:lvl8pPr marL="1371600" algn="l" rtl="0" fontAlgn="base">
        <a:spcBef>
          <a:spcPct val="0"/>
        </a:spcBef>
        <a:spcAft>
          <a:spcPct val="0"/>
        </a:spcAft>
        <a:defRPr sz="2700">
          <a:solidFill>
            <a:schemeClr val="tx2"/>
          </a:solidFill>
          <a:latin typeface="Arial" pitchFamily="34" charset="0"/>
        </a:defRPr>
      </a:lvl8pPr>
      <a:lvl9pPr marL="1828800" algn="l" rtl="0" fontAlgn="base">
        <a:spcBef>
          <a:spcPct val="0"/>
        </a:spcBef>
        <a:spcAft>
          <a:spcPct val="0"/>
        </a:spcAft>
        <a:defRPr sz="2700">
          <a:solidFill>
            <a:schemeClr val="tx2"/>
          </a:solidFill>
          <a:latin typeface="Arial" pitchFamily="34" charset="0"/>
        </a:defRPr>
      </a:lvl9pPr>
    </p:titleStyle>
    <p:bodyStyle>
      <a:lvl1pPr marL="180975" indent="-180975" algn="l" rtl="0" eaLnBrk="0" fontAlgn="base" hangingPunct="0">
        <a:spcBef>
          <a:spcPct val="20000"/>
        </a:spcBef>
        <a:spcAft>
          <a:spcPct val="0"/>
        </a:spcAft>
        <a:buClr>
          <a:schemeClr val="tx2"/>
        </a:buClr>
        <a:buChar char="•"/>
        <a:defRPr sz="1600">
          <a:solidFill>
            <a:schemeClr val="tx1"/>
          </a:solidFill>
          <a:latin typeface="+mn-lt"/>
          <a:ea typeface="+mn-ea"/>
          <a:cs typeface="+mn-cs"/>
        </a:defRPr>
      </a:lvl1pPr>
      <a:lvl2pPr marL="361950" indent="-179388" algn="l" rtl="0" eaLnBrk="0" fontAlgn="base" hangingPunct="0">
        <a:spcBef>
          <a:spcPct val="20000"/>
        </a:spcBef>
        <a:spcAft>
          <a:spcPct val="0"/>
        </a:spcAft>
        <a:buClr>
          <a:schemeClr val="hlink"/>
        </a:buClr>
        <a:buChar char="•"/>
        <a:defRPr sz="1600">
          <a:solidFill>
            <a:schemeClr val="tx1"/>
          </a:solidFill>
          <a:latin typeface="+mn-lt"/>
        </a:defRPr>
      </a:lvl2pPr>
      <a:lvl3pPr marL="542925" indent="-179388" algn="l" rtl="0" eaLnBrk="0" fontAlgn="base" hangingPunct="0">
        <a:spcBef>
          <a:spcPct val="20000"/>
        </a:spcBef>
        <a:spcAft>
          <a:spcPct val="0"/>
        </a:spcAft>
        <a:buClr>
          <a:schemeClr val="hlink"/>
        </a:buClr>
        <a:buChar char="•"/>
        <a:defRPr sz="1600">
          <a:solidFill>
            <a:schemeClr val="tx1"/>
          </a:solidFill>
          <a:latin typeface="+mn-lt"/>
        </a:defRPr>
      </a:lvl3pPr>
      <a:lvl4pPr marL="715963" indent="-171450" algn="l" rtl="0" eaLnBrk="0" fontAlgn="base" hangingPunct="0">
        <a:spcBef>
          <a:spcPct val="20000"/>
        </a:spcBef>
        <a:spcAft>
          <a:spcPct val="0"/>
        </a:spcAft>
        <a:buClr>
          <a:schemeClr val="hlink"/>
        </a:buClr>
        <a:buChar char="•"/>
        <a:defRPr sz="1600">
          <a:solidFill>
            <a:schemeClr val="tx1"/>
          </a:solidFill>
          <a:latin typeface="+mn-lt"/>
        </a:defRPr>
      </a:lvl4pPr>
      <a:lvl5pPr marL="898525" indent="-180975" algn="l" rtl="0" eaLnBrk="0" fontAlgn="base" hangingPunct="0">
        <a:spcBef>
          <a:spcPct val="20000"/>
        </a:spcBef>
        <a:spcAft>
          <a:spcPct val="0"/>
        </a:spcAft>
        <a:buClr>
          <a:schemeClr val="hlink"/>
        </a:buClr>
        <a:buChar char="•"/>
        <a:defRPr sz="1600">
          <a:solidFill>
            <a:schemeClr val="tx1"/>
          </a:solidFill>
          <a:latin typeface="+mn-lt"/>
        </a:defRPr>
      </a:lvl5pPr>
      <a:lvl6pPr marL="1355725" indent="-180975" algn="l" rtl="0" fontAlgn="base">
        <a:spcBef>
          <a:spcPct val="20000"/>
        </a:spcBef>
        <a:spcAft>
          <a:spcPct val="0"/>
        </a:spcAft>
        <a:buClr>
          <a:schemeClr val="hlink"/>
        </a:buClr>
        <a:buChar char="•"/>
        <a:defRPr sz="1600">
          <a:solidFill>
            <a:schemeClr val="tx1"/>
          </a:solidFill>
          <a:latin typeface="+mn-lt"/>
        </a:defRPr>
      </a:lvl6pPr>
      <a:lvl7pPr marL="1812925" indent="-180975" algn="l" rtl="0" fontAlgn="base">
        <a:spcBef>
          <a:spcPct val="20000"/>
        </a:spcBef>
        <a:spcAft>
          <a:spcPct val="0"/>
        </a:spcAft>
        <a:buClr>
          <a:schemeClr val="hlink"/>
        </a:buClr>
        <a:buChar char="•"/>
        <a:defRPr sz="1600">
          <a:solidFill>
            <a:schemeClr val="tx1"/>
          </a:solidFill>
          <a:latin typeface="+mn-lt"/>
        </a:defRPr>
      </a:lvl7pPr>
      <a:lvl8pPr marL="2270125" indent="-180975" algn="l" rtl="0" fontAlgn="base">
        <a:spcBef>
          <a:spcPct val="20000"/>
        </a:spcBef>
        <a:spcAft>
          <a:spcPct val="0"/>
        </a:spcAft>
        <a:buClr>
          <a:schemeClr val="hlink"/>
        </a:buClr>
        <a:buChar char="•"/>
        <a:defRPr sz="1600">
          <a:solidFill>
            <a:schemeClr val="tx1"/>
          </a:solidFill>
          <a:latin typeface="+mn-lt"/>
        </a:defRPr>
      </a:lvl8pPr>
      <a:lvl9pPr marL="2727325" indent="-180975" algn="l" rtl="0" fontAlgn="base">
        <a:spcBef>
          <a:spcPct val="20000"/>
        </a:spcBef>
        <a:spcAft>
          <a:spcPct val="0"/>
        </a:spcAft>
        <a:buClr>
          <a:schemeClr val="hlink"/>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graphicFrame>
        <p:nvGraphicFramePr>
          <p:cNvPr id="1026" name="Rectangle 8"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15" name="think-cell Slide" r:id="rId21" imgW="0" imgH="0" progId="">
                  <p:embed/>
                </p:oleObj>
              </mc:Choice>
              <mc:Fallback>
                <p:oleObj name="think-cell Slide" r:id="rId21" imgW="0" imgH="0" progId="">
                  <p:embed/>
                  <p:pic>
                    <p:nvPicPr>
                      <p:cNvPr id="1026" name="Rectangle 8"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5" name="Freeform 11"/>
          <p:cNvSpPr>
            <a:spLocks/>
          </p:cNvSpPr>
          <p:nvPr>
            <p:custDataLst>
              <p:tags r:id="rId15"/>
            </p:custDataLst>
          </p:nvPr>
        </p:nvSpPr>
        <p:spPr bwMode="auto">
          <a:xfrm>
            <a:off x="8269288" y="5761038"/>
            <a:ext cx="876300" cy="1100137"/>
          </a:xfrm>
          <a:custGeom>
            <a:avLst/>
            <a:gdLst/>
            <a:ahLst/>
            <a:cxnLst>
              <a:cxn ang="0">
                <a:pos x="551" y="693"/>
              </a:cxn>
              <a:cxn ang="0">
                <a:pos x="0" y="693"/>
              </a:cxn>
              <a:cxn ang="0">
                <a:pos x="552" y="0"/>
              </a:cxn>
              <a:cxn ang="0">
                <a:pos x="551" y="693"/>
              </a:cxn>
            </a:cxnLst>
            <a:rect l="0" t="0" r="r" b="b"/>
            <a:pathLst>
              <a:path w="552" h="693">
                <a:moveTo>
                  <a:pt x="551" y="693"/>
                </a:moveTo>
                <a:cubicBezTo>
                  <a:pt x="455" y="690"/>
                  <a:pt x="276" y="693"/>
                  <a:pt x="0" y="693"/>
                </a:cubicBezTo>
                <a:cubicBezTo>
                  <a:pt x="48" y="224"/>
                  <a:pt x="552" y="0"/>
                  <a:pt x="552" y="0"/>
                </a:cubicBezTo>
                <a:cubicBezTo>
                  <a:pt x="552" y="346"/>
                  <a:pt x="552" y="570"/>
                  <a:pt x="551" y="693"/>
                </a:cubicBezTo>
                <a:close/>
              </a:path>
            </a:pathLst>
          </a:custGeom>
          <a:solidFill>
            <a:schemeClr val="hlink"/>
          </a:solidFill>
          <a:ln w="9525" cap="flat" cmpd="sng">
            <a:noFill/>
            <a:prstDash val="solid"/>
            <a:round/>
            <a:headEnd/>
            <a:tailEnd/>
          </a:ln>
          <a:effectLst/>
        </p:spPr>
        <p:txBody>
          <a:bodyPr lIns="0" tIns="0" rIns="0" bIns="0">
            <a:spAutoFit/>
          </a:bodyPr>
          <a:lstStyle/>
          <a:p>
            <a:pPr>
              <a:spcBef>
                <a:spcPct val="20000"/>
              </a:spcBef>
              <a:buFontTx/>
              <a:buChar char="•"/>
              <a:defRPr/>
            </a:pPr>
            <a:endParaRPr lang="en-AU" dirty="0">
              <a:cs typeface="+mn-cs"/>
            </a:endParaRPr>
          </a:p>
        </p:txBody>
      </p:sp>
      <p:sp>
        <p:nvSpPr>
          <p:cNvPr id="1029" name="Rectangle 2"/>
          <p:cNvSpPr>
            <a:spLocks noGrp="1" noChangeArrowheads="1"/>
          </p:cNvSpPr>
          <p:nvPr>
            <p:ph type="title"/>
            <p:custDataLst>
              <p:tags r:id="rId16"/>
            </p:custDataLst>
          </p:nvPr>
        </p:nvSpPr>
        <p:spPr bwMode="auto">
          <a:xfrm>
            <a:off x="433388" y="219075"/>
            <a:ext cx="83613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tr-TR"/>
              <a:t>Titelmasterformat durch Klicken bearbeiten</a:t>
            </a:r>
          </a:p>
        </p:txBody>
      </p:sp>
      <p:sp>
        <p:nvSpPr>
          <p:cNvPr id="1030" name="Rectangle 3"/>
          <p:cNvSpPr>
            <a:spLocks noGrp="1" noChangeArrowheads="1"/>
          </p:cNvSpPr>
          <p:nvPr>
            <p:ph type="body" idx="1"/>
            <p:custDataLst>
              <p:tags r:id="rId17"/>
            </p:custDataLst>
          </p:nvPr>
        </p:nvSpPr>
        <p:spPr bwMode="auto">
          <a:xfrm>
            <a:off x="433388" y="1277938"/>
            <a:ext cx="8361362"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tr-TR"/>
              <a:t>Textmasterformate durch Klicken bearbeiten</a:t>
            </a:r>
          </a:p>
          <a:p>
            <a:pPr lvl="1"/>
            <a:r>
              <a:rPr lang="en-US" altLang="tr-TR"/>
              <a:t>Zweite Ebene</a:t>
            </a:r>
          </a:p>
          <a:p>
            <a:pPr lvl="2"/>
            <a:r>
              <a:rPr lang="en-US" altLang="tr-TR"/>
              <a:t>Dritte Ebene</a:t>
            </a:r>
          </a:p>
          <a:p>
            <a:pPr lvl="3"/>
            <a:r>
              <a:rPr lang="en-US" altLang="tr-TR"/>
              <a:t>Vierte Ebene</a:t>
            </a:r>
          </a:p>
          <a:p>
            <a:pPr lvl="4"/>
            <a:r>
              <a:rPr lang="en-US" altLang="tr-TR"/>
              <a:t>Fünfte Ebene</a:t>
            </a:r>
          </a:p>
        </p:txBody>
      </p:sp>
      <p:sp>
        <p:nvSpPr>
          <p:cNvPr id="2" name="Rectangle 6"/>
          <p:cNvSpPr>
            <a:spLocks noGrp="1" noChangeArrowheads="1"/>
          </p:cNvSpPr>
          <p:nvPr>
            <p:ph type="sldNum" sz="quarter" idx="4"/>
            <p:custDataLst>
              <p:tags r:id="rId18"/>
            </p:custDataLst>
          </p:nvPr>
        </p:nvSpPr>
        <p:spPr bwMode="auto">
          <a:xfrm>
            <a:off x="6661150" y="6570663"/>
            <a:ext cx="2133600" cy="1365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900">
                <a:solidFill>
                  <a:schemeClr val="bg1"/>
                </a:solidFill>
              </a:defRPr>
            </a:lvl1pPr>
          </a:lstStyle>
          <a:p>
            <a:fld id="{878CD494-45C0-47EE-A7C6-787D34C7028B}" type="slidenum">
              <a:rPr lang="en-US" altLang="tr-TR"/>
              <a:pPr/>
              <a:t>‹#›</a:t>
            </a:fld>
            <a:endParaRPr lang="en-US" altLang="tr-TR"/>
          </a:p>
        </p:txBody>
      </p:sp>
      <p:pic>
        <p:nvPicPr>
          <p:cNvPr id="1032" name="Picture 12" descr="ICCSlogo II Kopie"/>
          <p:cNvPicPr>
            <a:picLocks noChangeAspect="1" noChangeArrowheads="1"/>
          </p:cNvPicPr>
          <p:nvPr>
            <p:custDataLst>
              <p:tags r:id="rId19"/>
            </p:custDataLst>
          </p:nvPr>
        </p:nvPicPr>
        <p:blipFill>
          <a:blip r:embed="rId22" cstate="print">
            <a:clrChange>
              <a:clrFrom>
                <a:srgbClr val="FCFBFB"/>
              </a:clrFrom>
              <a:clrTo>
                <a:srgbClr val="FCFBFB">
                  <a:alpha val="0"/>
                </a:srgbClr>
              </a:clrTo>
            </a:clrChange>
            <a:extLst>
              <a:ext uri="{28A0092B-C50C-407E-A947-70E740481C1C}">
                <a14:useLocalDpi xmlns:a14="http://schemas.microsoft.com/office/drawing/2010/main" val="0"/>
              </a:ext>
            </a:extLst>
          </a:blip>
          <a:srcRect/>
          <a:stretch>
            <a:fillRect/>
          </a:stretch>
        </p:blipFill>
        <p:spPr bwMode="auto">
          <a:xfrm>
            <a:off x="7893050" y="295275"/>
            <a:ext cx="9096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13"/>
          <p:cNvSpPr>
            <a:spLocks noGrp="1" noChangeArrowheads="1"/>
          </p:cNvSpPr>
          <p:nvPr>
            <p:ph type="ftr" sz="quarter" idx="3"/>
          </p:nvPr>
        </p:nvSpPr>
        <p:spPr bwMode="auto">
          <a:xfrm>
            <a:off x="339725" y="6661150"/>
            <a:ext cx="2895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900">
                <a:latin typeface="Arial" pitchFamily="34" charset="0"/>
                <a:cs typeface="+mn-cs"/>
              </a:defRPr>
            </a:lvl1pPr>
          </a:lstStyle>
          <a:p>
            <a:pPr>
              <a:defRPr/>
            </a:pPr>
            <a:r>
              <a:rPr lang="en-AU"/>
              <a:t>ICCS slide library v1 2011</a:t>
            </a:r>
            <a:endParaRPr lang="en-US" dirty="0"/>
          </a:p>
        </p:txBody>
      </p:sp>
    </p:spTree>
    <p:extLst>
      <p:ext uri="{BB962C8B-B14F-4D97-AF65-F5344CB8AC3E}">
        <p14:creationId xmlns:p14="http://schemas.microsoft.com/office/powerpoint/2010/main" val="39180095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l" rtl="0" eaLnBrk="0" fontAlgn="base" hangingPunct="0">
        <a:spcBef>
          <a:spcPct val="0"/>
        </a:spcBef>
        <a:spcAft>
          <a:spcPct val="0"/>
        </a:spcAft>
        <a:defRPr sz="2700">
          <a:solidFill>
            <a:schemeClr val="tx2"/>
          </a:solidFill>
          <a:latin typeface="+mj-lt"/>
          <a:ea typeface="+mj-ea"/>
          <a:cs typeface="+mj-cs"/>
        </a:defRPr>
      </a:lvl1pPr>
      <a:lvl2pPr algn="l" rtl="0" eaLnBrk="0" fontAlgn="base" hangingPunct="0">
        <a:spcBef>
          <a:spcPct val="0"/>
        </a:spcBef>
        <a:spcAft>
          <a:spcPct val="0"/>
        </a:spcAft>
        <a:defRPr sz="2700">
          <a:solidFill>
            <a:schemeClr val="tx2"/>
          </a:solidFill>
          <a:latin typeface="Arial" pitchFamily="34" charset="0"/>
        </a:defRPr>
      </a:lvl2pPr>
      <a:lvl3pPr algn="l" rtl="0" eaLnBrk="0" fontAlgn="base" hangingPunct="0">
        <a:spcBef>
          <a:spcPct val="0"/>
        </a:spcBef>
        <a:spcAft>
          <a:spcPct val="0"/>
        </a:spcAft>
        <a:defRPr sz="2700">
          <a:solidFill>
            <a:schemeClr val="tx2"/>
          </a:solidFill>
          <a:latin typeface="Arial" pitchFamily="34" charset="0"/>
        </a:defRPr>
      </a:lvl3pPr>
      <a:lvl4pPr algn="l" rtl="0" eaLnBrk="0" fontAlgn="base" hangingPunct="0">
        <a:spcBef>
          <a:spcPct val="0"/>
        </a:spcBef>
        <a:spcAft>
          <a:spcPct val="0"/>
        </a:spcAft>
        <a:defRPr sz="2700">
          <a:solidFill>
            <a:schemeClr val="tx2"/>
          </a:solidFill>
          <a:latin typeface="Arial" pitchFamily="34" charset="0"/>
        </a:defRPr>
      </a:lvl4pPr>
      <a:lvl5pPr algn="l" rtl="0" eaLnBrk="0" fontAlgn="base" hangingPunct="0">
        <a:spcBef>
          <a:spcPct val="0"/>
        </a:spcBef>
        <a:spcAft>
          <a:spcPct val="0"/>
        </a:spcAft>
        <a:defRPr sz="2700">
          <a:solidFill>
            <a:schemeClr val="tx2"/>
          </a:solidFill>
          <a:latin typeface="Arial" pitchFamily="34" charset="0"/>
        </a:defRPr>
      </a:lvl5pPr>
      <a:lvl6pPr marL="457200" algn="l" rtl="0" eaLnBrk="1" fontAlgn="base" hangingPunct="1">
        <a:spcBef>
          <a:spcPct val="0"/>
        </a:spcBef>
        <a:spcAft>
          <a:spcPct val="0"/>
        </a:spcAft>
        <a:defRPr sz="2700">
          <a:solidFill>
            <a:schemeClr val="tx2"/>
          </a:solidFill>
          <a:latin typeface="Arial" pitchFamily="34" charset="0"/>
        </a:defRPr>
      </a:lvl6pPr>
      <a:lvl7pPr marL="914400" algn="l" rtl="0" eaLnBrk="1" fontAlgn="base" hangingPunct="1">
        <a:spcBef>
          <a:spcPct val="0"/>
        </a:spcBef>
        <a:spcAft>
          <a:spcPct val="0"/>
        </a:spcAft>
        <a:defRPr sz="2700">
          <a:solidFill>
            <a:schemeClr val="tx2"/>
          </a:solidFill>
          <a:latin typeface="Arial" pitchFamily="34" charset="0"/>
        </a:defRPr>
      </a:lvl7pPr>
      <a:lvl8pPr marL="1371600" algn="l" rtl="0" eaLnBrk="1" fontAlgn="base" hangingPunct="1">
        <a:spcBef>
          <a:spcPct val="0"/>
        </a:spcBef>
        <a:spcAft>
          <a:spcPct val="0"/>
        </a:spcAft>
        <a:defRPr sz="2700">
          <a:solidFill>
            <a:schemeClr val="tx2"/>
          </a:solidFill>
          <a:latin typeface="Arial" pitchFamily="34" charset="0"/>
        </a:defRPr>
      </a:lvl8pPr>
      <a:lvl9pPr marL="1828800" algn="l" rtl="0" eaLnBrk="1" fontAlgn="base" hangingPunct="1">
        <a:spcBef>
          <a:spcPct val="0"/>
        </a:spcBef>
        <a:spcAft>
          <a:spcPct val="0"/>
        </a:spcAft>
        <a:defRPr sz="2700">
          <a:solidFill>
            <a:schemeClr val="tx2"/>
          </a:solidFill>
          <a:latin typeface="Arial" pitchFamily="34" charset="0"/>
        </a:defRPr>
      </a:lvl9pPr>
    </p:titleStyle>
    <p:bodyStyle>
      <a:lvl1pPr marL="180975" indent="-180975" algn="l" rtl="0" eaLnBrk="0" fontAlgn="base" hangingPunct="0">
        <a:spcBef>
          <a:spcPct val="20000"/>
        </a:spcBef>
        <a:spcAft>
          <a:spcPct val="0"/>
        </a:spcAft>
        <a:buClr>
          <a:schemeClr val="tx2"/>
        </a:buClr>
        <a:buChar char="•"/>
        <a:defRPr sz="1600">
          <a:solidFill>
            <a:schemeClr val="tx1"/>
          </a:solidFill>
          <a:latin typeface="+mn-lt"/>
          <a:ea typeface="+mn-ea"/>
          <a:cs typeface="+mn-cs"/>
        </a:defRPr>
      </a:lvl1pPr>
      <a:lvl2pPr marL="361950" indent="-179388" algn="l" rtl="0" eaLnBrk="0" fontAlgn="base" hangingPunct="0">
        <a:spcBef>
          <a:spcPct val="20000"/>
        </a:spcBef>
        <a:spcAft>
          <a:spcPct val="0"/>
        </a:spcAft>
        <a:buClr>
          <a:schemeClr val="hlink"/>
        </a:buClr>
        <a:buChar char="•"/>
        <a:defRPr sz="1600">
          <a:solidFill>
            <a:schemeClr val="tx1"/>
          </a:solidFill>
          <a:latin typeface="+mn-lt"/>
        </a:defRPr>
      </a:lvl2pPr>
      <a:lvl3pPr marL="542925" indent="-179388" algn="l" rtl="0" eaLnBrk="0" fontAlgn="base" hangingPunct="0">
        <a:spcBef>
          <a:spcPct val="20000"/>
        </a:spcBef>
        <a:spcAft>
          <a:spcPct val="0"/>
        </a:spcAft>
        <a:buClr>
          <a:schemeClr val="hlink"/>
        </a:buClr>
        <a:buChar char="•"/>
        <a:defRPr sz="1600">
          <a:solidFill>
            <a:schemeClr val="tx1"/>
          </a:solidFill>
          <a:latin typeface="+mn-lt"/>
        </a:defRPr>
      </a:lvl3pPr>
      <a:lvl4pPr marL="715963" indent="-171450" algn="l" rtl="0" eaLnBrk="0" fontAlgn="base" hangingPunct="0">
        <a:spcBef>
          <a:spcPct val="20000"/>
        </a:spcBef>
        <a:spcAft>
          <a:spcPct val="0"/>
        </a:spcAft>
        <a:buClr>
          <a:schemeClr val="hlink"/>
        </a:buClr>
        <a:buChar char="•"/>
        <a:defRPr sz="1600">
          <a:solidFill>
            <a:schemeClr val="tx1"/>
          </a:solidFill>
          <a:latin typeface="+mn-lt"/>
        </a:defRPr>
      </a:lvl4pPr>
      <a:lvl5pPr marL="898525" indent="-180975" algn="l" rtl="0" eaLnBrk="0" fontAlgn="base" hangingPunct="0">
        <a:spcBef>
          <a:spcPct val="20000"/>
        </a:spcBef>
        <a:spcAft>
          <a:spcPct val="0"/>
        </a:spcAft>
        <a:buClr>
          <a:schemeClr val="hlink"/>
        </a:buClr>
        <a:buChar char="•"/>
        <a:defRPr sz="1600">
          <a:solidFill>
            <a:schemeClr val="tx1"/>
          </a:solidFill>
          <a:latin typeface="+mn-lt"/>
        </a:defRPr>
      </a:lvl5pPr>
      <a:lvl6pPr marL="1355725" indent="-180975" algn="l" rtl="0" eaLnBrk="1" fontAlgn="base" hangingPunct="1">
        <a:spcBef>
          <a:spcPct val="20000"/>
        </a:spcBef>
        <a:spcAft>
          <a:spcPct val="0"/>
        </a:spcAft>
        <a:buClr>
          <a:schemeClr val="hlink"/>
        </a:buClr>
        <a:buChar char="•"/>
        <a:defRPr sz="1600">
          <a:solidFill>
            <a:schemeClr val="tx1"/>
          </a:solidFill>
          <a:latin typeface="+mn-lt"/>
        </a:defRPr>
      </a:lvl6pPr>
      <a:lvl7pPr marL="1812925" indent="-180975" algn="l" rtl="0" eaLnBrk="1" fontAlgn="base" hangingPunct="1">
        <a:spcBef>
          <a:spcPct val="20000"/>
        </a:spcBef>
        <a:spcAft>
          <a:spcPct val="0"/>
        </a:spcAft>
        <a:buClr>
          <a:schemeClr val="hlink"/>
        </a:buClr>
        <a:buChar char="•"/>
        <a:defRPr sz="1600">
          <a:solidFill>
            <a:schemeClr val="tx1"/>
          </a:solidFill>
          <a:latin typeface="+mn-lt"/>
        </a:defRPr>
      </a:lvl7pPr>
      <a:lvl8pPr marL="2270125" indent="-180975" algn="l" rtl="0" eaLnBrk="1" fontAlgn="base" hangingPunct="1">
        <a:spcBef>
          <a:spcPct val="20000"/>
        </a:spcBef>
        <a:spcAft>
          <a:spcPct val="0"/>
        </a:spcAft>
        <a:buClr>
          <a:schemeClr val="hlink"/>
        </a:buClr>
        <a:buChar char="•"/>
        <a:defRPr sz="1600">
          <a:solidFill>
            <a:schemeClr val="tx1"/>
          </a:solidFill>
          <a:latin typeface="+mn-lt"/>
        </a:defRPr>
      </a:lvl8pPr>
      <a:lvl9pPr marL="2727325" indent="-180975" algn="l" rtl="0" eaLnBrk="1" fontAlgn="base" hangingPunct="1">
        <a:spcBef>
          <a:spcPct val="20000"/>
        </a:spcBef>
        <a:spcAft>
          <a:spcPct val="0"/>
        </a:spcAft>
        <a:buClr>
          <a:schemeClr val="hlink"/>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graphicFrame>
        <p:nvGraphicFramePr>
          <p:cNvPr id="1026" name="Rectangle 8" hidden="1"/>
          <p:cNvGraphicFramePr>
            <a:graphicFrameLocks/>
          </p:cNvGraphicFramePr>
          <p:nvPr userDrawn="1">
            <p:custDataLst>
              <p:tags r:id="rId16"/>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85" name="think-cell Slide" r:id="rId23" imgW="0" imgH="0" progId="TCLayout.ActiveDocument.1">
                  <p:embed/>
                </p:oleObj>
              </mc:Choice>
              <mc:Fallback>
                <p:oleObj name="think-cell Slide" r:id="rId23" imgW="0" imgH="0" progId="TCLayout.ActiveDocument.1">
                  <p:embed/>
                  <p:pic>
                    <p:nvPicPr>
                      <p:cNvPr id="1026" name="Rectangle 8"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5" name="Freeform 11"/>
          <p:cNvSpPr>
            <a:spLocks/>
          </p:cNvSpPr>
          <p:nvPr userDrawn="1">
            <p:custDataLst>
              <p:tags r:id="rId17"/>
            </p:custDataLst>
          </p:nvPr>
        </p:nvSpPr>
        <p:spPr bwMode="auto">
          <a:xfrm>
            <a:off x="8269288" y="5761038"/>
            <a:ext cx="876300" cy="1100137"/>
          </a:xfrm>
          <a:custGeom>
            <a:avLst/>
            <a:gdLst/>
            <a:ahLst/>
            <a:cxnLst>
              <a:cxn ang="0">
                <a:pos x="551" y="693"/>
              </a:cxn>
              <a:cxn ang="0">
                <a:pos x="0" y="693"/>
              </a:cxn>
              <a:cxn ang="0">
                <a:pos x="552" y="0"/>
              </a:cxn>
              <a:cxn ang="0">
                <a:pos x="551" y="693"/>
              </a:cxn>
            </a:cxnLst>
            <a:rect l="0" t="0" r="r" b="b"/>
            <a:pathLst>
              <a:path w="552" h="693">
                <a:moveTo>
                  <a:pt x="551" y="693"/>
                </a:moveTo>
                <a:cubicBezTo>
                  <a:pt x="455" y="690"/>
                  <a:pt x="276" y="693"/>
                  <a:pt x="0" y="693"/>
                </a:cubicBezTo>
                <a:cubicBezTo>
                  <a:pt x="48" y="224"/>
                  <a:pt x="552" y="0"/>
                  <a:pt x="552" y="0"/>
                </a:cubicBezTo>
                <a:cubicBezTo>
                  <a:pt x="552" y="346"/>
                  <a:pt x="552" y="570"/>
                  <a:pt x="551" y="693"/>
                </a:cubicBezTo>
                <a:close/>
              </a:path>
            </a:pathLst>
          </a:custGeom>
          <a:solidFill>
            <a:schemeClr val="hlink"/>
          </a:solidFill>
          <a:ln w="9525" cap="flat" cmpd="sng">
            <a:noFill/>
            <a:prstDash val="solid"/>
            <a:round/>
            <a:headEnd/>
            <a:tailEnd/>
          </a:ln>
          <a:effectLst/>
        </p:spPr>
        <p:txBody>
          <a:bodyPr lIns="0" tIns="0" rIns="0" bIns="0">
            <a:spAutoFit/>
          </a:bodyPr>
          <a:lstStyle/>
          <a:p>
            <a:pPr>
              <a:defRPr/>
            </a:pPr>
            <a:endParaRPr lang="en-AU"/>
          </a:p>
        </p:txBody>
      </p:sp>
      <p:sp>
        <p:nvSpPr>
          <p:cNvPr id="1029" name="Rectangle 2"/>
          <p:cNvSpPr>
            <a:spLocks noGrp="1" noChangeArrowheads="1"/>
          </p:cNvSpPr>
          <p:nvPr>
            <p:ph type="title"/>
            <p:custDataLst>
              <p:tags r:id="rId18"/>
            </p:custDataLst>
          </p:nvPr>
        </p:nvSpPr>
        <p:spPr bwMode="auto">
          <a:xfrm>
            <a:off x="433388" y="219075"/>
            <a:ext cx="83613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tr-TR"/>
              <a:t>Titelmasterformat durch Klicken bearbeiten</a:t>
            </a:r>
          </a:p>
        </p:txBody>
      </p:sp>
      <p:sp>
        <p:nvSpPr>
          <p:cNvPr id="1030" name="Rectangle 3"/>
          <p:cNvSpPr>
            <a:spLocks noGrp="1" noChangeArrowheads="1"/>
          </p:cNvSpPr>
          <p:nvPr>
            <p:ph type="body" idx="1"/>
            <p:custDataLst>
              <p:tags r:id="rId19"/>
            </p:custDataLst>
          </p:nvPr>
        </p:nvSpPr>
        <p:spPr bwMode="auto">
          <a:xfrm>
            <a:off x="433388" y="1277938"/>
            <a:ext cx="8361362"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tr-TR"/>
              <a:t>Textmasterformate durch Klicken bearbeiten</a:t>
            </a:r>
          </a:p>
          <a:p>
            <a:pPr lvl="1"/>
            <a:r>
              <a:rPr lang="en-US" altLang="tr-TR"/>
              <a:t>Zweite Ebene</a:t>
            </a:r>
          </a:p>
          <a:p>
            <a:pPr lvl="2"/>
            <a:r>
              <a:rPr lang="en-US" altLang="tr-TR"/>
              <a:t>Dritte Ebene</a:t>
            </a:r>
          </a:p>
          <a:p>
            <a:pPr lvl="3"/>
            <a:r>
              <a:rPr lang="en-US" altLang="tr-TR"/>
              <a:t>Vierte Ebene</a:t>
            </a:r>
          </a:p>
          <a:p>
            <a:pPr lvl="4"/>
            <a:r>
              <a:rPr lang="en-US" altLang="tr-TR"/>
              <a:t>Fünfte Ebene</a:t>
            </a:r>
          </a:p>
        </p:txBody>
      </p:sp>
      <p:sp>
        <p:nvSpPr>
          <p:cNvPr id="2" name="Rectangle 6"/>
          <p:cNvSpPr>
            <a:spLocks noGrp="1" noChangeArrowheads="1"/>
          </p:cNvSpPr>
          <p:nvPr>
            <p:ph type="sldNum" sz="quarter" idx="4"/>
            <p:custDataLst>
              <p:tags r:id="rId20"/>
            </p:custDataLst>
          </p:nvPr>
        </p:nvSpPr>
        <p:spPr bwMode="auto">
          <a:xfrm>
            <a:off x="6661150" y="6570663"/>
            <a:ext cx="2133600" cy="1365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spcBef>
                <a:spcPct val="0"/>
              </a:spcBef>
              <a:buFontTx/>
              <a:buNone/>
              <a:defRPr sz="900">
                <a:solidFill>
                  <a:schemeClr val="bg1"/>
                </a:solidFill>
              </a:defRPr>
            </a:lvl1pPr>
          </a:lstStyle>
          <a:p>
            <a:fld id="{95CC9B61-23F5-4037-A3F1-FC159DA73CD5}" type="slidenum">
              <a:rPr lang="en-US" altLang="tr-TR"/>
              <a:pPr/>
              <a:t>‹#›</a:t>
            </a:fld>
            <a:endParaRPr lang="en-US" altLang="tr-TR"/>
          </a:p>
        </p:txBody>
      </p:sp>
      <p:pic>
        <p:nvPicPr>
          <p:cNvPr id="1032" name="Picture 12" descr="ICCSlogo II Kopie"/>
          <p:cNvPicPr>
            <a:picLocks noChangeAspect="1" noChangeArrowheads="1"/>
          </p:cNvPicPr>
          <p:nvPr userDrawn="1">
            <p:custDataLst>
              <p:tags r:id="rId21"/>
            </p:custDataLst>
          </p:nvPr>
        </p:nvPicPr>
        <p:blipFill>
          <a:blip r:embed="rId24" cstate="print">
            <a:clrChange>
              <a:clrFrom>
                <a:srgbClr val="FCFBFB"/>
              </a:clrFrom>
              <a:clrTo>
                <a:srgbClr val="FCFBFB">
                  <a:alpha val="0"/>
                </a:srgbClr>
              </a:clrTo>
            </a:clrChange>
            <a:extLst>
              <a:ext uri="{28A0092B-C50C-407E-A947-70E740481C1C}">
                <a14:useLocalDpi xmlns:a14="http://schemas.microsoft.com/office/drawing/2010/main" val="0"/>
              </a:ext>
            </a:extLst>
          </a:blip>
          <a:srcRect/>
          <a:stretch>
            <a:fillRect/>
          </a:stretch>
        </p:blipFill>
        <p:spPr bwMode="auto">
          <a:xfrm>
            <a:off x="7893050" y="295275"/>
            <a:ext cx="9096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13"/>
          <p:cNvSpPr>
            <a:spLocks noGrp="1" noChangeArrowheads="1"/>
          </p:cNvSpPr>
          <p:nvPr>
            <p:ph type="ftr" sz="quarter" idx="3"/>
          </p:nvPr>
        </p:nvSpPr>
        <p:spPr bwMode="auto">
          <a:xfrm>
            <a:off x="339725" y="6661150"/>
            <a:ext cx="2895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900"/>
            </a:lvl1pPr>
          </a:lstStyle>
          <a:p>
            <a:pPr>
              <a:defRPr/>
            </a:pPr>
            <a:r>
              <a:rPr lang="en-AU"/>
              <a:t>ICCS slide library v1 2011</a:t>
            </a:r>
            <a:endParaRPr lang="en-US"/>
          </a:p>
        </p:txBody>
      </p:sp>
    </p:spTree>
    <p:extLst>
      <p:ext uri="{BB962C8B-B14F-4D97-AF65-F5344CB8AC3E}">
        <p14:creationId xmlns:p14="http://schemas.microsoft.com/office/powerpoint/2010/main" val="203565906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hdr="0" dt="0"/>
  <p:txStyles>
    <p:titleStyle>
      <a:lvl1pPr algn="l" rtl="0" eaLnBrk="0" fontAlgn="base" hangingPunct="0">
        <a:spcBef>
          <a:spcPct val="0"/>
        </a:spcBef>
        <a:spcAft>
          <a:spcPct val="0"/>
        </a:spcAft>
        <a:defRPr sz="2700">
          <a:solidFill>
            <a:schemeClr val="tx2"/>
          </a:solidFill>
          <a:latin typeface="+mj-lt"/>
          <a:ea typeface="+mj-ea"/>
          <a:cs typeface="+mj-cs"/>
        </a:defRPr>
      </a:lvl1pPr>
      <a:lvl2pPr algn="l" rtl="0" eaLnBrk="0" fontAlgn="base" hangingPunct="0">
        <a:spcBef>
          <a:spcPct val="0"/>
        </a:spcBef>
        <a:spcAft>
          <a:spcPct val="0"/>
        </a:spcAft>
        <a:defRPr sz="2700">
          <a:solidFill>
            <a:schemeClr val="tx2"/>
          </a:solidFill>
          <a:latin typeface="Arial" pitchFamily="34" charset="0"/>
        </a:defRPr>
      </a:lvl2pPr>
      <a:lvl3pPr algn="l" rtl="0" eaLnBrk="0" fontAlgn="base" hangingPunct="0">
        <a:spcBef>
          <a:spcPct val="0"/>
        </a:spcBef>
        <a:spcAft>
          <a:spcPct val="0"/>
        </a:spcAft>
        <a:defRPr sz="2700">
          <a:solidFill>
            <a:schemeClr val="tx2"/>
          </a:solidFill>
          <a:latin typeface="Arial" pitchFamily="34" charset="0"/>
        </a:defRPr>
      </a:lvl3pPr>
      <a:lvl4pPr algn="l" rtl="0" eaLnBrk="0" fontAlgn="base" hangingPunct="0">
        <a:spcBef>
          <a:spcPct val="0"/>
        </a:spcBef>
        <a:spcAft>
          <a:spcPct val="0"/>
        </a:spcAft>
        <a:defRPr sz="2700">
          <a:solidFill>
            <a:schemeClr val="tx2"/>
          </a:solidFill>
          <a:latin typeface="Arial" pitchFamily="34" charset="0"/>
        </a:defRPr>
      </a:lvl4pPr>
      <a:lvl5pPr algn="l" rtl="0" eaLnBrk="0" fontAlgn="base" hangingPunct="0">
        <a:spcBef>
          <a:spcPct val="0"/>
        </a:spcBef>
        <a:spcAft>
          <a:spcPct val="0"/>
        </a:spcAft>
        <a:defRPr sz="2700">
          <a:solidFill>
            <a:schemeClr val="tx2"/>
          </a:solidFill>
          <a:latin typeface="Arial" pitchFamily="34" charset="0"/>
        </a:defRPr>
      </a:lvl5pPr>
      <a:lvl6pPr marL="457200" algn="l" rtl="0" fontAlgn="base">
        <a:spcBef>
          <a:spcPct val="0"/>
        </a:spcBef>
        <a:spcAft>
          <a:spcPct val="0"/>
        </a:spcAft>
        <a:defRPr sz="2700">
          <a:solidFill>
            <a:schemeClr val="tx2"/>
          </a:solidFill>
          <a:latin typeface="Arial" pitchFamily="34" charset="0"/>
        </a:defRPr>
      </a:lvl6pPr>
      <a:lvl7pPr marL="914400" algn="l" rtl="0" fontAlgn="base">
        <a:spcBef>
          <a:spcPct val="0"/>
        </a:spcBef>
        <a:spcAft>
          <a:spcPct val="0"/>
        </a:spcAft>
        <a:defRPr sz="2700">
          <a:solidFill>
            <a:schemeClr val="tx2"/>
          </a:solidFill>
          <a:latin typeface="Arial" pitchFamily="34" charset="0"/>
        </a:defRPr>
      </a:lvl7pPr>
      <a:lvl8pPr marL="1371600" algn="l" rtl="0" fontAlgn="base">
        <a:spcBef>
          <a:spcPct val="0"/>
        </a:spcBef>
        <a:spcAft>
          <a:spcPct val="0"/>
        </a:spcAft>
        <a:defRPr sz="2700">
          <a:solidFill>
            <a:schemeClr val="tx2"/>
          </a:solidFill>
          <a:latin typeface="Arial" pitchFamily="34" charset="0"/>
        </a:defRPr>
      </a:lvl8pPr>
      <a:lvl9pPr marL="1828800" algn="l" rtl="0" fontAlgn="base">
        <a:spcBef>
          <a:spcPct val="0"/>
        </a:spcBef>
        <a:spcAft>
          <a:spcPct val="0"/>
        </a:spcAft>
        <a:defRPr sz="2700">
          <a:solidFill>
            <a:schemeClr val="tx2"/>
          </a:solidFill>
          <a:latin typeface="Arial" pitchFamily="34" charset="0"/>
        </a:defRPr>
      </a:lvl9pPr>
    </p:titleStyle>
    <p:bodyStyle>
      <a:lvl1pPr marL="180975" indent="-180975" algn="l" rtl="0" eaLnBrk="0" fontAlgn="base" hangingPunct="0">
        <a:spcBef>
          <a:spcPct val="20000"/>
        </a:spcBef>
        <a:spcAft>
          <a:spcPct val="0"/>
        </a:spcAft>
        <a:buClr>
          <a:schemeClr val="tx2"/>
        </a:buClr>
        <a:buChar char="•"/>
        <a:defRPr sz="1600">
          <a:solidFill>
            <a:schemeClr val="tx1"/>
          </a:solidFill>
          <a:latin typeface="+mn-lt"/>
          <a:ea typeface="+mn-ea"/>
          <a:cs typeface="+mn-cs"/>
        </a:defRPr>
      </a:lvl1pPr>
      <a:lvl2pPr marL="361950" indent="-179388" algn="l" rtl="0" eaLnBrk="0" fontAlgn="base" hangingPunct="0">
        <a:spcBef>
          <a:spcPct val="20000"/>
        </a:spcBef>
        <a:spcAft>
          <a:spcPct val="0"/>
        </a:spcAft>
        <a:buClr>
          <a:schemeClr val="hlink"/>
        </a:buClr>
        <a:buChar char="•"/>
        <a:defRPr sz="1600">
          <a:solidFill>
            <a:schemeClr val="tx1"/>
          </a:solidFill>
          <a:latin typeface="+mn-lt"/>
        </a:defRPr>
      </a:lvl2pPr>
      <a:lvl3pPr marL="542925" indent="-179388" algn="l" rtl="0" eaLnBrk="0" fontAlgn="base" hangingPunct="0">
        <a:spcBef>
          <a:spcPct val="20000"/>
        </a:spcBef>
        <a:spcAft>
          <a:spcPct val="0"/>
        </a:spcAft>
        <a:buClr>
          <a:schemeClr val="hlink"/>
        </a:buClr>
        <a:buChar char="•"/>
        <a:defRPr sz="1600">
          <a:solidFill>
            <a:schemeClr val="tx1"/>
          </a:solidFill>
          <a:latin typeface="+mn-lt"/>
        </a:defRPr>
      </a:lvl3pPr>
      <a:lvl4pPr marL="715963" indent="-171450" algn="l" rtl="0" eaLnBrk="0" fontAlgn="base" hangingPunct="0">
        <a:spcBef>
          <a:spcPct val="20000"/>
        </a:spcBef>
        <a:spcAft>
          <a:spcPct val="0"/>
        </a:spcAft>
        <a:buClr>
          <a:schemeClr val="hlink"/>
        </a:buClr>
        <a:buChar char="•"/>
        <a:defRPr sz="1600">
          <a:solidFill>
            <a:schemeClr val="tx1"/>
          </a:solidFill>
          <a:latin typeface="+mn-lt"/>
        </a:defRPr>
      </a:lvl4pPr>
      <a:lvl5pPr marL="898525" indent="-180975" algn="l" rtl="0" eaLnBrk="0" fontAlgn="base" hangingPunct="0">
        <a:spcBef>
          <a:spcPct val="20000"/>
        </a:spcBef>
        <a:spcAft>
          <a:spcPct val="0"/>
        </a:spcAft>
        <a:buClr>
          <a:schemeClr val="hlink"/>
        </a:buClr>
        <a:buChar char="•"/>
        <a:defRPr sz="1600">
          <a:solidFill>
            <a:schemeClr val="tx1"/>
          </a:solidFill>
          <a:latin typeface="+mn-lt"/>
        </a:defRPr>
      </a:lvl5pPr>
      <a:lvl6pPr marL="1355725" indent="-180975" algn="l" rtl="0" fontAlgn="base">
        <a:spcBef>
          <a:spcPct val="20000"/>
        </a:spcBef>
        <a:spcAft>
          <a:spcPct val="0"/>
        </a:spcAft>
        <a:buClr>
          <a:schemeClr val="hlink"/>
        </a:buClr>
        <a:buChar char="•"/>
        <a:defRPr sz="1600">
          <a:solidFill>
            <a:schemeClr val="tx1"/>
          </a:solidFill>
          <a:latin typeface="+mn-lt"/>
        </a:defRPr>
      </a:lvl6pPr>
      <a:lvl7pPr marL="1812925" indent="-180975" algn="l" rtl="0" fontAlgn="base">
        <a:spcBef>
          <a:spcPct val="20000"/>
        </a:spcBef>
        <a:spcAft>
          <a:spcPct val="0"/>
        </a:spcAft>
        <a:buClr>
          <a:schemeClr val="hlink"/>
        </a:buClr>
        <a:buChar char="•"/>
        <a:defRPr sz="1600">
          <a:solidFill>
            <a:schemeClr val="tx1"/>
          </a:solidFill>
          <a:latin typeface="+mn-lt"/>
        </a:defRPr>
      </a:lvl7pPr>
      <a:lvl8pPr marL="2270125" indent="-180975" algn="l" rtl="0" fontAlgn="base">
        <a:spcBef>
          <a:spcPct val="20000"/>
        </a:spcBef>
        <a:spcAft>
          <a:spcPct val="0"/>
        </a:spcAft>
        <a:buClr>
          <a:schemeClr val="hlink"/>
        </a:buClr>
        <a:buChar char="•"/>
        <a:defRPr sz="1600">
          <a:solidFill>
            <a:schemeClr val="tx1"/>
          </a:solidFill>
          <a:latin typeface="+mn-lt"/>
        </a:defRPr>
      </a:lvl8pPr>
      <a:lvl9pPr marL="2727325" indent="-180975" algn="l" rtl="0" fontAlgn="base">
        <a:spcBef>
          <a:spcPct val="20000"/>
        </a:spcBef>
        <a:spcAft>
          <a:spcPct val="0"/>
        </a:spcAft>
        <a:buClr>
          <a:schemeClr val="hlink"/>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8"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71" name="think-cell Slide" r:id="rId20" imgW="0" imgH="0" progId="">
                  <p:embed/>
                </p:oleObj>
              </mc:Choice>
              <mc:Fallback>
                <p:oleObj name="think-cell Slide" r:id="rId20" imgW="0" imgH="0" progId="">
                  <p:embed/>
                  <p:pic>
                    <p:nvPicPr>
                      <p:cNvPr id="1026" name="Rectangle 8"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5" name="Freeform 11"/>
          <p:cNvSpPr>
            <a:spLocks/>
          </p:cNvSpPr>
          <p:nvPr>
            <p:custDataLst>
              <p:tags r:id="rId15"/>
            </p:custDataLst>
          </p:nvPr>
        </p:nvSpPr>
        <p:spPr bwMode="auto">
          <a:xfrm>
            <a:off x="8269288" y="5761038"/>
            <a:ext cx="876300" cy="1100137"/>
          </a:xfrm>
          <a:custGeom>
            <a:avLst/>
            <a:gdLst/>
            <a:ahLst/>
            <a:cxnLst>
              <a:cxn ang="0">
                <a:pos x="551" y="693"/>
              </a:cxn>
              <a:cxn ang="0">
                <a:pos x="0" y="693"/>
              </a:cxn>
              <a:cxn ang="0">
                <a:pos x="552" y="0"/>
              </a:cxn>
              <a:cxn ang="0">
                <a:pos x="551" y="693"/>
              </a:cxn>
            </a:cxnLst>
            <a:rect l="0" t="0" r="r" b="b"/>
            <a:pathLst>
              <a:path w="552" h="693">
                <a:moveTo>
                  <a:pt x="551" y="693"/>
                </a:moveTo>
                <a:cubicBezTo>
                  <a:pt x="455" y="690"/>
                  <a:pt x="276" y="693"/>
                  <a:pt x="0" y="693"/>
                </a:cubicBezTo>
                <a:cubicBezTo>
                  <a:pt x="48" y="224"/>
                  <a:pt x="552" y="0"/>
                  <a:pt x="552" y="0"/>
                </a:cubicBezTo>
                <a:cubicBezTo>
                  <a:pt x="552" y="346"/>
                  <a:pt x="552" y="570"/>
                  <a:pt x="551" y="693"/>
                </a:cubicBezTo>
                <a:close/>
              </a:path>
            </a:pathLst>
          </a:custGeom>
          <a:solidFill>
            <a:schemeClr val="hlink"/>
          </a:solidFill>
          <a:ln w="9525" cap="flat" cmpd="sng">
            <a:noFill/>
            <a:prstDash val="solid"/>
            <a:round/>
            <a:headEnd/>
            <a:tailEnd/>
          </a:ln>
          <a:effectLst/>
        </p:spPr>
        <p:txBody>
          <a:bodyPr lIns="0" tIns="0" rIns="0" bIns="0">
            <a:spAutoFit/>
          </a:bodyPr>
          <a:lstStyle/>
          <a:p>
            <a:pPr>
              <a:spcBef>
                <a:spcPct val="20000"/>
              </a:spcBef>
              <a:buFontTx/>
              <a:buChar char="•"/>
              <a:defRPr/>
            </a:pPr>
            <a:endParaRPr lang="en-AU" dirty="0">
              <a:cs typeface="+mn-cs"/>
            </a:endParaRPr>
          </a:p>
        </p:txBody>
      </p:sp>
      <p:sp>
        <p:nvSpPr>
          <p:cNvPr id="1029" name="Rectangle 2"/>
          <p:cNvSpPr>
            <a:spLocks noGrp="1" noChangeArrowheads="1"/>
          </p:cNvSpPr>
          <p:nvPr>
            <p:ph type="title"/>
            <p:custDataLst>
              <p:tags r:id="rId16"/>
            </p:custDataLst>
          </p:nvPr>
        </p:nvSpPr>
        <p:spPr bwMode="auto">
          <a:xfrm>
            <a:off x="433388" y="219075"/>
            <a:ext cx="83613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tr-TR"/>
              <a:t>Titelmasterformat durch Klicken bearbeiten</a:t>
            </a:r>
          </a:p>
        </p:txBody>
      </p:sp>
      <p:sp>
        <p:nvSpPr>
          <p:cNvPr id="1030" name="Rectangle 3"/>
          <p:cNvSpPr>
            <a:spLocks noGrp="1" noChangeArrowheads="1"/>
          </p:cNvSpPr>
          <p:nvPr>
            <p:ph type="body" idx="1"/>
            <p:custDataLst>
              <p:tags r:id="rId17"/>
            </p:custDataLst>
          </p:nvPr>
        </p:nvSpPr>
        <p:spPr bwMode="auto">
          <a:xfrm>
            <a:off x="433388" y="1277938"/>
            <a:ext cx="8361362"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tr-TR"/>
              <a:t>Textmasterformate durch Klicken bearbeiten</a:t>
            </a:r>
          </a:p>
          <a:p>
            <a:pPr lvl="1"/>
            <a:r>
              <a:rPr lang="en-US" altLang="tr-TR"/>
              <a:t>Zweite Ebene</a:t>
            </a:r>
          </a:p>
          <a:p>
            <a:pPr lvl="2"/>
            <a:r>
              <a:rPr lang="en-US" altLang="tr-TR"/>
              <a:t>Dritte Ebene</a:t>
            </a:r>
          </a:p>
          <a:p>
            <a:pPr lvl="3"/>
            <a:r>
              <a:rPr lang="en-US" altLang="tr-TR"/>
              <a:t>Vierte Ebene</a:t>
            </a:r>
          </a:p>
          <a:p>
            <a:pPr lvl="4"/>
            <a:r>
              <a:rPr lang="en-US" altLang="tr-TR"/>
              <a:t>Fünfte Ebene</a:t>
            </a:r>
          </a:p>
        </p:txBody>
      </p:sp>
      <p:sp>
        <p:nvSpPr>
          <p:cNvPr id="2" name="Rectangle 6"/>
          <p:cNvSpPr>
            <a:spLocks noGrp="1" noChangeArrowheads="1"/>
          </p:cNvSpPr>
          <p:nvPr>
            <p:ph type="sldNum" sz="quarter" idx="4"/>
            <p:custDataLst>
              <p:tags r:id="rId18"/>
            </p:custDataLst>
          </p:nvPr>
        </p:nvSpPr>
        <p:spPr bwMode="auto">
          <a:xfrm>
            <a:off x="6661150" y="6570663"/>
            <a:ext cx="2133600" cy="1365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900">
                <a:solidFill>
                  <a:schemeClr val="bg1"/>
                </a:solidFill>
              </a:defRPr>
            </a:lvl1pPr>
          </a:lstStyle>
          <a:p>
            <a:fld id="{3CD3209F-12E5-441F-B3E7-53D34F380F3C}" type="slidenum">
              <a:rPr lang="en-US" altLang="tr-TR"/>
              <a:pPr/>
              <a:t>‹#›</a:t>
            </a:fld>
            <a:endParaRPr lang="en-US" altLang="tr-TR"/>
          </a:p>
        </p:txBody>
      </p:sp>
      <p:pic>
        <p:nvPicPr>
          <p:cNvPr id="1032" name="Picture 12" descr="ICCSlogo II Kopie"/>
          <p:cNvPicPr>
            <a:picLocks noChangeAspect="1" noChangeArrowheads="1"/>
          </p:cNvPicPr>
          <p:nvPr>
            <p:custDataLst>
              <p:tags r:id="rId19"/>
            </p:custDataLst>
          </p:nvPr>
        </p:nvPicPr>
        <p:blipFill>
          <a:blip r:embed="rId21" cstate="print">
            <a:clrChange>
              <a:clrFrom>
                <a:srgbClr val="FCFBFB"/>
              </a:clrFrom>
              <a:clrTo>
                <a:srgbClr val="FCFBFB">
                  <a:alpha val="0"/>
                </a:srgbClr>
              </a:clrTo>
            </a:clrChange>
            <a:extLst>
              <a:ext uri="{28A0092B-C50C-407E-A947-70E740481C1C}">
                <a14:useLocalDpi xmlns:a14="http://schemas.microsoft.com/office/drawing/2010/main" val="0"/>
              </a:ext>
            </a:extLst>
          </a:blip>
          <a:srcRect/>
          <a:stretch>
            <a:fillRect/>
          </a:stretch>
        </p:blipFill>
        <p:spPr bwMode="auto">
          <a:xfrm>
            <a:off x="7893050" y="295275"/>
            <a:ext cx="9096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13"/>
          <p:cNvSpPr>
            <a:spLocks noGrp="1" noChangeArrowheads="1"/>
          </p:cNvSpPr>
          <p:nvPr>
            <p:ph type="ftr" sz="quarter" idx="3"/>
          </p:nvPr>
        </p:nvSpPr>
        <p:spPr bwMode="auto">
          <a:xfrm>
            <a:off x="339725" y="6661150"/>
            <a:ext cx="2895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900">
                <a:latin typeface="Arial" pitchFamily="34" charset="0"/>
                <a:cs typeface="+mn-cs"/>
              </a:defRPr>
            </a:lvl1pPr>
          </a:lstStyle>
          <a:p>
            <a:pPr>
              <a:defRPr/>
            </a:pPr>
            <a:r>
              <a:rPr lang="en-AU"/>
              <a:t>ICCS slide library v1 2011</a:t>
            </a:r>
            <a:endParaRPr lang="en-US" dirty="0"/>
          </a:p>
        </p:txBody>
      </p:sp>
    </p:spTree>
    <p:extLst>
      <p:ext uri="{BB962C8B-B14F-4D97-AF65-F5344CB8AC3E}">
        <p14:creationId xmlns:p14="http://schemas.microsoft.com/office/powerpoint/2010/main" val="216562084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l" rtl="0" eaLnBrk="0" fontAlgn="base" hangingPunct="0">
        <a:spcBef>
          <a:spcPct val="0"/>
        </a:spcBef>
        <a:spcAft>
          <a:spcPct val="0"/>
        </a:spcAft>
        <a:defRPr sz="2700">
          <a:solidFill>
            <a:schemeClr val="tx2"/>
          </a:solidFill>
          <a:latin typeface="+mj-lt"/>
          <a:ea typeface="+mj-ea"/>
          <a:cs typeface="+mj-cs"/>
        </a:defRPr>
      </a:lvl1pPr>
      <a:lvl2pPr algn="l" rtl="0" eaLnBrk="0" fontAlgn="base" hangingPunct="0">
        <a:spcBef>
          <a:spcPct val="0"/>
        </a:spcBef>
        <a:spcAft>
          <a:spcPct val="0"/>
        </a:spcAft>
        <a:defRPr sz="2700">
          <a:solidFill>
            <a:schemeClr val="tx2"/>
          </a:solidFill>
          <a:latin typeface="Arial" pitchFamily="34" charset="0"/>
        </a:defRPr>
      </a:lvl2pPr>
      <a:lvl3pPr algn="l" rtl="0" eaLnBrk="0" fontAlgn="base" hangingPunct="0">
        <a:spcBef>
          <a:spcPct val="0"/>
        </a:spcBef>
        <a:spcAft>
          <a:spcPct val="0"/>
        </a:spcAft>
        <a:defRPr sz="2700">
          <a:solidFill>
            <a:schemeClr val="tx2"/>
          </a:solidFill>
          <a:latin typeface="Arial" pitchFamily="34" charset="0"/>
        </a:defRPr>
      </a:lvl3pPr>
      <a:lvl4pPr algn="l" rtl="0" eaLnBrk="0" fontAlgn="base" hangingPunct="0">
        <a:spcBef>
          <a:spcPct val="0"/>
        </a:spcBef>
        <a:spcAft>
          <a:spcPct val="0"/>
        </a:spcAft>
        <a:defRPr sz="2700">
          <a:solidFill>
            <a:schemeClr val="tx2"/>
          </a:solidFill>
          <a:latin typeface="Arial" pitchFamily="34" charset="0"/>
        </a:defRPr>
      </a:lvl4pPr>
      <a:lvl5pPr algn="l" rtl="0" eaLnBrk="0" fontAlgn="base" hangingPunct="0">
        <a:spcBef>
          <a:spcPct val="0"/>
        </a:spcBef>
        <a:spcAft>
          <a:spcPct val="0"/>
        </a:spcAft>
        <a:defRPr sz="2700">
          <a:solidFill>
            <a:schemeClr val="tx2"/>
          </a:solidFill>
          <a:latin typeface="Arial" pitchFamily="34" charset="0"/>
        </a:defRPr>
      </a:lvl5pPr>
      <a:lvl6pPr marL="457200" algn="l" rtl="0" eaLnBrk="1" fontAlgn="base" hangingPunct="1">
        <a:spcBef>
          <a:spcPct val="0"/>
        </a:spcBef>
        <a:spcAft>
          <a:spcPct val="0"/>
        </a:spcAft>
        <a:defRPr sz="2700">
          <a:solidFill>
            <a:schemeClr val="tx2"/>
          </a:solidFill>
          <a:latin typeface="Arial" pitchFamily="34" charset="0"/>
        </a:defRPr>
      </a:lvl6pPr>
      <a:lvl7pPr marL="914400" algn="l" rtl="0" eaLnBrk="1" fontAlgn="base" hangingPunct="1">
        <a:spcBef>
          <a:spcPct val="0"/>
        </a:spcBef>
        <a:spcAft>
          <a:spcPct val="0"/>
        </a:spcAft>
        <a:defRPr sz="2700">
          <a:solidFill>
            <a:schemeClr val="tx2"/>
          </a:solidFill>
          <a:latin typeface="Arial" pitchFamily="34" charset="0"/>
        </a:defRPr>
      </a:lvl7pPr>
      <a:lvl8pPr marL="1371600" algn="l" rtl="0" eaLnBrk="1" fontAlgn="base" hangingPunct="1">
        <a:spcBef>
          <a:spcPct val="0"/>
        </a:spcBef>
        <a:spcAft>
          <a:spcPct val="0"/>
        </a:spcAft>
        <a:defRPr sz="2700">
          <a:solidFill>
            <a:schemeClr val="tx2"/>
          </a:solidFill>
          <a:latin typeface="Arial" pitchFamily="34" charset="0"/>
        </a:defRPr>
      </a:lvl8pPr>
      <a:lvl9pPr marL="1828800" algn="l" rtl="0" eaLnBrk="1" fontAlgn="base" hangingPunct="1">
        <a:spcBef>
          <a:spcPct val="0"/>
        </a:spcBef>
        <a:spcAft>
          <a:spcPct val="0"/>
        </a:spcAft>
        <a:defRPr sz="2700">
          <a:solidFill>
            <a:schemeClr val="tx2"/>
          </a:solidFill>
          <a:latin typeface="Arial" pitchFamily="34" charset="0"/>
        </a:defRPr>
      </a:lvl9pPr>
    </p:titleStyle>
    <p:bodyStyle>
      <a:lvl1pPr marL="180975" indent="-180975" algn="l" rtl="0" eaLnBrk="0" fontAlgn="base" hangingPunct="0">
        <a:spcBef>
          <a:spcPct val="20000"/>
        </a:spcBef>
        <a:spcAft>
          <a:spcPct val="0"/>
        </a:spcAft>
        <a:buClr>
          <a:schemeClr val="tx2"/>
        </a:buClr>
        <a:buChar char="•"/>
        <a:defRPr sz="1600">
          <a:solidFill>
            <a:schemeClr val="tx1"/>
          </a:solidFill>
          <a:latin typeface="+mn-lt"/>
          <a:ea typeface="+mn-ea"/>
          <a:cs typeface="+mn-cs"/>
        </a:defRPr>
      </a:lvl1pPr>
      <a:lvl2pPr marL="361950" indent="-179388" algn="l" rtl="0" eaLnBrk="0" fontAlgn="base" hangingPunct="0">
        <a:spcBef>
          <a:spcPct val="20000"/>
        </a:spcBef>
        <a:spcAft>
          <a:spcPct val="0"/>
        </a:spcAft>
        <a:buClr>
          <a:schemeClr val="hlink"/>
        </a:buClr>
        <a:buChar char="•"/>
        <a:defRPr sz="1600">
          <a:solidFill>
            <a:schemeClr val="tx1"/>
          </a:solidFill>
          <a:latin typeface="+mn-lt"/>
        </a:defRPr>
      </a:lvl2pPr>
      <a:lvl3pPr marL="542925" indent="-179388" algn="l" rtl="0" eaLnBrk="0" fontAlgn="base" hangingPunct="0">
        <a:spcBef>
          <a:spcPct val="20000"/>
        </a:spcBef>
        <a:spcAft>
          <a:spcPct val="0"/>
        </a:spcAft>
        <a:buClr>
          <a:schemeClr val="hlink"/>
        </a:buClr>
        <a:buChar char="•"/>
        <a:defRPr sz="1600">
          <a:solidFill>
            <a:schemeClr val="tx1"/>
          </a:solidFill>
          <a:latin typeface="+mn-lt"/>
        </a:defRPr>
      </a:lvl3pPr>
      <a:lvl4pPr marL="715963" indent="-171450" algn="l" rtl="0" eaLnBrk="0" fontAlgn="base" hangingPunct="0">
        <a:spcBef>
          <a:spcPct val="20000"/>
        </a:spcBef>
        <a:spcAft>
          <a:spcPct val="0"/>
        </a:spcAft>
        <a:buClr>
          <a:schemeClr val="hlink"/>
        </a:buClr>
        <a:buChar char="•"/>
        <a:defRPr sz="1600">
          <a:solidFill>
            <a:schemeClr val="tx1"/>
          </a:solidFill>
          <a:latin typeface="+mn-lt"/>
        </a:defRPr>
      </a:lvl4pPr>
      <a:lvl5pPr marL="898525" indent="-180975" algn="l" rtl="0" eaLnBrk="0" fontAlgn="base" hangingPunct="0">
        <a:spcBef>
          <a:spcPct val="20000"/>
        </a:spcBef>
        <a:spcAft>
          <a:spcPct val="0"/>
        </a:spcAft>
        <a:buClr>
          <a:schemeClr val="hlink"/>
        </a:buClr>
        <a:buChar char="•"/>
        <a:defRPr sz="1600">
          <a:solidFill>
            <a:schemeClr val="tx1"/>
          </a:solidFill>
          <a:latin typeface="+mn-lt"/>
        </a:defRPr>
      </a:lvl5pPr>
      <a:lvl6pPr marL="1355725" indent="-180975" algn="l" rtl="0" eaLnBrk="1" fontAlgn="base" hangingPunct="1">
        <a:spcBef>
          <a:spcPct val="20000"/>
        </a:spcBef>
        <a:spcAft>
          <a:spcPct val="0"/>
        </a:spcAft>
        <a:buClr>
          <a:schemeClr val="hlink"/>
        </a:buClr>
        <a:buChar char="•"/>
        <a:defRPr sz="1600">
          <a:solidFill>
            <a:schemeClr val="tx1"/>
          </a:solidFill>
          <a:latin typeface="+mn-lt"/>
        </a:defRPr>
      </a:lvl6pPr>
      <a:lvl7pPr marL="1812925" indent="-180975" algn="l" rtl="0" eaLnBrk="1" fontAlgn="base" hangingPunct="1">
        <a:spcBef>
          <a:spcPct val="20000"/>
        </a:spcBef>
        <a:spcAft>
          <a:spcPct val="0"/>
        </a:spcAft>
        <a:buClr>
          <a:schemeClr val="hlink"/>
        </a:buClr>
        <a:buChar char="•"/>
        <a:defRPr sz="1600">
          <a:solidFill>
            <a:schemeClr val="tx1"/>
          </a:solidFill>
          <a:latin typeface="+mn-lt"/>
        </a:defRPr>
      </a:lvl7pPr>
      <a:lvl8pPr marL="2270125" indent="-180975" algn="l" rtl="0" eaLnBrk="1" fontAlgn="base" hangingPunct="1">
        <a:spcBef>
          <a:spcPct val="20000"/>
        </a:spcBef>
        <a:spcAft>
          <a:spcPct val="0"/>
        </a:spcAft>
        <a:buClr>
          <a:schemeClr val="hlink"/>
        </a:buClr>
        <a:buChar char="•"/>
        <a:defRPr sz="1600">
          <a:solidFill>
            <a:schemeClr val="tx1"/>
          </a:solidFill>
          <a:latin typeface="+mn-lt"/>
        </a:defRPr>
      </a:lvl8pPr>
      <a:lvl9pPr marL="2727325" indent="-180975" algn="l" rtl="0" eaLnBrk="1" fontAlgn="base" hangingPunct="1">
        <a:spcBef>
          <a:spcPct val="20000"/>
        </a:spcBef>
        <a:spcAft>
          <a:spcPct val="0"/>
        </a:spcAft>
        <a:buClr>
          <a:schemeClr val="hlink"/>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vmlDrawing" Target="../drawings/vmlDrawing12.vml"/><Relationship Id="rId6" Type="http://schemas.openxmlformats.org/officeDocument/2006/relationships/oleObject" Target="../embeddings/oleObject16.bin"/><Relationship Id="rId5" Type="http://schemas.openxmlformats.org/officeDocument/2006/relationships/notesSlide" Target="../notesSlides/notesSlide2.xml"/><Relationship Id="rId4"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br>
              <a:rPr lang="tr-TR" b="1" dirty="0"/>
            </a:br>
            <a:r>
              <a:rPr lang="tr-TR" b="1" dirty="0">
                <a:solidFill>
                  <a:srgbClr val="FF0000"/>
                </a:solidFill>
                <a:latin typeface="Times New Roman" panose="02020603050405020304" pitchFamily="18" charset="0"/>
                <a:cs typeface="Times New Roman" panose="02020603050405020304" pitchFamily="18" charset="0"/>
              </a:rPr>
              <a:t>Çocuklarda Kabızlık- İşeme Bozuklukları İlişkisi</a:t>
            </a:r>
            <a:br>
              <a:rPr lang="tr-TR" dirty="0">
                <a:solidFill>
                  <a:srgbClr val="FF0000"/>
                </a:solidFill>
                <a:latin typeface="Comic Sans MS" panose="030F0702030302020204" pitchFamily="66" charset="0"/>
              </a:rPr>
            </a:br>
            <a:endParaRPr lang="tr-TR" dirty="0">
              <a:solidFill>
                <a:srgbClr val="FF0000"/>
              </a:solidFill>
              <a:latin typeface="Comic Sans MS" panose="030F0702030302020204" pitchFamily="66" charset="0"/>
            </a:endParaRPr>
          </a:p>
        </p:txBody>
      </p:sp>
      <p:sp>
        <p:nvSpPr>
          <p:cNvPr id="4" name="Alt Başlık 3"/>
          <p:cNvSpPr>
            <a:spLocks noGrp="1"/>
          </p:cNvSpPr>
          <p:nvPr>
            <p:ph type="subTitle" idx="1"/>
          </p:nvPr>
        </p:nvSpPr>
        <p:spPr>
          <a:xfrm>
            <a:off x="1371600" y="3886200"/>
            <a:ext cx="6400800" cy="2495128"/>
          </a:xfrm>
        </p:spPr>
        <p:txBody>
          <a:bodyPr/>
          <a:lstStyle/>
          <a:p>
            <a:r>
              <a:rPr lang="tr-TR" dirty="0">
                <a:solidFill>
                  <a:srgbClr val="002060"/>
                </a:solidFill>
              </a:rPr>
              <a:t>Dr. Hamit Okur</a:t>
            </a:r>
          </a:p>
          <a:p>
            <a:r>
              <a:rPr lang="tr-TR" dirty="0">
                <a:solidFill>
                  <a:srgbClr val="002060"/>
                </a:solidFill>
              </a:rPr>
              <a:t>Çocuk Cerrahisi Uzmanı</a:t>
            </a:r>
          </a:p>
          <a:p>
            <a:endParaRPr lang="tr-TR" dirty="0">
              <a:solidFill>
                <a:schemeClr val="tx1"/>
              </a:solidFill>
            </a:endParaRPr>
          </a:p>
          <a:p>
            <a:r>
              <a:rPr lang="tr-TR" dirty="0" err="1">
                <a:solidFill>
                  <a:schemeClr val="tx1"/>
                </a:solidFill>
              </a:rPr>
              <a:t>Medivia</a:t>
            </a:r>
            <a:r>
              <a:rPr lang="tr-TR" dirty="0">
                <a:solidFill>
                  <a:schemeClr val="tx1"/>
                </a:solidFill>
              </a:rPr>
              <a:t> </a:t>
            </a:r>
            <a:r>
              <a:rPr lang="tr-TR" dirty="0" err="1">
                <a:solidFill>
                  <a:schemeClr val="tx1"/>
                </a:solidFill>
              </a:rPr>
              <a:t>Hospital</a:t>
            </a:r>
            <a:endParaRPr lang="tr-TR" dirty="0">
              <a:solidFill>
                <a:schemeClr val="tx1"/>
              </a:solidFill>
            </a:endParaRPr>
          </a:p>
        </p:txBody>
      </p:sp>
    </p:spTree>
    <p:extLst>
      <p:ext uri="{BB962C8B-B14F-4D97-AF65-F5344CB8AC3E}">
        <p14:creationId xmlns:p14="http://schemas.microsoft.com/office/powerpoint/2010/main" val="1592159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İşeme ve Dışkılama Mekanizması </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911" y="1547446"/>
            <a:ext cx="4847935" cy="2985438"/>
          </a:xfrm>
        </p:spPr>
      </p:pic>
      <p:pic>
        <p:nvPicPr>
          <p:cNvPr id="11266" name="Picture 2" descr="C:\Documents and Settings\Administrator\Desktop\kons işeme\tüm sfinterl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28800"/>
            <a:ext cx="4529430"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864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Anorektum</a:t>
            </a:r>
            <a:r>
              <a:rPr lang="tr-TR" dirty="0"/>
              <a:t> </a:t>
            </a:r>
            <a:r>
              <a:rPr lang="tr-TR" dirty="0" err="1"/>
              <a:t>Nöroanatomisi</a:t>
            </a:r>
            <a:endParaRPr lang="tr-TR" dirty="0"/>
          </a:p>
        </p:txBody>
      </p:sp>
      <p:graphicFrame>
        <p:nvGraphicFramePr>
          <p:cNvPr id="5" name="İçerik Yer Tutucusu 4"/>
          <p:cNvGraphicFramePr>
            <a:graphicFrameLocks noGrp="1"/>
          </p:cNvGraphicFramePr>
          <p:nvPr>
            <p:ph idx="1"/>
            <p:extLst/>
          </p:nvPr>
        </p:nvGraphicFramePr>
        <p:xfrm>
          <a:off x="1043608" y="1772816"/>
          <a:ext cx="6912767" cy="4104456"/>
        </p:xfrm>
        <a:graphic>
          <a:graphicData uri="http://schemas.openxmlformats.org/drawingml/2006/table">
            <a:tbl>
              <a:tblPr firstRow="1" firstCol="1" bandRow="1">
                <a:tableStyleId>{5C22544A-7EE6-4342-B048-85BDC9FD1C3A}</a:tableStyleId>
              </a:tblPr>
              <a:tblGrid>
                <a:gridCol w="2303755">
                  <a:extLst>
                    <a:ext uri="{9D8B030D-6E8A-4147-A177-3AD203B41FA5}">
                      <a16:colId xmlns:a16="http://schemas.microsoft.com/office/drawing/2014/main" val="20000"/>
                    </a:ext>
                  </a:extLst>
                </a:gridCol>
                <a:gridCol w="2304506">
                  <a:extLst>
                    <a:ext uri="{9D8B030D-6E8A-4147-A177-3AD203B41FA5}">
                      <a16:colId xmlns:a16="http://schemas.microsoft.com/office/drawing/2014/main" val="20001"/>
                    </a:ext>
                  </a:extLst>
                </a:gridCol>
                <a:gridCol w="2304506">
                  <a:extLst>
                    <a:ext uri="{9D8B030D-6E8A-4147-A177-3AD203B41FA5}">
                      <a16:colId xmlns:a16="http://schemas.microsoft.com/office/drawing/2014/main" val="20002"/>
                    </a:ext>
                  </a:extLst>
                </a:gridCol>
              </a:tblGrid>
              <a:tr h="259609">
                <a:tc>
                  <a:txBody>
                    <a:bodyPr/>
                    <a:lstStyle/>
                    <a:p>
                      <a:pPr>
                        <a:lnSpc>
                          <a:spcPct val="115000"/>
                        </a:lnSpc>
                        <a:spcAft>
                          <a:spcPts val="0"/>
                        </a:spcAft>
                      </a:pPr>
                      <a:r>
                        <a:rPr lang="tr-TR" sz="1200" dirty="0">
                          <a:effectLst/>
                        </a:rPr>
                        <a:t>SEMPATİK DAL</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200">
                          <a:effectLst/>
                        </a:rPr>
                        <a:t>AÜS</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200">
                          <a:effectLst/>
                        </a:rPr>
                        <a:t>KOLOREKTUM</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46115">
                <a:tc>
                  <a:txBody>
                    <a:bodyPr/>
                    <a:lstStyle/>
                    <a:p>
                      <a:pPr>
                        <a:lnSpc>
                          <a:spcPct val="115000"/>
                        </a:lnSpc>
                        <a:spcAft>
                          <a:spcPts val="0"/>
                        </a:spcAft>
                      </a:pPr>
                      <a:r>
                        <a:rPr lang="tr-TR" sz="1000">
                          <a:effectLst/>
                        </a:rPr>
                        <a:t>Spinal </a:t>
                      </a:r>
                      <a:endParaRPr lang="tr-TR" sz="1100">
                        <a:effectLst/>
                      </a:endParaRPr>
                    </a:p>
                    <a:p>
                      <a:pPr>
                        <a:lnSpc>
                          <a:spcPct val="115000"/>
                        </a:lnSpc>
                        <a:spcAft>
                          <a:spcPts val="0"/>
                        </a:spcAft>
                      </a:pPr>
                      <a:r>
                        <a:rPr lang="tr-TR" sz="1000">
                          <a:effectLst/>
                        </a:rPr>
                        <a:t> </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000">
                          <a:effectLst/>
                        </a:rPr>
                        <a:t>T10-L2</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000">
                          <a:effectLst/>
                        </a:rPr>
                        <a:t>L1-L3</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46115">
                <a:tc>
                  <a:txBody>
                    <a:bodyPr/>
                    <a:lstStyle/>
                    <a:p>
                      <a:pPr>
                        <a:lnSpc>
                          <a:spcPct val="115000"/>
                        </a:lnSpc>
                        <a:spcAft>
                          <a:spcPts val="0"/>
                        </a:spcAft>
                      </a:pPr>
                      <a:r>
                        <a:rPr lang="tr-TR" sz="1000">
                          <a:effectLst/>
                        </a:rPr>
                        <a:t>Periferal </a:t>
                      </a:r>
                      <a:endParaRPr lang="tr-TR" sz="1100">
                        <a:effectLst/>
                      </a:endParaRPr>
                    </a:p>
                    <a:p>
                      <a:pPr>
                        <a:lnSpc>
                          <a:spcPct val="115000"/>
                        </a:lnSpc>
                        <a:spcAft>
                          <a:spcPts val="0"/>
                        </a:spcAft>
                      </a:pPr>
                      <a:r>
                        <a:rPr lang="tr-TR" sz="1000">
                          <a:effectLst/>
                        </a:rPr>
                        <a:t> </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000" dirty="0" err="1">
                          <a:effectLst/>
                        </a:rPr>
                        <a:t>Hipogastrik</a:t>
                      </a:r>
                      <a:r>
                        <a:rPr lang="tr-TR" sz="1000" dirty="0">
                          <a:effectLst/>
                        </a:rPr>
                        <a:t> Sinir</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000">
                          <a:effectLst/>
                        </a:rPr>
                        <a:t>Hipogastrik Sinir </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46115">
                <a:tc>
                  <a:txBody>
                    <a:bodyPr/>
                    <a:lstStyle/>
                    <a:p>
                      <a:pPr>
                        <a:lnSpc>
                          <a:spcPct val="115000"/>
                        </a:lnSpc>
                        <a:spcAft>
                          <a:spcPts val="0"/>
                        </a:spcAft>
                      </a:pPr>
                      <a:r>
                        <a:rPr lang="tr-TR" sz="1000">
                          <a:effectLst/>
                        </a:rPr>
                        <a:t>İşlev </a:t>
                      </a:r>
                      <a:endParaRPr lang="tr-TR" sz="1100">
                        <a:effectLst/>
                      </a:endParaRPr>
                    </a:p>
                    <a:p>
                      <a:pPr>
                        <a:lnSpc>
                          <a:spcPct val="115000"/>
                        </a:lnSpc>
                        <a:spcAft>
                          <a:spcPts val="0"/>
                        </a:spcAft>
                      </a:pPr>
                      <a:r>
                        <a:rPr lang="tr-TR" sz="1000">
                          <a:effectLst/>
                        </a:rPr>
                        <a:t> </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000" dirty="0" err="1">
                          <a:effectLst/>
                        </a:rPr>
                        <a:t>Kontinans</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000">
                          <a:effectLst/>
                        </a:rPr>
                        <a:t>Kontinans</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59609">
                <a:tc>
                  <a:txBody>
                    <a:bodyPr/>
                    <a:lstStyle/>
                    <a:p>
                      <a:pPr>
                        <a:lnSpc>
                          <a:spcPct val="115000"/>
                        </a:lnSpc>
                        <a:spcAft>
                          <a:spcPts val="0"/>
                        </a:spcAft>
                      </a:pPr>
                      <a:r>
                        <a:rPr lang="tr-TR" sz="1200">
                          <a:effectLst/>
                        </a:rPr>
                        <a:t>PARASEMPATİK DAL</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446115">
                <a:tc>
                  <a:txBody>
                    <a:bodyPr/>
                    <a:lstStyle/>
                    <a:p>
                      <a:pPr>
                        <a:lnSpc>
                          <a:spcPct val="115000"/>
                        </a:lnSpc>
                        <a:spcAft>
                          <a:spcPts val="0"/>
                        </a:spcAft>
                      </a:pPr>
                      <a:r>
                        <a:rPr lang="tr-TR" sz="1000">
                          <a:effectLst/>
                        </a:rPr>
                        <a:t>Spinal </a:t>
                      </a:r>
                      <a:endParaRPr lang="tr-TR" sz="1100">
                        <a:effectLst/>
                      </a:endParaRPr>
                    </a:p>
                    <a:p>
                      <a:pPr>
                        <a:lnSpc>
                          <a:spcPct val="115000"/>
                        </a:lnSpc>
                        <a:spcAft>
                          <a:spcPts val="0"/>
                        </a:spcAft>
                      </a:pPr>
                      <a:r>
                        <a:rPr lang="tr-TR" sz="1000">
                          <a:effectLst/>
                        </a:rPr>
                        <a:t> </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000">
                          <a:effectLst/>
                        </a:rPr>
                        <a:t>S2–S4</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000">
                          <a:effectLst/>
                        </a:rPr>
                        <a:t>S2–S4</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446115">
                <a:tc>
                  <a:txBody>
                    <a:bodyPr/>
                    <a:lstStyle/>
                    <a:p>
                      <a:pPr>
                        <a:lnSpc>
                          <a:spcPct val="115000"/>
                        </a:lnSpc>
                        <a:spcAft>
                          <a:spcPts val="0"/>
                        </a:spcAft>
                      </a:pPr>
                      <a:r>
                        <a:rPr lang="tr-TR" sz="1000">
                          <a:effectLst/>
                        </a:rPr>
                        <a:t>Periferal </a:t>
                      </a:r>
                      <a:endParaRPr lang="tr-TR" sz="1100">
                        <a:effectLst/>
                      </a:endParaRPr>
                    </a:p>
                    <a:p>
                      <a:pPr>
                        <a:lnSpc>
                          <a:spcPct val="115000"/>
                        </a:lnSpc>
                        <a:spcAft>
                          <a:spcPts val="0"/>
                        </a:spcAft>
                      </a:pPr>
                      <a:r>
                        <a:rPr lang="tr-TR" sz="1000">
                          <a:effectLst/>
                        </a:rPr>
                        <a:t> </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000">
                          <a:effectLst/>
                        </a:rPr>
                        <a:t>Pelvik Sinir</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000">
                          <a:effectLst/>
                        </a:rPr>
                        <a:t>Pelvik Sinir</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16313">
                <a:tc>
                  <a:txBody>
                    <a:bodyPr/>
                    <a:lstStyle/>
                    <a:p>
                      <a:pPr>
                        <a:lnSpc>
                          <a:spcPct val="115000"/>
                        </a:lnSpc>
                        <a:spcAft>
                          <a:spcPts val="0"/>
                        </a:spcAft>
                      </a:pPr>
                      <a:r>
                        <a:rPr lang="tr-TR" sz="1000">
                          <a:effectLst/>
                        </a:rPr>
                        <a:t>İşlev</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000">
                          <a:effectLst/>
                        </a:rPr>
                        <a:t>İşeme</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000">
                          <a:effectLst/>
                        </a:rPr>
                        <a:t>Defekasyon</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59609">
                <a:tc>
                  <a:txBody>
                    <a:bodyPr/>
                    <a:lstStyle/>
                    <a:p>
                      <a:pPr>
                        <a:lnSpc>
                          <a:spcPct val="115000"/>
                        </a:lnSpc>
                        <a:spcAft>
                          <a:spcPts val="0"/>
                        </a:spcAft>
                      </a:pPr>
                      <a:r>
                        <a:rPr lang="tr-TR" sz="1200">
                          <a:effectLst/>
                        </a:rPr>
                        <a:t>SOMATİK DAL</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446115">
                <a:tc>
                  <a:txBody>
                    <a:bodyPr/>
                    <a:lstStyle/>
                    <a:p>
                      <a:pPr>
                        <a:lnSpc>
                          <a:spcPct val="115000"/>
                        </a:lnSpc>
                        <a:spcAft>
                          <a:spcPts val="0"/>
                        </a:spcAft>
                      </a:pPr>
                      <a:r>
                        <a:rPr lang="tr-TR" sz="1000">
                          <a:effectLst/>
                        </a:rPr>
                        <a:t>Spinal </a:t>
                      </a:r>
                      <a:endParaRPr lang="tr-TR" sz="1100">
                        <a:effectLst/>
                      </a:endParaRPr>
                    </a:p>
                    <a:p>
                      <a:pPr>
                        <a:lnSpc>
                          <a:spcPct val="115000"/>
                        </a:lnSpc>
                        <a:spcAft>
                          <a:spcPts val="0"/>
                        </a:spcAft>
                      </a:pPr>
                      <a:r>
                        <a:rPr lang="tr-TR" sz="1000">
                          <a:effectLst/>
                        </a:rPr>
                        <a:t> </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000">
                          <a:effectLst/>
                        </a:rPr>
                        <a:t>S2–S4</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000">
                          <a:effectLst/>
                        </a:rPr>
                        <a:t>S2–S4</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216313">
                <a:tc>
                  <a:txBody>
                    <a:bodyPr/>
                    <a:lstStyle/>
                    <a:p>
                      <a:pPr>
                        <a:lnSpc>
                          <a:spcPct val="115000"/>
                        </a:lnSpc>
                        <a:spcAft>
                          <a:spcPts val="0"/>
                        </a:spcAft>
                      </a:pPr>
                      <a:r>
                        <a:rPr lang="tr-TR" sz="1000">
                          <a:effectLst/>
                        </a:rPr>
                        <a:t>Periferal</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000">
                          <a:effectLst/>
                        </a:rPr>
                        <a:t>Pudendal Sinir</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000">
                          <a:effectLst/>
                        </a:rPr>
                        <a:t>Pudendal Sinir</a:t>
                      </a:r>
                      <a:endParaRPr lang="tr-TR" sz="110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216313">
                <a:tc>
                  <a:txBody>
                    <a:bodyPr/>
                    <a:lstStyle/>
                    <a:p>
                      <a:pPr>
                        <a:lnSpc>
                          <a:spcPct val="115000"/>
                        </a:lnSpc>
                        <a:spcAft>
                          <a:spcPts val="0"/>
                        </a:spcAft>
                      </a:pPr>
                      <a:r>
                        <a:rPr lang="tr-TR" sz="1000">
                          <a:effectLst/>
                        </a:rPr>
                        <a:t>İşlev</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000">
                          <a:effectLst/>
                        </a:rPr>
                        <a:t>Eksternal Üretral Sfinkter</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000" dirty="0" err="1">
                          <a:effectLst/>
                        </a:rPr>
                        <a:t>Eksternal</a:t>
                      </a:r>
                      <a:r>
                        <a:rPr lang="tr-TR" sz="1000" dirty="0">
                          <a:effectLst/>
                        </a:rPr>
                        <a:t> Anal </a:t>
                      </a:r>
                      <a:r>
                        <a:rPr lang="tr-TR" sz="1000" dirty="0" err="1">
                          <a:effectLst/>
                        </a:rPr>
                        <a:t>Sfinkter</a:t>
                      </a:r>
                      <a:endParaRPr lang="tr-T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bl>
          </a:graphicData>
        </a:graphic>
      </p:graphicFrame>
      <p:sp>
        <p:nvSpPr>
          <p:cNvPr id="6" name="Rectangle 1"/>
          <p:cNvSpPr>
            <a:spLocks noChangeArrowheads="1"/>
          </p:cNvSpPr>
          <p:nvPr/>
        </p:nvSpPr>
        <p:spPr bwMode="auto">
          <a:xfrm>
            <a:off x="971600" y="1353924"/>
            <a:ext cx="4572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Tablo I. </a:t>
            </a:r>
            <a:r>
              <a:rPr kumimoji="0" lang="en-US" altLang="tr-T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Alt </a:t>
            </a:r>
            <a:r>
              <a:rPr kumimoji="0" lang="en-US" altLang="tr-TR" sz="1200" b="0" i="0" u="none" strike="noStrike" cap="none" normalizeH="0" baseline="0" dirty="0" err="1">
                <a:ln>
                  <a:noFill/>
                </a:ln>
                <a:solidFill>
                  <a:schemeClr val="tx1"/>
                </a:solidFill>
                <a:effectLst/>
                <a:latin typeface="Calibri"/>
                <a:ea typeface="Calibri" pitchFamily="34" charset="0"/>
                <a:cs typeface="Times New Roman" pitchFamily="18" charset="0"/>
              </a:rPr>
              <a:t>ü</a:t>
            </a:r>
            <a:r>
              <a:rPr kumimoji="0" lang="en-US" altLang="tr-TR" sz="1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riner</a:t>
            </a:r>
            <a:r>
              <a:rPr kumimoji="0" lang="en-US" altLang="tr-T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altLang="tr-TR" sz="1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ve</a:t>
            </a:r>
            <a:r>
              <a:rPr kumimoji="0" lang="en-US" altLang="tr-T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gastrointestinal </a:t>
            </a:r>
            <a:r>
              <a:rPr kumimoji="0" lang="en-US" altLang="tr-TR" sz="1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sistemlerin</a:t>
            </a:r>
            <a:r>
              <a:rPr kumimoji="0" lang="en-US" altLang="tr-T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altLang="tr-TR" sz="1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sinir</a:t>
            </a:r>
            <a:r>
              <a:rPr kumimoji="0" lang="en-US" altLang="tr-T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altLang="tr-TR" sz="1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inervasyonu</a:t>
            </a:r>
            <a:r>
              <a:rPr kumimoji="0" lang="en-US" altLang="tr-T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tr-TR" altLang="tr-TR" sz="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a:t>
            </a:r>
            <a:r>
              <a:rPr kumimoji="0" lang="tr-TR" altLang="tr-TR" sz="1000" b="0" i="1" u="none" strike="noStrike" cap="none" normalizeH="0" baseline="0" dirty="0">
                <a:ln>
                  <a:noFill/>
                </a:ln>
                <a:solidFill>
                  <a:schemeClr val="tx1"/>
                </a:solidFill>
                <a:effectLst/>
                <a:latin typeface="Calibri"/>
                <a:ea typeface="Calibri" pitchFamily="34" charset="0"/>
                <a:cs typeface="Times New Roman" pitchFamily="18" charset="0"/>
              </a:rPr>
              <a:t>Ü</a:t>
            </a:r>
            <a:r>
              <a:rPr kumimoji="0" lang="tr-TR" altLang="tr-TR" sz="1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 Alt </a:t>
            </a:r>
            <a:r>
              <a:rPr kumimoji="0" lang="tr-TR" altLang="tr-TR" sz="1000" b="0" i="1" u="none" strike="noStrike" cap="none" normalizeH="0" baseline="0" dirty="0" err="1">
                <a:ln>
                  <a:noFill/>
                </a:ln>
                <a:solidFill>
                  <a:schemeClr val="tx1"/>
                </a:solidFill>
                <a:effectLst/>
                <a:latin typeface="Calibri"/>
                <a:ea typeface="Calibri" pitchFamily="34" charset="0"/>
                <a:cs typeface="Times New Roman" pitchFamily="18" charset="0"/>
              </a:rPr>
              <a:t>ü</a:t>
            </a:r>
            <a:r>
              <a:rPr kumimoji="0" lang="tr-TR" altLang="tr-TR" sz="10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riner</a:t>
            </a:r>
            <a:r>
              <a:rPr kumimoji="0" lang="tr-TR" altLang="tr-TR" sz="1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sistem</a:t>
            </a:r>
            <a:endParaRPr kumimoji="0" lang="tr-TR" altLang="tr-TR" sz="18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413409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İdrar kaçırma (</a:t>
            </a:r>
            <a:r>
              <a:rPr lang="tr-TR" dirty="0" err="1">
                <a:solidFill>
                  <a:srgbClr val="FF0000"/>
                </a:solidFill>
              </a:rPr>
              <a:t>inkontinans</a:t>
            </a:r>
            <a:r>
              <a:rPr lang="tr-TR" dirty="0">
                <a:solidFill>
                  <a:srgbClr val="FF0000"/>
                </a:solidFill>
              </a:rPr>
              <a:t>)</a:t>
            </a:r>
          </a:p>
        </p:txBody>
      </p:sp>
      <p:sp>
        <p:nvSpPr>
          <p:cNvPr id="3" name="İçerik Yer Tutucusu 2"/>
          <p:cNvSpPr>
            <a:spLocks noGrp="1"/>
          </p:cNvSpPr>
          <p:nvPr>
            <p:ph idx="1"/>
          </p:nvPr>
        </p:nvSpPr>
        <p:spPr/>
        <p:txBody>
          <a:bodyPr/>
          <a:lstStyle/>
          <a:p>
            <a:r>
              <a:rPr lang="tr-TR" dirty="0"/>
              <a:t>Uygunsuz ya da sosyal olarak kabul edilemeyecek yer ve zamanda istemsiz olarak idrar yapma durumu</a:t>
            </a:r>
          </a:p>
          <a:p>
            <a:r>
              <a:rPr lang="tr-TR" dirty="0"/>
              <a:t> Uykuda (gece </a:t>
            </a:r>
            <a:r>
              <a:rPr lang="tr-TR" dirty="0" err="1"/>
              <a:t>inkontinansı</a:t>
            </a:r>
            <a:r>
              <a:rPr lang="tr-TR" dirty="0"/>
              <a:t>, </a:t>
            </a:r>
            <a:r>
              <a:rPr lang="tr-TR" dirty="0" err="1"/>
              <a:t>enürezis</a:t>
            </a:r>
            <a:r>
              <a:rPr lang="tr-TR" dirty="0"/>
              <a:t>)</a:t>
            </a:r>
          </a:p>
          <a:p>
            <a:r>
              <a:rPr lang="tr-TR" dirty="0"/>
              <a:t> Uyanık iken idrar kaçırma (gündüz </a:t>
            </a:r>
            <a:r>
              <a:rPr lang="tr-TR" dirty="0" err="1"/>
              <a:t>inkontinansı</a:t>
            </a:r>
            <a:r>
              <a:rPr lang="tr-TR" dirty="0"/>
              <a:t>) olabilir. </a:t>
            </a:r>
          </a:p>
        </p:txBody>
      </p:sp>
    </p:spTree>
    <p:extLst>
      <p:ext uri="{BB962C8B-B14F-4D97-AF65-F5344CB8AC3E}">
        <p14:creationId xmlns:p14="http://schemas.microsoft.com/office/powerpoint/2010/main" val="448435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FF0000"/>
                </a:solidFill>
              </a:rPr>
              <a:t>Uykuda işeme(Gece </a:t>
            </a:r>
            <a:r>
              <a:rPr lang="tr-TR" dirty="0" err="1">
                <a:solidFill>
                  <a:srgbClr val="FF0000"/>
                </a:solidFill>
              </a:rPr>
              <a:t>inkontinansı</a:t>
            </a:r>
            <a:r>
              <a:rPr lang="tr-TR" dirty="0">
                <a:solidFill>
                  <a:srgbClr val="FF0000"/>
                </a:solidFill>
              </a:rPr>
              <a:t>, </a:t>
            </a:r>
            <a:r>
              <a:rPr lang="tr-TR" dirty="0" err="1">
                <a:solidFill>
                  <a:srgbClr val="FF0000"/>
                </a:solidFill>
              </a:rPr>
              <a:t>enürezis</a:t>
            </a:r>
            <a:r>
              <a:rPr lang="tr-TR" dirty="0">
                <a:solidFill>
                  <a:srgbClr val="FF0000"/>
                </a:solidFill>
              </a:rPr>
              <a:t>)</a:t>
            </a:r>
          </a:p>
        </p:txBody>
      </p:sp>
      <p:sp>
        <p:nvSpPr>
          <p:cNvPr id="3" name="İçerik Yer Tutucusu 2"/>
          <p:cNvSpPr>
            <a:spLocks noGrp="1"/>
          </p:cNvSpPr>
          <p:nvPr>
            <p:ph idx="1"/>
          </p:nvPr>
        </p:nvSpPr>
        <p:spPr>
          <a:xfrm>
            <a:off x="457200" y="2276872"/>
            <a:ext cx="8229600" cy="4581128"/>
          </a:xfrm>
        </p:spPr>
        <p:txBody>
          <a:bodyPr/>
          <a:lstStyle/>
          <a:p>
            <a:r>
              <a:rPr lang="tr-TR" dirty="0"/>
              <a:t>5 yaşındaki çocukların yaklaşık % 15-20'si</a:t>
            </a:r>
          </a:p>
          <a:p>
            <a:r>
              <a:rPr lang="tr-TR" dirty="0"/>
              <a:t>7 yaşındaki çocukların yaklaşık % 5-10'u</a:t>
            </a:r>
          </a:p>
          <a:p>
            <a:r>
              <a:rPr lang="tr-TR" dirty="0"/>
              <a:t>15 yaşındaki çocukların  yaklaşık % 1-2'si</a:t>
            </a:r>
          </a:p>
          <a:p>
            <a:r>
              <a:rPr lang="tr-TR" dirty="0"/>
              <a:t>Erişkinlerde de %  0.5-1 </a:t>
            </a:r>
          </a:p>
        </p:txBody>
      </p:sp>
    </p:spTree>
    <p:extLst>
      <p:ext uri="{BB962C8B-B14F-4D97-AF65-F5344CB8AC3E}">
        <p14:creationId xmlns:p14="http://schemas.microsoft.com/office/powerpoint/2010/main" val="3405576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solidFill>
                  <a:srgbClr val="FF0000"/>
                </a:solidFill>
              </a:rPr>
              <a:t>İnkontinans</a:t>
            </a:r>
            <a:endParaRPr lang="tr-TR" dirty="0">
              <a:solidFill>
                <a:srgbClr val="FF0000"/>
              </a:solidFill>
            </a:endParaRPr>
          </a:p>
        </p:txBody>
      </p:sp>
      <p:sp>
        <p:nvSpPr>
          <p:cNvPr id="3" name="İçerik Yer Tutucusu 2"/>
          <p:cNvSpPr>
            <a:spLocks noGrp="1"/>
          </p:cNvSpPr>
          <p:nvPr>
            <p:ph idx="1"/>
          </p:nvPr>
        </p:nvSpPr>
        <p:spPr/>
        <p:txBody>
          <a:bodyPr/>
          <a:lstStyle/>
          <a:p>
            <a:r>
              <a:rPr lang="tr-TR" dirty="0"/>
              <a:t>Tek </a:t>
            </a:r>
            <a:r>
              <a:rPr lang="tr-TR" dirty="0" err="1"/>
              <a:t>bulgulu</a:t>
            </a:r>
            <a:r>
              <a:rPr lang="tr-TR" dirty="0"/>
              <a:t>(</a:t>
            </a:r>
            <a:r>
              <a:rPr lang="tr-TR" dirty="0" err="1"/>
              <a:t>monosemptomatik</a:t>
            </a:r>
            <a:r>
              <a:rPr lang="tr-TR" dirty="0"/>
              <a:t>)</a:t>
            </a:r>
          </a:p>
          <a:p>
            <a:r>
              <a:rPr lang="tr-TR" dirty="0"/>
              <a:t>Tek </a:t>
            </a:r>
            <a:r>
              <a:rPr lang="tr-TR" dirty="0" err="1"/>
              <a:t>bulgulu</a:t>
            </a:r>
            <a:r>
              <a:rPr lang="tr-TR" dirty="0"/>
              <a:t> olmayan (</a:t>
            </a:r>
            <a:r>
              <a:rPr lang="tr-TR" dirty="0" err="1"/>
              <a:t>nonmonosemptomatik</a:t>
            </a:r>
            <a:r>
              <a:rPr lang="tr-TR" dirty="0"/>
              <a:t>)</a:t>
            </a:r>
          </a:p>
        </p:txBody>
      </p:sp>
    </p:spTree>
    <p:extLst>
      <p:ext uri="{BB962C8B-B14F-4D97-AF65-F5344CB8AC3E}">
        <p14:creationId xmlns:p14="http://schemas.microsoft.com/office/powerpoint/2010/main" val="2374872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solidFill>
                  <a:srgbClr val="FF0000"/>
                </a:solidFill>
              </a:rPr>
              <a:t>Monosemptomatik</a:t>
            </a:r>
            <a:r>
              <a:rPr lang="tr-TR" dirty="0">
                <a:solidFill>
                  <a:srgbClr val="FF0000"/>
                </a:solidFill>
              </a:rPr>
              <a:t> </a:t>
            </a:r>
            <a:r>
              <a:rPr lang="tr-TR" dirty="0" err="1">
                <a:solidFill>
                  <a:srgbClr val="FF0000"/>
                </a:solidFill>
              </a:rPr>
              <a:t>inkontinans</a:t>
            </a:r>
            <a:endParaRPr lang="tr-TR" dirty="0">
              <a:solidFill>
                <a:srgbClr val="FF0000"/>
              </a:solidFill>
            </a:endParaRPr>
          </a:p>
        </p:txBody>
      </p:sp>
      <p:sp>
        <p:nvSpPr>
          <p:cNvPr id="3" name="İçerik Yer Tutucusu 2"/>
          <p:cNvSpPr>
            <a:spLocks noGrp="1"/>
          </p:cNvSpPr>
          <p:nvPr>
            <p:ph idx="1"/>
          </p:nvPr>
        </p:nvSpPr>
        <p:spPr/>
        <p:txBody>
          <a:bodyPr/>
          <a:lstStyle/>
          <a:p>
            <a:r>
              <a:rPr lang="tr-TR" dirty="0" err="1"/>
              <a:t>Matürasyonda</a:t>
            </a:r>
            <a:r>
              <a:rPr lang="tr-TR" dirty="0"/>
              <a:t> gecikme</a:t>
            </a:r>
          </a:p>
          <a:p>
            <a:r>
              <a:rPr lang="tr-TR" dirty="0" err="1"/>
              <a:t>Hormonal</a:t>
            </a:r>
            <a:r>
              <a:rPr lang="tr-TR" dirty="0"/>
              <a:t> bozukluklar</a:t>
            </a:r>
          </a:p>
          <a:p>
            <a:r>
              <a:rPr lang="tr-TR" dirty="0"/>
              <a:t>Tuvalet alışkanlığının kazanılmasında sorun</a:t>
            </a:r>
          </a:p>
          <a:p>
            <a:r>
              <a:rPr lang="tr-TR" dirty="0"/>
              <a:t>Uyku bozuklukları</a:t>
            </a:r>
          </a:p>
          <a:p>
            <a:r>
              <a:rPr lang="tr-TR" dirty="0"/>
              <a:t>Psikolojik faktörler</a:t>
            </a:r>
          </a:p>
        </p:txBody>
      </p:sp>
    </p:spTree>
    <p:extLst>
      <p:ext uri="{BB962C8B-B14F-4D97-AF65-F5344CB8AC3E}">
        <p14:creationId xmlns:p14="http://schemas.microsoft.com/office/powerpoint/2010/main" val="2941378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219" name="Group 19"/>
          <p:cNvGrpSpPr>
            <a:grpSpLocks/>
          </p:cNvGrpSpPr>
          <p:nvPr/>
        </p:nvGrpSpPr>
        <p:grpSpPr bwMode="auto">
          <a:xfrm>
            <a:off x="498475" y="1709738"/>
            <a:ext cx="8296275" cy="3549649"/>
            <a:chOff x="264" y="916"/>
            <a:chExt cx="5366" cy="2236"/>
          </a:xfrm>
        </p:grpSpPr>
        <p:sp>
          <p:nvSpPr>
            <p:cNvPr id="9221" name="Text Box 3"/>
            <p:cNvSpPr txBox="1">
              <a:spLocks noChangeArrowheads="1"/>
            </p:cNvSpPr>
            <p:nvPr/>
          </p:nvSpPr>
          <p:spPr bwMode="auto">
            <a:xfrm>
              <a:off x="1729" y="916"/>
              <a:ext cx="160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tr-TR" sz="3200" b="1" i="0" u="none" strike="noStrike" kern="1200" cap="none" spc="0" normalizeH="0" baseline="0" noProof="0" dirty="0" err="1">
                  <a:ln>
                    <a:noFill/>
                  </a:ln>
                  <a:solidFill>
                    <a:srgbClr val="FFBA00"/>
                  </a:solidFill>
                  <a:effectLst/>
                  <a:uLnTx/>
                  <a:uFillTx/>
                  <a:latin typeface="Arial" panose="020B0604020202020204" pitchFamily="34" charset="0"/>
                  <a:ea typeface="+mn-ea"/>
                  <a:cs typeface="+mn-cs"/>
                </a:rPr>
                <a:t>İnkontinans</a:t>
              </a:r>
              <a:endParaRPr kumimoji="0" lang="sv-SE" altLang="tr-TR" sz="3200" b="1" i="0" u="none" strike="noStrike" kern="1200" cap="none" spc="0" normalizeH="0" baseline="0" noProof="0" dirty="0">
                <a:ln>
                  <a:noFill/>
                </a:ln>
                <a:solidFill>
                  <a:srgbClr val="FFBA00"/>
                </a:solidFill>
                <a:effectLst/>
                <a:uLnTx/>
                <a:uFillTx/>
                <a:latin typeface="Arial" panose="020B0604020202020204" pitchFamily="34" charset="0"/>
                <a:ea typeface="+mn-ea"/>
                <a:cs typeface="+mn-cs"/>
              </a:endParaRPr>
            </a:p>
          </p:txBody>
        </p:sp>
        <p:sp>
          <p:nvSpPr>
            <p:cNvPr id="9222" name="Text Box 4"/>
            <p:cNvSpPr txBox="1">
              <a:spLocks noChangeArrowheads="1"/>
            </p:cNvSpPr>
            <p:nvPr/>
          </p:nvSpPr>
          <p:spPr bwMode="auto">
            <a:xfrm>
              <a:off x="830" y="1728"/>
              <a:ext cx="53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tr-T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Sürekli </a:t>
              </a:r>
              <a:endParaRPr kumimoji="0" lang="sv-SE" altLang="tr-T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223" name="Text Box 5"/>
            <p:cNvSpPr txBox="1">
              <a:spLocks noChangeArrowheads="1"/>
            </p:cNvSpPr>
            <p:nvPr/>
          </p:nvSpPr>
          <p:spPr bwMode="auto">
            <a:xfrm>
              <a:off x="3300" y="1729"/>
              <a:ext cx="7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altLang="tr-TR" sz="1800" b="1" dirty="0">
                  <a:solidFill>
                    <a:srgbClr val="000000"/>
                  </a:solidFill>
                </a:rPr>
                <a:t>İ</a:t>
              </a:r>
              <a:r>
                <a:rPr kumimoji="0" lang="tr-TR" altLang="tr-TR"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ntermittan</a:t>
              </a:r>
              <a:endParaRPr kumimoji="0" lang="sv-SE" altLang="tr-T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224" name="Text Box 6"/>
            <p:cNvSpPr txBox="1">
              <a:spLocks noChangeArrowheads="1"/>
            </p:cNvSpPr>
            <p:nvPr/>
          </p:nvSpPr>
          <p:spPr bwMode="auto">
            <a:xfrm>
              <a:off x="2198" y="2847"/>
              <a:ext cx="55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tr-T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Gündüz</a:t>
              </a:r>
              <a:endParaRPr kumimoji="0" lang="sv-SE" altLang="tr-T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225" name="Text Box 7"/>
            <p:cNvSpPr txBox="1">
              <a:spLocks noChangeArrowheads="1"/>
            </p:cNvSpPr>
            <p:nvPr/>
          </p:nvSpPr>
          <p:spPr bwMode="auto">
            <a:xfrm>
              <a:off x="4270" y="2570"/>
              <a:ext cx="13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tr-T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Gece </a:t>
              </a:r>
              <a:r>
                <a:rPr kumimoji="0" lang="tr-TR" altLang="tr-TR"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inkontinansı</a:t>
              </a:r>
              <a:endParaRPr kumimoji="0" lang="sv-SE" altLang="tr-T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tr-T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enure</a:t>
              </a:r>
              <a:r>
                <a:rPr kumimoji="0" lang="tr-TR" altLang="tr-T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z</a:t>
              </a:r>
              <a:r>
                <a:rPr kumimoji="0" lang="sv-SE" altLang="tr-T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is</a:t>
              </a:r>
            </a:p>
          </p:txBody>
        </p:sp>
        <p:sp>
          <p:nvSpPr>
            <p:cNvPr id="9226" name="Oval 8"/>
            <p:cNvSpPr>
              <a:spLocks noChangeArrowheads="1"/>
            </p:cNvSpPr>
            <p:nvPr/>
          </p:nvSpPr>
          <p:spPr bwMode="auto">
            <a:xfrm>
              <a:off x="264" y="1410"/>
              <a:ext cx="2021" cy="983"/>
            </a:xfrm>
            <a:prstGeom prst="ellipse">
              <a:avLst/>
            </a:prstGeom>
            <a:noFill/>
            <a:ln w="1270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altLang="tr-TR"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7" name="Text Box 9"/>
            <p:cNvSpPr txBox="1">
              <a:spLocks noChangeArrowheads="1"/>
            </p:cNvSpPr>
            <p:nvPr/>
          </p:nvSpPr>
          <p:spPr bwMode="auto">
            <a:xfrm>
              <a:off x="359" y="2756"/>
              <a:ext cx="53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tr-TR" sz="1800" b="1" i="0" u="none" strike="noStrike" kern="1200" cap="none" spc="0" normalizeH="0" baseline="0" noProof="0" dirty="0">
                  <a:ln>
                    <a:noFill/>
                  </a:ln>
                  <a:solidFill>
                    <a:srgbClr val="003975"/>
                  </a:solidFill>
                  <a:effectLst/>
                  <a:uLnTx/>
                  <a:uFillTx/>
                  <a:latin typeface="Arial" panose="020B0604020202020204" pitchFamily="34" charset="0"/>
                  <a:ea typeface="+mn-ea"/>
                  <a:cs typeface="+mn-cs"/>
                </a:rPr>
                <a:t>Her yaş</a:t>
              </a:r>
              <a:endParaRPr kumimoji="0" lang="sv-SE" altLang="tr-TR" sz="1800" b="1" i="0" u="none" strike="noStrike" kern="1200" cap="none" spc="0" normalizeH="0" baseline="0" noProof="0" dirty="0">
                <a:ln>
                  <a:noFill/>
                </a:ln>
                <a:solidFill>
                  <a:srgbClr val="003975"/>
                </a:solidFill>
                <a:effectLst/>
                <a:uLnTx/>
                <a:uFillTx/>
                <a:latin typeface="Arial" panose="020B0604020202020204" pitchFamily="34" charset="0"/>
                <a:ea typeface="+mn-ea"/>
                <a:cs typeface="+mn-cs"/>
              </a:endParaRPr>
            </a:p>
          </p:txBody>
        </p:sp>
        <p:sp>
          <p:nvSpPr>
            <p:cNvPr id="9228" name="Oval 10"/>
            <p:cNvSpPr>
              <a:spLocks noChangeArrowheads="1"/>
            </p:cNvSpPr>
            <p:nvPr/>
          </p:nvSpPr>
          <p:spPr bwMode="auto">
            <a:xfrm>
              <a:off x="2679" y="1411"/>
              <a:ext cx="2021" cy="983"/>
            </a:xfrm>
            <a:prstGeom prst="ellipse">
              <a:avLst/>
            </a:prstGeom>
            <a:noFill/>
            <a:ln w="1270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altLang="tr-TR"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9" name="Text Box 11"/>
            <p:cNvSpPr txBox="1">
              <a:spLocks noChangeArrowheads="1"/>
            </p:cNvSpPr>
            <p:nvPr/>
          </p:nvSpPr>
          <p:spPr bwMode="auto">
            <a:xfrm>
              <a:off x="4462" y="1119"/>
              <a:ext cx="9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tr-TR" sz="1800" b="1" i="0" u="none" strike="noStrike" kern="1200" cap="none" spc="0" normalizeH="0" baseline="0" noProof="0" dirty="0">
                  <a:ln>
                    <a:noFill/>
                  </a:ln>
                  <a:solidFill>
                    <a:srgbClr val="003975"/>
                  </a:solidFill>
                  <a:effectLst/>
                  <a:uLnTx/>
                  <a:uFillTx/>
                  <a:latin typeface="Arial" panose="020B0604020202020204" pitchFamily="34" charset="0"/>
                  <a:ea typeface="+mn-ea"/>
                  <a:cs typeface="+mn-cs"/>
                </a:rPr>
                <a:t>5 y</a:t>
              </a:r>
              <a:r>
                <a:rPr kumimoji="0" lang="tr-TR" altLang="tr-TR" sz="1800" b="1" i="0" u="none" strike="noStrike" kern="1200" cap="none" spc="0" normalizeH="0" baseline="0" noProof="0" dirty="0">
                  <a:ln>
                    <a:noFill/>
                  </a:ln>
                  <a:solidFill>
                    <a:srgbClr val="003975"/>
                  </a:solidFill>
                  <a:effectLst/>
                  <a:uLnTx/>
                  <a:uFillTx/>
                  <a:latin typeface="Arial" panose="020B0604020202020204" pitchFamily="34" charset="0"/>
                  <a:ea typeface="+mn-ea"/>
                  <a:cs typeface="+mn-cs"/>
                </a:rPr>
                <a:t>aş ve üzeri</a:t>
              </a:r>
              <a:endParaRPr kumimoji="0" lang="sv-SE" altLang="tr-TR" sz="1800" b="1" i="0" u="none" strike="noStrike" kern="1200" cap="none" spc="0" normalizeH="0" baseline="0" noProof="0" dirty="0">
                <a:ln>
                  <a:noFill/>
                </a:ln>
                <a:solidFill>
                  <a:srgbClr val="003975"/>
                </a:solidFill>
                <a:effectLst/>
                <a:uLnTx/>
                <a:uFillTx/>
                <a:latin typeface="Arial" panose="020B0604020202020204" pitchFamily="34" charset="0"/>
                <a:ea typeface="+mn-ea"/>
                <a:cs typeface="+mn-cs"/>
              </a:endParaRPr>
            </a:p>
          </p:txBody>
        </p:sp>
        <p:sp>
          <p:nvSpPr>
            <p:cNvPr id="9230" name="Line 12"/>
            <p:cNvSpPr>
              <a:spLocks noChangeShapeType="1"/>
            </p:cNvSpPr>
            <p:nvPr/>
          </p:nvSpPr>
          <p:spPr bwMode="auto">
            <a:xfrm flipV="1">
              <a:off x="4428" y="1355"/>
              <a:ext cx="176" cy="211"/>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1" name="Line 13"/>
            <p:cNvSpPr>
              <a:spLocks noChangeShapeType="1"/>
            </p:cNvSpPr>
            <p:nvPr/>
          </p:nvSpPr>
          <p:spPr bwMode="auto">
            <a:xfrm flipV="1">
              <a:off x="870" y="2393"/>
              <a:ext cx="189" cy="353"/>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2" name="Line 14"/>
            <p:cNvSpPr>
              <a:spLocks noChangeShapeType="1"/>
            </p:cNvSpPr>
            <p:nvPr/>
          </p:nvSpPr>
          <p:spPr bwMode="auto">
            <a:xfrm flipV="1">
              <a:off x="1769" y="1241"/>
              <a:ext cx="821" cy="39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3" name="Line 15"/>
            <p:cNvSpPr>
              <a:spLocks noChangeShapeType="1"/>
            </p:cNvSpPr>
            <p:nvPr/>
          </p:nvSpPr>
          <p:spPr bwMode="auto">
            <a:xfrm>
              <a:off x="2597" y="1241"/>
              <a:ext cx="400" cy="38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4" name="Line 16"/>
            <p:cNvSpPr>
              <a:spLocks noChangeShapeType="1"/>
            </p:cNvSpPr>
            <p:nvPr/>
          </p:nvSpPr>
          <p:spPr bwMode="auto">
            <a:xfrm flipH="1">
              <a:off x="2886" y="2122"/>
              <a:ext cx="794" cy="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35" name="Line 17"/>
            <p:cNvSpPr>
              <a:spLocks noChangeShapeType="1"/>
            </p:cNvSpPr>
            <p:nvPr/>
          </p:nvSpPr>
          <p:spPr bwMode="auto">
            <a:xfrm>
              <a:off x="3680" y="2122"/>
              <a:ext cx="596" cy="52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9220" name="Rectangle 18"/>
          <p:cNvSpPr>
            <a:spLocks noChangeArrowheads="1"/>
          </p:cNvSpPr>
          <p:nvPr/>
        </p:nvSpPr>
        <p:spPr bwMode="auto">
          <a:xfrm>
            <a:off x="645354" y="104775"/>
            <a:ext cx="9762756"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altLang="tr-TR" sz="3200" dirty="0">
                <a:solidFill>
                  <a:srgbClr val="FF0000"/>
                </a:solidFill>
              </a:rPr>
              <a:t>İ</a:t>
            </a:r>
            <a:r>
              <a:rPr kumimoji="0" lang="tr-TR" altLang="tr-TR"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nkontinans</a:t>
            </a:r>
            <a:r>
              <a:rPr kumimoji="0" lang="tr-TR" altLang="tr-TR"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terminolojisi</a:t>
            </a:r>
            <a:endParaRPr kumimoji="0" lang="fr-FR" altLang="tr-TR"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6148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Kabızlık</a:t>
            </a:r>
          </a:p>
        </p:txBody>
      </p:sp>
      <p:sp>
        <p:nvSpPr>
          <p:cNvPr id="3" name="İçerik Yer Tutucusu 2"/>
          <p:cNvSpPr>
            <a:spLocks noGrp="1"/>
          </p:cNvSpPr>
          <p:nvPr>
            <p:ph idx="1"/>
          </p:nvPr>
        </p:nvSpPr>
        <p:spPr/>
        <p:txBody>
          <a:bodyPr/>
          <a:lstStyle/>
          <a:p>
            <a:r>
              <a:rPr lang="tr-TR" dirty="0"/>
              <a:t>Fonksiyonel </a:t>
            </a:r>
          </a:p>
          <a:p>
            <a:r>
              <a:rPr lang="tr-TR" dirty="0"/>
              <a:t>Organik</a:t>
            </a:r>
          </a:p>
        </p:txBody>
      </p:sp>
    </p:spTree>
    <p:extLst>
      <p:ext uri="{BB962C8B-B14F-4D97-AF65-F5344CB8AC3E}">
        <p14:creationId xmlns:p14="http://schemas.microsoft.com/office/powerpoint/2010/main" val="1577806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Fonksiyonel Kabızlık</a:t>
            </a:r>
          </a:p>
        </p:txBody>
      </p:sp>
      <p:sp>
        <p:nvSpPr>
          <p:cNvPr id="3" name="İçerik Yer Tutucusu 2"/>
          <p:cNvSpPr>
            <a:spLocks noGrp="1"/>
          </p:cNvSpPr>
          <p:nvPr>
            <p:ph idx="1"/>
          </p:nvPr>
        </p:nvSpPr>
        <p:spPr/>
        <p:txBody>
          <a:bodyPr>
            <a:normAutofit/>
          </a:bodyPr>
          <a:lstStyle/>
          <a:p>
            <a:r>
              <a:rPr lang="tr-TR" dirty="0"/>
              <a:t>Altta yatan organik bozukluk yoktur</a:t>
            </a:r>
          </a:p>
          <a:p>
            <a:r>
              <a:rPr lang="tr-TR" dirty="0"/>
              <a:t>Çocuklarda kullanılan farklı tanısal kriterlere bağlı olarak kabızlık sıklığı %5-30*</a:t>
            </a:r>
          </a:p>
          <a:p>
            <a:r>
              <a:rPr lang="tr-TR" dirty="0"/>
              <a:t>Pediatri uzmanlarına hasta başvurularının %3’ü, gastroenteroloji konsültasyonlarının ise %25’i kabızlık nedeniyle**</a:t>
            </a:r>
          </a:p>
          <a:p>
            <a:r>
              <a:rPr lang="tr-TR" dirty="0"/>
              <a:t>Kabızlığın %17-40’ı ilk 1 yaşta başlar</a:t>
            </a:r>
          </a:p>
          <a:p>
            <a:pPr marL="0" indent="0">
              <a:buNone/>
            </a:pPr>
            <a:r>
              <a:rPr lang="tr-TR" dirty="0"/>
              <a:t> </a:t>
            </a:r>
          </a:p>
        </p:txBody>
      </p:sp>
      <p:sp>
        <p:nvSpPr>
          <p:cNvPr id="5" name="Metin kutusu 4"/>
          <p:cNvSpPr txBox="1"/>
          <p:nvPr/>
        </p:nvSpPr>
        <p:spPr>
          <a:xfrm>
            <a:off x="683568" y="5805264"/>
            <a:ext cx="4896544" cy="707886"/>
          </a:xfrm>
          <a:prstGeom prst="rect">
            <a:avLst/>
          </a:prstGeom>
          <a:noFill/>
        </p:spPr>
        <p:txBody>
          <a:bodyPr wrap="square" rtlCol="0">
            <a:spAutoFit/>
          </a:bodyPr>
          <a:lstStyle/>
          <a:p>
            <a:r>
              <a:rPr lang="tr-TR" sz="1000" dirty="0"/>
              <a:t>*</a:t>
            </a:r>
            <a:r>
              <a:rPr lang="en-US" sz="1000" dirty="0"/>
              <a:t>NICE Clinical Guideline: Constipation in children and young people. p: 4, 2010</a:t>
            </a:r>
            <a:endParaRPr lang="tr-TR" sz="1000" dirty="0"/>
          </a:p>
          <a:p>
            <a:r>
              <a:rPr lang="tr-TR" sz="1000" dirty="0"/>
              <a:t>**</a:t>
            </a:r>
            <a:r>
              <a:rPr lang="en-US" sz="1000" dirty="0" err="1"/>
              <a:t>Averbeck</a:t>
            </a:r>
            <a:r>
              <a:rPr lang="en-US" sz="1000" dirty="0"/>
              <a:t> MA, </a:t>
            </a:r>
            <a:r>
              <a:rPr lang="en-US" sz="1000" dirty="0" err="1"/>
              <a:t>Madersbacher</a:t>
            </a:r>
            <a:r>
              <a:rPr lang="en-US" sz="1000" dirty="0"/>
              <a:t> H: Constipation and LUTS - How do They Affect Each Other? International </a:t>
            </a:r>
            <a:r>
              <a:rPr lang="en-US" sz="1000" dirty="0" err="1"/>
              <a:t>Braz</a:t>
            </a:r>
            <a:r>
              <a:rPr lang="en-US" sz="1000" dirty="0"/>
              <a:t> J </a:t>
            </a:r>
            <a:r>
              <a:rPr lang="en-US" sz="1000" dirty="0" err="1"/>
              <a:t>Urol</a:t>
            </a:r>
            <a:r>
              <a:rPr lang="en-US" sz="1000" dirty="0"/>
              <a:t>  37 (1): 16-28, 2011</a:t>
            </a:r>
            <a:endParaRPr lang="tr-TR" sz="1000" dirty="0"/>
          </a:p>
          <a:p>
            <a:endParaRPr lang="en-US" sz="1000" dirty="0"/>
          </a:p>
        </p:txBody>
      </p:sp>
    </p:spTree>
    <p:extLst>
      <p:ext uri="{BB962C8B-B14F-4D97-AF65-F5344CB8AC3E}">
        <p14:creationId xmlns:p14="http://schemas.microsoft.com/office/powerpoint/2010/main" val="1890652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Fonksiyonel Kabızlık</a:t>
            </a:r>
          </a:p>
        </p:txBody>
      </p:sp>
      <p:sp>
        <p:nvSpPr>
          <p:cNvPr id="3" name="İçerik Yer Tutucusu 2"/>
          <p:cNvSpPr>
            <a:spLocks noGrp="1"/>
          </p:cNvSpPr>
          <p:nvPr>
            <p:ph idx="1"/>
          </p:nvPr>
        </p:nvSpPr>
        <p:spPr/>
        <p:txBody>
          <a:bodyPr>
            <a:normAutofit fontScale="77500" lnSpcReduction="20000"/>
          </a:bodyPr>
          <a:lstStyle/>
          <a:p>
            <a:pPr marL="0" indent="0">
              <a:buNone/>
            </a:pPr>
            <a:r>
              <a:rPr lang="tr-TR" dirty="0"/>
              <a:t>Nedeni tam olarak bilinmiyor;</a:t>
            </a:r>
          </a:p>
          <a:p>
            <a:r>
              <a:rPr lang="tr-TR" dirty="0"/>
              <a:t>Anal </a:t>
            </a:r>
            <a:r>
              <a:rPr lang="tr-TR" dirty="0" err="1"/>
              <a:t>fissür</a:t>
            </a:r>
            <a:endParaRPr lang="tr-TR" dirty="0"/>
          </a:p>
          <a:p>
            <a:r>
              <a:rPr lang="tr-TR" dirty="0"/>
              <a:t>Ateş, enfeksiyon</a:t>
            </a:r>
          </a:p>
          <a:p>
            <a:r>
              <a:rPr lang="tr-TR" dirty="0" err="1"/>
              <a:t>Dehidratasyon</a:t>
            </a:r>
            <a:r>
              <a:rPr lang="tr-TR" dirty="0"/>
              <a:t>, sıvı alımının azlığı</a:t>
            </a:r>
          </a:p>
          <a:p>
            <a:r>
              <a:rPr lang="tr-TR" dirty="0"/>
              <a:t>Okula başlama, hijyen, ev değişikliği </a:t>
            </a:r>
            <a:r>
              <a:rPr lang="tr-TR" dirty="0" err="1"/>
              <a:t>vb</a:t>
            </a:r>
            <a:r>
              <a:rPr lang="tr-TR" dirty="0"/>
              <a:t> gibi sosyal etkiler</a:t>
            </a:r>
          </a:p>
          <a:p>
            <a:r>
              <a:rPr lang="tr-TR" dirty="0"/>
              <a:t>Beslenme alışkanlıklarındaki değişiklik</a:t>
            </a:r>
          </a:p>
          <a:p>
            <a:r>
              <a:rPr lang="tr-TR" dirty="0"/>
              <a:t>Psikolojik sorunlar</a:t>
            </a:r>
          </a:p>
          <a:p>
            <a:r>
              <a:rPr lang="tr-TR" dirty="0"/>
              <a:t>Tuvalet eğitimi zamanlaması</a:t>
            </a:r>
          </a:p>
          <a:p>
            <a:r>
              <a:rPr lang="tr-TR" dirty="0"/>
              <a:t>İlaç kullanımı</a:t>
            </a:r>
          </a:p>
          <a:p>
            <a:r>
              <a:rPr lang="tr-TR" dirty="0"/>
              <a:t>Aile öyküsü</a:t>
            </a:r>
          </a:p>
          <a:p>
            <a:r>
              <a:rPr lang="tr-TR" dirty="0"/>
              <a:t>İsteksizlik nedeniyle dışkılamanın baskılanması</a:t>
            </a:r>
          </a:p>
          <a:p>
            <a:pPr marL="0" indent="0">
              <a:buNone/>
            </a:pPr>
            <a:endParaRPr lang="tr-TR" dirty="0"/>
          </a:p>
        </p:txBody>
      </p:sp>
    </p:spTree>
    <p:extLst>
      <p:ext uri="{BB962C8B-B14F-4D97-AF65-F5344CB8AC3E}">
        <p14:creationId xmlns:p14="http://schemas.microsoft.com/office/powerpoint/2010/main" val="543890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latin typeface="Times New Roman" panose="02020603050405020304" pitchFamily="18" charset="0"/>
                <a:cs typeface="Times New Roman" panose="02020603050405020304" pitchFamily="18" charset="0"/>
              </a:rPr>
              <a:t>Sunum Akışı</a:t>
            </a:r>
          </a:p>
        </p:txBody>
      </p:sp>
      <p:sp>
        <p:nvSpPr>
          <p:cNvPr id="3" name="İçerik Yer Tutucusu 2"/>
          <p:cNvSpPr>
            <a:spLocks noGrp="1"/>
          </p:cNvSpPr>
          <p:nvPr>
            <p:ph idx="1"/>
          </p:nvPr>
        </p:nvSpPr>
        <p:spPr>
          <a:xfrm>
            <a:off x="971600" y="1268760"/>
            <a:ext cx="7715200" cy="4857403"/>
          </a:xfrm>
        </p:spPr>
        <p:txBody>
          <a:bodyPr>
            <a:noAutofit/>
          </a:bodyPr>
          <a:lstStyle/>
          <a:p>
            <a:r>
              <a:rPr lang="tr-TR" sz="2800" dirty="0">
                <a:cs typeface="Times New Roman" panose="02020603050405020304" pitchFamily="18" charset="0"/>
              </a:rPr>
              <a:t>Giriş</a:t>
            </a:r>
          </a:p>
          <a:p>
            <a:r>
              <a:rPr lang="tr-TR" sz="2800" dirty="0" err="1">
                <a:cs typeface="Times New Roman" panose="02020603050405020304" pitchFamily="18" charset="0"/>
              </a:rPr>
              <a:t>Pelvik</a:t>
            </a:r>
            <a:r>
              <a:rPr lang="tr-TR" sz="2800" dirty="0">
                <a:cs typeface="Times New Roman" panose="02020603050405020304" pitchFamily="18" charset="0"/>
              </a:rPr>
              <a:t> Taban Yapıları</a:t>
            </a:r>
          </a:p>
          <a:p>
            <a:r>
              <a:rPr lang="tr-TR" sz="2800" dirty="0">
                <a:cs typeface="Times New Roman" panose="02020603050405020304" pitchFamily="18" charset="0"/>
              </a:rPr>
              <a:t>Alt </a:t>
            </a:r>
            <a:r>
              <a:rPr lang="tr-TR" sz="2800" dirty="0" err="1">
                <a:cs typeface="Times New Roman" panose="02020603050405020304" pitchFamily="18" charset="0"/>
              </a:rPr>
              <a:t>üriner</a:t>
            </a:r>
            <a:r>
              <a:rPr lang="tr-TR" sz="2800" dirty="0">
                <a:cs typeface="Times New Roman" panose="02020603050405020304" pitchFamily="18" charset="0"/>
              </a:rPr>
              <a:t> sistem (AÜS) ve </a:t>
            </a:r>
            <a:r>
              <a:rPr lang="tr-TR" sz="2800" dirty="0" err="1">
                <a:cs typeface="Times New Roman" panose="02020603050405020304" pitchFamily="18" charset="0"/>
              </a:rPr>
              <a:t>Anorektum</a:t>
            </a:r>
            <a:r>
              <a:rPr lang="tr-TR" sz="2800" dirty="0">
                <a:cs typeface="Times New Roman" panose="02020603050405020304" pitchFamily="18" charset="0"/>
              </a:rPr>
              <a:t> </a:t>
            </a:r>
            <a:r>
              <a:rPr lang="tr-TR" sz="2800" dirty="0" err="1">
                <a:cs typeface="Times New Roman" panose="02020603050405020304" pitchFamily="18" charset="0"/>
              </a:rPr>
              <a:t>nöroanatomisi</a:t>
            </a:r>
            <a:endParaRPr lang="tr-TR" sz="2800" dirty="0">
              <a:cs typeface="Times New Roman" panose="02020603050405020304" pitchFamily="18" charset="0"/>
            </a:endParaRPr>
          </a:p>
          <a:p>
            <a:r>
              <a:rPr lang="tr-TR" sz="2800" dirty="0">
                <a:cs typeface="Times New Roman" panose="02020603050405020304" pitchFamily="18" charset="0"/>
              </a:rPr>
              <a:t>İşeme ve dışkılama mekanizması</a:t>
            </a:r>
          </a:p>
          <a:p>
            <a:r>
              <a:rPr lang="tr-TR" sz="2800" dirty="0" err="1">
                <a:cs typeface="Times New Roman" panose="02020603050405020304" pitchFamily="18" charset="0"/>
              </a:rPr>
              <a:t>İnkontinans</a:t>
            </a:r>
            <a:endParaRPr lang="tr-TR" sz="2800" dirty="0">
              <a:cs typeface="Times New Roman" panose="02020603050405020304" pitchFamily="18" charset="0"/>
            </a:endParaRPr>
          </a:p>
          <a:p>
            <a:r>
              <a:rPr lang="tr-TR" sz="2800" dirty="0">
                <a:cs typeface="Times New Roman" panose="02020603050405020304" pitchFamily="18" charset="0"/>
              </a:rPr>
              <a:t>Fonksiyonel Kabızlık </a:t>
            </a:r>
          </a:p>
          <a:p>
            <a:r>
              <a:rPr lang="tr-TR" sz="2800" dirty="0">
                <a:cs typeface="Times New Roman" panose="02020603050405020304" pitchFamily="18" charset="0"/>
              </a:rPr>
              <a:t>Fonksiyonel Kabızlık – İşeme Bozukluğu İlişkisi</a:t>
            </a:r>
          </a:p>
          <a:p>
            <a:r>
              <a:rPr lang="tr-TR" sz="2800" dirty="0">
                <a:cs typeface="Times New Roman" panose="02020603050405020304" pitchFamily="18" charset="0"/>
              </a:rPr>
              <a:t>Tedavi</a:t>
            </a:r>
          </a:p>
          <a:p>
            <a:r>
              <a:rPr lang="tr-TR" sz="2800">
                <a:cs typeface="Times New Roman" panose="02020603050405020304" pitchFamily="18" charset="0"/>
              </a:rPr>
              <a:t>Sonuçlar</a:t>
            </a:r>
            <a:endParaRPr lang="tr-TR" sz="2800" dirty="0">
              <a:cs typeface="Times New Roman" panose="02020603050405020304" pitchFamily="18" charset="0"/>
            </a:endParaRPr>
          </a:p>
        </p:txBody>
      </p:sp>
      <p:sp>
        <p:nvSpPr>
          <p:cNvPr id="4" name="Alt Bilgi Yer Tutucusu 3"/>
          <p:cNvSpPr>
            <a:spLocks noGrp="1"/>
          </p:cNvSpPr>
          <p:nvPr>
            <p:ph type="ftr" sz="quarter" idx="11"/>
          </p:nvPr>
        </p:nvSpPr>
        <p:spPr/>
        <p:txBody>
          <a:bodyPr/>
          <a:lstStyle/>
          <a:p>
            <a:endParaRPr lang="tr-TR" dirty="0"/>
          </a:p>
        </p:txBody>
      </p:sp>
    </p:spTree>
    <p:extLst>
      <p:ext uri="{BB962C8B-B14F-4D97-AF65-F5344CB8AC3E}">
        <p14:creationId xmlns:p14="http://schemas.microsoft.com/office/powerpoint/2010/main" val="368195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Fonksiyonel Kabızlık</a:t>
            </a:r>
            <a:endParaRPr lang="en-US" dirty="0">
              <a:solidFill>
                <a:srgbClr val="FF0000"/>
              </a:solidFill>
            </a:endParaRPr>
          </a:p>
        </p:txBody>
      </p:sp>
      <p:sp>
        <p:nvSpPr>
          <p:cNvPr id="3" name="İçerik Yer Tutucusu 2"/>
          <p:cNvSpPr>
            <a:spLocks noGrp="1"/>
          </p:cNvSpPr>
          <p:nvPr>
            <p:ph idx="1"/>
          </p:nvPr>
        </p:nvSpPr>
        <p:spPr/>
        <p:txBody>
          <a:bodyPr/>
          <a:lstStyle/>
          <a:p>
            <a:pPr marL="0" indent="0">
              <a:buNone/>
            </a:pPr>
            <a:r>
              <a:rPr lang="tr-TR" dirty="0"/>
              <a:t>Daha Büyük Çocuklarda;</a:t>
            </a:r>
          </a:p>
          <a:p>
            <a:pPr lvl="1"/>
            <a:r>
              <a:rPr lang="tr-TR" dirty="0"/>
              <a:t>Tuvalet korkusu - fobiler</a:t>
            </a:r>
          </a:p>
          <a:p>
            <a:pPr lvl="1"/>
            <a:r>
              <a:rPr lang="tr-TR" dirty="0"/>
              <a:t>Aile yapısında değişiklik</a:t>
            </a:r>
          </a:p>
          <a:p>
            <a:pPr lvl="1"/>
            <a:r>
              <a:rPr lang="tr-TR" dirty="0"/>
              <a:t>Cinsel taciz</a:t>
            </a:r>
          </a:p>
          <a:p>
            <a:pPr lvl="1"/>
            <a:r>
              <a:rPr lang="tr-TR" dirty="0"/>
              <a:t>Muayene </a:t>
            </a:r>
            <a:r>
              <a:rPr lang="tr-TR" dirty="0" err="1"/>
              <a:t>sıarasında</a:t>
            </a:r>
            <a:r>
              <a:rPr lang="tr-TR" dirty="0"/>
              <a:t> ciddi korku, anüste </a:t>
            </a:r>
            <a:r>
              <a:rPr lang="tr-TR" dirty="0" err="1"/>
              <a:t>fissür</a:t>
            </a:r>
            <a:r>
              <a:rPr lang="tr-TR" dirty="0"/>
              <a:t>, yara, </a:t>
            </a:r>
            <a:r>
              <a:rPr lang="tr-TR" dirty="0" err="1"/>
              <a:t>hematom</a:t>
            </a:r>
            <a:endParaRPr lang="tr-TR" dirty="0"/>
          </a:p>
          <a:p>
            <a:pPr lvl="1"/>
            <a:r>
              <a:rPr lang="tr-TR" dirty="0"/>
              <a:t>Sosyal öykü</a:t>
            </a:r>
          </a:p>
          <a:p>
            <a:pPr lvl="1"/>
            <a:r>
              <a:rPr lang="tr-TR" dirty="0"/>
              <a:t>Depresyon</a:t>
            </a:r>
            <a:endParaRPr lang="en-US" dirty="0"/>
          </a:p>
        </p:txBody>
      </p:sp>
    </p:spTree>
    <p:extLst>
      <p:ext uri="{BB962C8B-B14F-4D97-AF65-F5344CB8AC3E}">
        <p14:creationId xmlns:p14="http://schemas.microsoft.com/office/powerpoint/2010/main" val="355652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Fonksiyonel Kabızlık</a:t>
            </a:r>
            <a:endParaRPr lang="en-US" dirty="0">
              <a:solidFill>
                <a:srgbClr val="FF0000"/>
              </a:solidFill>
            </a:endParaRPr>
          </a:p>
        </p:txBody>
      </p:sp>
      <p:sp>
        <p:nvSpPr>
          <p:cNvPr id="3" name="İçerik Yer Tutucusu 2"/>
          <p:cNvSpPr>
            <a:spLocks noGrp="1"/>
          </p:cNvSpPr>
          <p:nvPr>
            <p:ph idx="1"/>
          </p:nvPr>
        </p:nvSpPr>
        <p:spPr>
          <a:xfrm>
            <a:off x="457200" y="1384176"/>
            <a:ext cx="8229600" cy="4853136"/>
          </a:xfrm>
        </p:spPr>
        <p:txBody>
          <a:bodyPr>
            <a:normAutofit fontScale="77500" lnSpcReduction="20000"/>
          </a:bodyPr>
          <a:lstStyle/>
          <a:p>
            <a:r>
              <a:rPr lang="tr-TR" dirty="0"/>
              <a:t>Barsak hareketlerinde azalma</a:t>
            </a:r>
          </a:p>
          <a:p>
            <a:r>
              <a:rPr lang="tr-TR" dirty="0"/>
              <a:t>Kötü kokulu gaz ve dışkı</a:t>
            </a:r>
          </a:p>
          <a:p>
            <a:r>
              <a:rPr lang="tr-TR" dirty="0"/>
              <a:t>Aşırı miktarda gaz oluşumu</a:t>
            </a:r>
          </a:p>
          <a:p>
            <a:r>
              <a:rPr lang="tr-TR" dirty="0"/>
              <a:t>Düzensiz şekilli dışkı</a:t>
            </a:r>
          </a:p>
          <a:p>
            <a:r>
              <a:rPr lang="tr-TR" dirty="0"/>
              <a:t>Nadir olarak bol miktarda veya sık sık küçük topaklar şeklinde dışkı çıkarma</a:t>
            </a:r>
          </a:p>
          <a:p>
            <a:r>
              <a:rPr lang="tr-TR" dirty="0"/>
              <a:t>Dışkılama esnasında dışkı çıkışını baskılama-engelleme manevraları</a:t>
            </a:r>
          </a:p>
          <a:p>
            <a:r>
              <a:rPr lang="tr-TR" dirty="0"/>
              <a:t>Taşma veya lekeleme tarzı </a:t>
            </a:r>
            <a:r>
              <a:rPr lang="tr-TR" dirty="0" err="1"/>
              <a:t>inkontinans</a:t>
            </a:r>
            <a:endParaRPr lang="tr-TR" dirty="0"/>
          </a:p>
          <a:p>
            <a:r>
              <a:rPr lang="tr-TR" dirty="0"/>
              <a:t>Karın ağrısı</a:t>
            </a:r>
          </a:p>
          <a:p>
            <a:r>
              <a:rPr lang="tr-TR" dirty="0" err="1"/>
              <a:t>Distansiyon</a:t>
            </a:r>
            <a:endParaRPr lang="tr-TR" dirty="0"/>
          </a:p>
          <a:p>
            <a:r>
              <a:rPr lang="tr-TR" dirty="0"/>
              <a:t>Azalmış iştah</a:t>
            </a:r>
          </a:p>
          <a:p>
            <a:r>
              <a:rPr lang="tr-TR" dirty="0"/>
              <a:t>Genel bitkinlik veya aşırı sinirlilik</a:t>
            </a:r>
            <a:endParaRPr lang="en-US" dirty="0"/>
          </a:p>
        </p:txBody>
      </p:sp>
    </p:spTree>
    <p:extLst>
      <p:ext uri="{BB962C8B-B14F-4D97-AF65-F5344CB8AC3E}">
        <p14:creationId xmlns:p14="http://schemas.microsoft.com/office/powerpoint/2010/main" val="2678809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Fonksiyonel Kabızlık</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56792"/>
            <a:ext cx="8554391" cy="467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275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Fonksiyonel Kabızlık</a:t>
            </a:r>
          </a:p>
        </p:txBody>
      </p:sp>
      <p:sp>
        <p:nvSpPr>
          <p:cNvPr id="3" name="İçerik Yer Tutucusu 2"/>
          <p:cNvSpPr>
            <a:spLocks noGrp="1"/>
          </p:cNvSpPr>
          <p:nvPr>
            <p:ph idx="1"/>
          </p:nvPr>
        </p:nvSpPr>
        <p:spPr/>
        <p:txBody>
          <a:bodyPr/>
          <a:lstStyle/>
          <a:p>
            <a:pPr marL="0" indent="0">
              <a:buNone/>
            </a:pPr>
            <a:r>
              <a:rPr lang="tr-TR" dirty="0"/>
              <a:t>Rektum içinde büyüyen kitle;</a:t>
            </a:r>
          </a:p>
          <a:p>
            <a:r>
              <a:rPr lang="tr-TR" dirty="0"/>
              <a:t>Rektum duvarı gerilmesiyle </a:t>
            </a:r>
            <a:r>
              <a:rPr lang="tr-TR" dirty="0" err="1"/>
              <a:t>motilite</a:t>
            </a:r>
            <a:r>
              <a:rPr lang="tr-TR" dirty="0"/>
              <a:t> ve </a:t>
            </a:r>
            <a:r>
              <a:rPr lang="tr-TR" dirty="0" err="1"/>
              <a:t>kontinans</a:t>
            </a:r>
            <a:r>
              <a:rPr lang="tr-TR" dirty="0"/>
              <a:t> bozukluğuna</a:t>
            </a:r>
          </a:p>
          <a:p>
            <a:r>
              <a:rPr lang="tr-TR" dirty="0"/>
              <a:t>Mesane ve/veya mesane boynuna bası yaparak </a:t>
            </a:r>
            <a:r>
              <a:rPr lang="tr-TR" dirty="0" err="1"/>
              <a:t>üriner</a:t>
            </a:r>
            <a:r>
              <a:rPr lang="tr-TR" dirty="0"/>
              <a:t> sorunlara yol açmaya başlar</a:t>
            </a:r>
          </a:p>
        </p:txBody>
      </p:sp>
    </p:spTree>
    <p:extLst>
      <p:ext uri="{BB962C8B-B14F-4D97-AF65-F5344CB8AC3E}">
        <p14:creationId xmlns:p14="http://schemas.microsoft.com/office/powerpoint/2010/main" val="1247051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Kabızlık - İşeme Bozukluğu İlişkisi</a:t>
            </a:r>
            <a:endParaRPr lang="en-US" dirty="0"/>
          </a:p>
        </p:txBody>
      </p:sp>
      <p:sp>
        <p:nvSpPr>
          <p:cNvPr id="3" name="İçerik Yer Tutucusu 2"/>
          <p:cNvSpPr>
            <a:spLocks noGrp="1"/>
          </p:cNvSpPr>
          <p:nvPr>
            <p:ph idx="1"/>
          </p:nvPr>
        </p:nvSpPr>
        <p:spPr>
          <a:xfrm>
            <a:off x="457200" y="1268761"/>
            <a:ext cx="8229600" cy="3960440"/>
          </a:xfrm>
        </p:spPr>
        <p:txBody>
          <a:bodyPr>
            <a:normAutofit fontScale="92500" lnSpcReduction="20000"/>
          </a:bodyPr>
          <a:lstStyle/>
          <a:p>
            <a:r>
              <a:rPr lang="tr-TR" sz="3000" dirty="0"/>
              <a:t>Birçok çalışmada kabızlık mesane çıkış uyumsuzluğu ile ilişkilendirilmiş ve </a:t>
            </a:r>
            <a:r>
              <a:rPr lang="tr-TR" sz="3000" dirty="0" err="1"/>
              <a:t>üriner</a:t>
            </a:r>
            <a:r>
              <a:rPr lang="tr-TR" sz="3000" dirty="0"/>
              <a:t> </a:t>
            </a:r>
            <a:r>
              <a:rPr lang="tr-TR" sz="3000" dirty="0" err="1"/>
              <a:t>inkontinans</a:t>
            </a:r>
            <a:r>
              <a:rPr lang="tr-TR" sz="3000" dirty="0"/>
              <a:t>, İYE, VUR ve hatta yalancı </a:t>
            </a:r>
            <a:r>
              <a:rPr lang="tr-TR" sz="3000" dirty="0" err="1"/>
              <a:t>üroradyolojik</a:t>
            </a:r>
            <a:r>
              <a:rPr lang="tr-TR" sz="3000" dirty="0"/>
              <a:t> bulguların sebebi olarak sorumlu tutulmuştur </a:t>
            </a:r>
          </a:p>
          <a:p>
            <a:r>
              <a:rPr lang="tr-TR" sz="3000" dirty="0"/>
              <a:t>Rektumda biriken dışkının gerilme reseptörlerini uyarması değişken mesane kasılmalarına ve hatta mesane </a:t>
            </a:r>
            <a:r>
              <a:rPr lang="tr-TR" sz="3000" dirty="0" err="1"/>
              <a:t>instabilitesine</a:t>
            </a:r>
            <a:r>
              <a:rPr lang="tr-TR" sz="3000" dirty="0"/>
              <a:t> yol açabilmektedir**</a:t>
            </a:r>
          </a:p>
          <a:p>
            <a:r>
              <a:rPr lang="tr-TR" sz="3000" dirty="0"/>
              <a:t>Kabızlık nedeniyle uzun süreli ve şiddetli ıkınma zaman içerisinde </a:t>
            </a:r>
            <a:r>
              <a:rPr lang="tr-TR" sz="3000" dirty="0" err="1"/>
              <a:t>pelvik</a:t>
            </a:r>
            <a:r>
              <a:rPr lang="tr-TR" sz="3000" dirty="0"/>
              <a:t> taban kaslarında gevşemeye yol açabilir***</a:t>
            </a:r>
          </a:p>
          <a:p>
            <a:pPr marL="0" indent="0">
              <a:buNone/>
            </a:pPr>
            <a:endParaRPr lang="en-US" dirty="0"/>
          </a:p>
        </p:txBody>
      </p:sp>
      <p:sp>
        <p:nvSpPr>
          <p:cNvPr id="5" name="Dikdörtgen 4"/>
          <p:cNvSpPr/>
          <p:nvPr/>
        </p:nvSpPr>
        <p:spPr>
          <a:xfrm>
            <a:off x="899592" y="5805264"/>
            <a:ext cx="7128792" cy="276999"/>
          </a:xfrm>
          <a:prstGeom prst="rect">
            <a:avLst/>
          </a:prstGeom>
        </p:spPr>
        <p:txBody>
          <a:bodyPr wrap="square">
            <a:spAutoFit/>
          </a:bodyPr>
          <a:lstStyle/>
          <a:p>
            <a:r>
              <a:rPr lang="tr-TR" sz="1200" dirty="0">
                <a:latin typeface="Times New Roman" panose="02020603050405020304" pitchFamily="18" charset="0"/>
                <a:ea typeface="Calibri" panose="020F0502020204030204" pitchFamily="34" charset="0"/>
              </a:rPr>
              <a:t>**</a:t>
            </a:r>
            <a:r>
              <a:rPr lang="en-US" sz="1200" dirty="0">
                <a:latin typeface="Times New Roman" panose="02020603050405020304" pitchFamily="18" charset="0"/>
                <a:ea typeface="Calibri" panose="020F0502020204030204" pitchFamily="34" charset="0"/>
              </a:rPr>
              <a:t>Chase JW, </a:t>
            </a:r>
            <a:r>
              <a:rPr lang="en-US" sz="1200" dirty="0" err="1">
                <a:latin typeface="Times New Roman" panose="02020603050405020304" pitchFamily="18" charset="0"/>
                <a:ea typeface="Calibri" panose="020F0502020204030204" pitchFamily="34" charset="0"/>
              </a:rPr>
              <a:t>Homsy</a:t>
            </a:r>
            <a:r>
              <a:rPr lang="en-US" sz="1200" dirty="0">
                <a:latin typeface="Times New Roman" panose="02020603050405020304" pitchFamily="18" charset="0"/>
                <a:ea typeface="Calibri" panose="020F0502020204030204" pitchFamily="34" charset="0"/>
              </a:rPr>
              <a:t> Y, </a:t>
            </a:r>
            <a:r>
              <a:rPr lang="en-US" sz="1200" dirty="0" err="1">
                <a:latin typeface="Times New Roman" panose="02020603050405020304" pitchFamily="18" charset="0"/>
                <a:ea typeface="Calibri" panose="020F0502020204030204" pitchFamily="34" charset="0"/>
              </a:rPr>
              <a:t>Siggaard</a:t>
            </a:r>
            <a:r>
              <a:rPr lang="en-US" sz="1200" dirty="0">
                <a:latin typeface="Times New Roman" panose="02020603050405020304" pitchFamily="18" charset="0"/>
                <a:ea typeface="Calibri" panose="020F0502020204030204" pitchFamily="34" charset="0"/>
              </a:rPr>
              <a:t> C, et al: Functional constipation in children. J </a:t>
            </a:r>
            <a:r>
              <a:rPr lang="en-US" sz="1200" dirty="0" err="1">
                <a:latin typeface="Times New Roman" panose="02020603050405020304" pitchFamily="18" charset="0"/>
                <a:ea typeface="Calibri" panose="020F0502020204030204" pitchFamily="34" charset="0"/>
              </a:rPr>
              <a:t>Urol</a:t>
            </a:r>
            <a:r>
              <a:rPr lang="en-US" sz="1200" dirty="0">
                <a:latin typeface="Times New Roman" panose="02020603050405020304" pitchFamily="18" charset="0"/>
                <a:ea typeface="Calibri" panose="020F0502020204030204" pitchFamily="34" charset="0"/>
              </a:rPr>
              <a:t> 171: 2641–2643, 2004</a:t>
            </a:r>
            <a:endParaRPr lang="tr-TR" dirty="0"/>
          </a:p>
        </p:txBody>
      </p:sp>
      <p:sp>
        <p:nvSpPr>
          <p:cNvPr id="7" name="Dikdörtgen 6"/>
          <p:cNvSpPr/>
          <p:nvPr/>
        </p:nvSpPr>
        <p:spPr>
          <a:xfrm>
            <a:off x="899592" y="5046275"/>
            <a:ext cx="7200800" cy="830997"/>
          </a:xfrm>
          <a:prstGeom prst="rect">
            <a:avLst/>
          </a:prstGeom>
        </p:spPr>
        <p:txBody>
          <a:bodyPr wrap="square">
            <a:spAutoFit/>
          </a:bodyPr>
          <a:lstStyle/>
          <a:p>
            <a:pPr lvl="0">
              <a:lnSpc>
                <a:spcPct val="200000"/>
              </a:lnSpc>
              <a:spcAft>
                <a:spcPts val="0"/>
              </a:spcAft>
            </a:pPr>
            <a:r>
              <a:rPr lang="tr-TR" sz="1200" dirty="0">
                <a:latin typeface="Times New Roman" panose="02020603050405020304" pitchFamily="18" charset="0"/>
                <a:ea typeface="Calibri" panose="020F0502020204030204" pitchFamily="34" charset="0"/>
                <a:cs typeface="Times New Roman" panose="02020603050405020304" pitchFamily="18" charset="0"/>
              </a:rPr>
              <a:t>*</a:t>
            </a:r>
            <a:r>
              <a:rPr lang="en-US" sz="1200" dirty="0" err="1">
                <a:latin typeface="Times New Roman" panose="02020603050405020304" pitchFamily="18" charset="0"/>
                <a:ea typeface="Calibri" panose="020F0502020204030204" pitchFamily="34" charset="0"/>
                <a:cs typeface="Times New Roman" panose="02020603050405020304" pitchFamily="18" charset="0"/>
              </a:rPr>
              <a:t>Sarel</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Halachmi</a:t>
            </a:r>
            <a:r>
              <a:rPr lang="en-US" sz="1200" dirty="0">
                <a:latin typeface="Times New Roman" panose="02020603050405020304" pitchFamily="18" charset="0"/>
                <a:ea typeface="Calibri" panose="020F0502020204030204" pitchFamily="34" charset="0"/>
                <a:cs typeface="Times New Roman" panose="02020603050405020304" pitchFamily="18" charset="0"/>
              </a:rPr>
              <a:t> and </a:t>
            </a:r>
            <a:r>
              <a:rPr lang="en-US" sz="1200" dirty="0" err="1">
                <a:latin typeface="Times New Roman" panose="02020603050405020304" pitchFamily="18" charset="0"/>
                <a:ea typeface="Calibri" panose="020F0502020204030204" pitchFamily="34" charset="0"/>
                <a:cs typeface="Times New Roman" panose="02020603050405020304" pitchFamily="18" charset="0"/>
              </a:rPr>
              <a:t>Walid</a:t>
            </a:r>
            <a:r>
              <a:rPr lang="en-US" sz="1200" dirty="0">
                <a:latin typeface="Times New Roman" panose="02020603050405020304" pitchFamily="18" charset="0"/>
                <a:ea typeface="Calibri" panose="020F0502020204030204" pitchFamily="34" charset="0"/>
                <a:cs typeface="Times New Roman" panose="02020603050405020304" pitchFamily="18" charset="0"/>
              </a:rPr>
              <a:t> A. </a:t>
            </a:r>
            <a:r>
              <a:rPr lang="en-US" sz="1200" dirty="0" err="1">
                <a:latin typeface="Times New Roman" panose="02020603050405020304" pitchFamily="18" charset="0"/>
                <a:ea typeface="Calibri" panose="020F0502020204030204" pitchFamily="34" charset="0"/>
                <a:cs typeface="Times New Roman" panose="02020603050405020304" pitchFamily="18" charset="0"/>
              </a:rPr>
              <a:t>Farhat</a:t>
            </a:r>
            <a:r>
              <a:rPr lang="en-US" sz="1200" dirty="0">
                <a:latin typeface="Times New Roman" panose="02020603050405020304" pitchFamily="18" charset="0"/>
                <a:ea typeface="Calibri" panose="020F0502020204030204" pitchFamily="34" charset="0"/>
                <a:cs typeface="Times New Roman" panose="02020603050405020304" pitchFamily="18" charset="0"/>
              </a:rPr>
              <a:t> (2008) Interactions of Constipation, Dysfunctional Elimination Syndrome, and Vesicoureteral Reflux. </a:t>
            </a:r>
            <a:r>
              <a:rPr lang="en-US" sz="1200" dirty="0" err="1">
                <a:latin typeface="Times New Roman" panose="02020603050405020304" pitchFamily="18" charset="0"/>
                <a:ea typeface="Calibri" panose="020F0502020204030204" pitchFamily="34" charset="0"/>
                <a:cs typeface="Times New Roman" panose="02020603050405020304" pitchFamily="18" charset="0"/>
              </a:rPr>
              <a:t>Adv</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Urol</a:t>
            </a:r>
            <a:r>
              <a:rPr lang="en-US" sz="1200" dirty="0">
                <a:latin typeface="Times New Roman" panose="02020603050405020304" pitchFamily="18" charset="0"/>
                <a:ea typeface="Calibri" panose="020F0502020204030204" pitchFamily="34" charset="0"/>
                <a:cs typeface="Times New Roman" panose="02020603050405020304" pitchFamily="18" charset="0"/>
              </a:rPr>
              <a:t> 2008:1-3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Dikdörtgen 7"/>
          <p:cNvSpPr/>
          <p:nvPr/>
        </p:nvSpPr>
        <p:spPr>
          <a:xfrm>
            <a:off x="899592" y="6135687"/>
            <a:ext cx="6624736" cy="276999"/>
          </a:xfrm>
          <a:prstGeom prst="rect">
            <a:avLst/>
          </a:prstGeom>
        </p:spPr>
        <p:txBody>
          <a:bodyPr wrap="square">
            <a:spAutoFit/>
          </a:bodyPr>
          <a:lstStyle/>
          <a:p>
            <a:r>
              <a:rPr lang="tr-TR" sz="1200" dirty="0">
                <a:latin typeface="Times New Roman" panose="02020603050405020304" pitchFamily="18" charset="0"/>
                <a:ea typeface="Calibri" panose="020F0502020204030204" pitchFamily="34" charset="0"/>
              </a:rPr>
              <a:t>***</a:t>
            </a:r>
            <a:r>
              <a:rPr lang="en-US" sz="1200" dirty="0">
                <a:latin typeface="Times New Roman" panose="02020603050405020304" pitchFamily="18" charset="0"/>
                <a:ea typeface="Calibri" panose="020F0502020204030204" pitchFamily="34" charset="0"/>
              </a:rPr>
              <a:t>Franco I: Overactive bladder in children. Part 1: pathophysiology. J </a:t>
            </a:r>
            <a:r>
              <a:rPr lang="en-US" sz="1200" dirty="0" err="1">
                <a:latin typeface="Times New Roman" panose="02020603050405020304" pitchFamily="18" charset="0"/>
                <a:ea typeface="Calibri" panose="020F0502020204030204" pitchFamily="34" charset="0"/>
              </a:rPr>
              <a:t>Urol</a:t>
            </a:r>
            <a:r>
              <a:rPr lang="en-US" sz="1200" dirty="0">
                <a:latin typeface="Times New Roman" panose="02020603050405020304" pitchFamily="18" charset="0"/>
                <a:ea typeface="Calibri" panose="020F0502020204030204" pitchFamily="34" charset="0"/>
              </a:rPr>
              <a:t> 178: 761–768, 2007</a:t>
            </a:r>
            <a:endParaRPr lang="tr-TR" dirty="0"/>
          </a:p>
        </p:txBody>
      </p:sp>
    </p:spTree>
    <p:extLst>
      <p:ext uri="{BB962C8B-B14F-4D97-AF65-F5344CB8AC3E}">
        <p14:creationId xmlns:p14="http://schemas.microsoft.com/office/powerpoint/2010/main" val="2937703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Kabızlık - İşeme Bozukluğu İlişkisi</a:t>
            </a:r>
            <a:endParaRPr lang="en-US" dirty="0">
              <a:solidFill>
                <a:srgbClr val="FF0000"/>
              </a:solidFill>
            </a:endParaRPr>
          </a:p>
        </p:txBody>
      </p:sp>
      <p:sp>
        <p:nvSpPr>
          <p:cNvPr id="3" name="İçerik Yer Tutucusu 2"/>
          <p:cNvSpPr>
            <a:spLocks noGrp="1"/>
          </p:cNvSpPr>
          <p:nvPr>
            <p:ph idx="1"/>
          </p:nvPr>
        </p:nvSpPr>
        <p:spPr/>
        <p:txBody>
          <a:bodyPr>
            <a:normAutofit fontScale="77500" lnSpcReduction="20000"/>
          </a:bodyPr>
          <a:lstStyle/>
          <a:p>
            <a:r>
              <a:rPr lang="tr-TR" dirty="0"/>
              <a:t>Mesanenin sigmoid kolon ve rektumun </a:t>
            </a:r>
            <a:r>
              <a:rPr lang="tr-TR" dirty="0" err="1"/>
              <a:t>anteriyor</a:t>
            </a:r>
            <a:r>
              <a:rPr lang="tr-TR" dirty="0"/>
              <a:t> ve </a:t>
            </a:r>
            <a:r>
              <a:rPr lang="tr-TR" dirty="0" err="1"/>
              <a:t>inferiyorunda</a:t>
            </a:r>
            <a:r>
              <a:rPr lang="tr-TR" dirty="0"/>
              <a:t> yer alması, biriken dışkının hem mesaneye hem de mesane boynuna bası yapmasına neden olur</a:t>
            </a:r>
          </a:p>
          <a:p>
            <a:endParaRPr lang="tr-TR" dirty="0"/>
          </a:p>
          <a:p>
            <a:endParaRPr lang="tr-TR" dirty="0"/>
          </a:p>
          <a:p>
            <a:endParaRPr lang="tr-TR" dirty="0"/>
          </a:p>
          <a:p>
            <a:endParaRPr lang="tr-TR" dirty="0"/>
          </a:p>
          <a:p>
            <a:endParaRPr lang="tr-TR" dirty="0"/>
          </a:p>
          <a:p>
            <a:pPr marL="0" indent="0">
              <a:buNone/>
            </a:pPr>
            <a:endParaRPr lang="tr-TR" dirty="0"/>
          </a:p>
          <a:p>
            <a:endParaRPr lang="tr-TR" dirty="0"/>
          </a:p>
          <a:p>
            <a:r>
              <a:rPr lang="tr-TR" dirty="0"/>
              <a:t> Sonuç olarak hem fonksiyonel mesane kapasitesi azalır, hem de mesane çıkış obstrüksiyonu gelişir*</a:t>
            </a:r>
            <a:endParaRPr lang="en-US" dirty="0"/>
          </a:p>
        </p:txBody>
      </p:sp>
      <p:pic>
        <p:nvPicPr>
          <p:cNvPr id="3074" name="Picture 2" descr="C:\Documents and Settings\PC1\Desktop\kons işeme2\fekalom bası.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9189" y="2685455"/>
            <a:ext cx="3983012" cy="2255929"/>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971600" y="6135687"/>
            <a:ext cx="6048672" cy="276999"/>
          </a:xfrm>
          <a:prstGeom prst="rect">
            <a:avLst/>
          </a:prstGeom>
        </p:spPr>
        <p:txBody>
          <a:bodyPr wrap="square">
            <a:spAutoFit/>
          </a:bodyPr>
          <a:lstStyle/>
          <a:p>
            <a:r>
              <a:rPr lang="tr-TR" sz="1200" dirty="0">
                <a:latin typeface="Times New Roman" panose="02020603050405020304" pitchFamily="18" charset="0"/>
                <a:ea typeface="Calibri" panose="020F0502020204030204" pitchFamily="34" charset="0"/>
              </a:rPr>
              <a:t>*</a:t>
            </a:r>
            <a:r>
              <a:rPr lang="en-US" sz="1200" dirty="0">
                <a:latin typeface="Times New Roman" panose="02020603050405020304" pitchFamily="18" charset="0"/>
                <a:ea typeface="Calibri" panose="020F0502020204030204" pitchFamily="34" charset="0"/>
              </a:rPr>
              <a:t>Franco I: Overactive bladder in children. Part 1: pathophysiology. J </a:t>
            </a:r>
            <a:r>
              <a:rPr lang="en-US" sz="1200" dirty="0" err="1">
                <a:latin typeface="Times New Roman" panose="02020603050405020304" pitchFamily="18" charset="0"/>
                <a:ea typeface="Calibri" panose="020F0502020204030204" pitchFamily="34" charset="0"/>
              </a:rPr>
              <a:t>Urol</a:t>
            </a:r>
            <a:r>
              <a:rPr lang="en-US" sz="1200" dirty="0">
                <a:latin typeface="Times New Roman" panose="02020603050405020304" pitchFamily="18" charset="0"/>
                <a:ea typeface="Calibri" panose="020F0502020204030204" pitchFamily="34" charset="0"/>
              </a:rPr>
              <a:t> 178: 761–768, 2007</a:t>
            </a:r>
            <a:endParaRPr lang="tr-TR" dirty="0"/>
          </a:p>
        </p:txBody>
      </p:sp>
    </p:spTree>
    <p:extLst>
      <p:ext uri="{BB962C8B-B14F-4D97-AF65-F5344CB8AC3E}">
        <p14:creationId xmlns:p14="http://schemas.microsoft.com/office/powerpoint/2010/main" val="299993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Kabızlık - İşeme Bozukluğu İlişkisi</a:t>
            </a:r>
            <a:endParaRPr lang="en-US" dirty="0">
              <a:solidFill>
                <a:srgbClr val="FF0000"/>
              </a:solidFill>
            </a:endParaRPr>
          </a:p>
        </p:txBody>
      </p:sp>
      <p:sp>
        <p:nvSpPr>
          <p:cNvPr id="3" name="İçerik Yer Tutucusu 2"/>
          <p:cNvSpPr>
            <a:spLocks noGrp="1"/>
          </p:cNvSpPr>
          <p:nvPr>
            <p:ph idx="1"/>
          </p:nvPr>
        </p:nvSpPr>
        <p:spPr/>
        <p:txBody>
          <a:bodyPr/>
          <a:lstStyle/>
          <a:p>
            <a:pPr marL="0" indent="0">
              <a:buNone/>
            </a:pPr>
            <a:r>
              <a:rPr lang="tr-TR" dirty="0"/>
              <a:t>Mesane – Barsak Kontrol Bozukluğu (</a:t>
            </a:r>
            <a:r>
              <a:rPr lang="tr-TR" dirty="0" err="1"/>
              <a:t>Disfonksiyonel</a:t>
            </a:r>
            <a:r>
              <a:rPr lang="tr-TR" dirty="0"/>
              <a:t> Eliminasyon Sendromu) (DES), </a:t>
            </a:r>
            <a:r>
              <a:rPr lang="en-US" dirty="0" err="1"/>
              <a:t>İşeme</a:t>
            </a:r>
            <a:r>
              <a:rPr lang="en-US" dirty="0"/>
              <a:t> </a:t>
            </a:r>
            <a:r>
              <a:rPr lang="en-US" dirty="0" err="1"/>
              <a:t>disfonksiyonu</a:t>
            </a:r>
            <a:r>
              <a:rPr lang="en-US" dirty="0"/>
              <a:t>, </a:t>
            </a:r>
            <a:r>
              <a:rPr lang="en-US" dirty="0" err="1"/>
              <a:t>tekrarlayan</a:t>
            </a:r>
            <a:r>
              <a:rPr lang="en-US" dirty="0"/>
              <a:t> İYE, VUR, </a:t>
            </a:r>
            <a:r>
              <a:rPr lang="en-US" dirty="0" err="1"/>
              <a:t>gece</a:t>
            </a:r>
            <a:r>
              <a:rPr lang="en-US" dirty="0"/>
              <a:t> ve/</a:t>
            </a:r>
            <a:r>
              <a:rPr lang="en-US" dirty="0" err="1"/>
              <a:t>veya</a:t>
            </a:r>
            <a:r>
              <a:rPr lang="en-US" dirty="0"/>
              <a:t> </a:t>
            </a:r>
            <a:r>
              <a:rPr lang="en-US" dirty="0" err="1"/>
              <a:t>gündüz</a:t>
            </a:r>
            <a:r>
              <a:rPr lang="en-US" dirty="0"/>
              <a:t> </a:t>
            </a:r>
            <a:r>
              <a:rPr lang="en-US" dirty="0" err="1"/>
              <a:t>idrar</a:t>
            </a:r>
            <a:r>
              <a:rPr lang="en-US" dirty="0"/>
              <a:t> </a:t>
            </a:r>
            <a:r>
              <a:rPr lang="en-US" dirty="0" err="1"/>
              <a:t>kaçırma</a:t>
            </a:r>
            <a:r>
              <a:rPr lang="en-US" dirty="0"/>
              <a:t>, </a:t>
            </a:r>
            <a:r>
              <a:rPr lang="en-US" dirty="0" err="1"/>
              <a:t>sıkışma</a:t>
            </a:r>
            <a:r>
              <a:rPr lang="en-US" dirty="0"/>
              <a:t> </a:t>
            </a:r>
            <a:r>
              <a:rPr lang="en-US" dirty="0" err="1"/>
              <a:t>semptomları</a:t>
            </a:r>
            <a:r>
              <a:rPr lang="en-US" dirty="0"/>
              <a:t> ve </a:t>
            </a:r>
            <a:r>
              <a:rPr lang="en-US" dirty="0" err="1"/>
              <a:t>tutma</a:t>
            </a:r>
            <a:r>
              <a:rPr lang="en-US" dirty="0"/>
              <a:t> </a:t>
            </a:r>
            <a:r>
              <a:rPr lang="en-US" dirty="0" err="1"/>
              <a:t>manevraları</a:t>
            </a:r>
            <a:r>
              <a:rPr lang="en-US" dirty="0"/>
              <a:t>, </a:t>
            </a:r>
            <a:r>
              <a:rPr lang="en-US" dirty="0" err="1"/>
              <a:t>kabızlık</a:t>
            </a:r>
            <a:r>
              <a:rPr lang="en-US" dirty="0"/>
              <a:t> ve kaka </a:t>
            </a:r>
            <a:r>
              <a:rPr lang="en-US" dirty="0" err="1"/>
              <a:t>kaçırmanın</a:t>
            </a:r>
            <a:r>
              <a:rPr lang="en-US" dirty="0"/>
              <a:t> </a:t>
            </a:r>
            <a:r>
              <a:rPr lang="en-US" dirty="0" err="1"/>
              <a:t>beraber</a:t>
            </a:r>
            <a:r>
              <a:rPr lang="en-US" dirty="0"/>
              <a:t> </a:t>
            </a:r>
            <a:r>
              <a:rPr lang="en-US" dirty="0" err="1"/>
              <a:t>olduğu</a:t>
            </a:r>
            <a:r>
              <a:rPr lang="en-US" dirty="0"/>
              <a:t> </a:t>
            </a:r>
            <a:r>
              <a:rPr lang="en-US" dirty="0" err="1"/>
              <a:t>ciddi</a:t>
            </a:r>
            <a:r>
              <a:rPr lang="en-US" dirty="0"/>
              <a:t> </a:t>
            </a:r>
            <a:r>
              <a:rPr lang="en-US" dirty="0" err="1"/>
              <a:t>bir</a:t>
            </a:r>
            <a:r>
              <a:rPr lang="en-US" dirty="0"/>
              <a:t> </a:t>
            </a:r>
            <a:r>
              <a:rPr lang="en-US" dirty="0" err="1"/>
              <a:t>patoloji</a:t>
            </a:r>
            <a:r>
              <a:rPr lang="en-US" dirty="0"/>
              <a:t> </a:t>
            </a:r>
            <a:r>
              <a:rPr lang="en-US" dirty="0" err="1"/>
              <a:t>kompleksidir</a:t>
            </a:r>
            <a:r>
              <a:rPr lang="en-US" dirty="0"/>
              <a:t> </a:t>
            </a:r>
          </a:p>
        </p:txBody>
      </p:sp>
    </p:spTree>
    <p:extLst>
      <p:ext uri="{BB962C8B-B14F-4D97-AF65-F5344CB8AC3E}">
        <p14:creationId xmlns:p14="http://schemas.microsoft.com/office/powerpoint/2010/main" val="3876500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Kabızlık - İşeme Bozukluğu İlişkisi</a:t>
            </a:r>
            <a:endParaRPr lang="en-US" dirty="0">
              <a:solidFill>
                <a:srgbClr val="FF0000"/>
              </a:solidFill>
            </a:endParaRPr>
          </a:p>
        </p:txBody>
      </p:sp>
      <p:sp>
        <p:nvSpPr>
          <p:cNvPr id="3" name="İçerik Yer Tutucusu 2"/>
          <p:cNvSpPr>
            <a:spLocks noGrp="1"/>
          </p:cNvSpPr>
          <p:nvPr>
            <p:ph idx="1"/>
          </p:nvPr>
        </p:nvSpPr>
        <p:spPr>
          <a:xfrm>
            <a:off x="457200" y="1484785"/>
            <a:ext cx="8229600" cy="4032448"/>
          </a:xfrm>
        </p:spPr>
        <p:txBody>
          <a:bodyPr>
            <a:normAutofit fontScale="62500" lnSpcReduction="20000"/>
          </a:bodyPr>
          <a:lstStyle/>
          <a:p>
            <a:r>
              <a:rPr lang="tr-TR" dirty="0"/>
              <a:t>Kabız olan çocukların %46’sında gündüz idrar kaçırma, %34’ünde uykuda işeme eşlik eder* </a:t>
            </a:r>
          </a:p>
          <a:p>
            <a:r>
              <a:rPr lang="tr-TR" dirty="0"/>
              <a:t>Kabızlığı olan çocuklarda </a:t>
            </a:r>
            <a:r>
              <a:rPr lang="tr-TR" dirty="0" err="1"/>
              <a:t>üriner</a:t>
            </a:r>
            <a:r>
              <a:rPr lang="tr-TR" dirty="0"/>
              <a:t> </a:t>
            </a:r>
            <a:r>
              <a:rPr lang="tr-TR" dirty="0" err="1"/>
              <a:t>inkontinans</a:t>
            </a:r>
            <a:r>
              <a:rPr lang="tr-TR" dirty="0"/>
              <a:t> ve İYE sıklığı araştırılmış**:</a:t>
            </a:r>
          </a:p>
          <a:p>
            <a:pPr lvl="1"/>
            <a:r>
              <a:rPr lang="tr-TR" dirty="0"/>
              <a:t>Kronik kabızlığı veya </a:t>
            </a:r>
            <a:r>
              <a:rPr lang="tr-TR" dirty="0" err="1"/>
              <a:t>enkoprezisi</a:t>
            </a:r>
            <a:r>
              <a:rPr lang="tr-TR" dirty="0"/>
              <a:t> olan 234 olgunun ortalama 15 aylık takibinde %52 tedavi başarısı</a:t>
            </a:r>
          </a:p>
          <a:p>
            <a:pPr lvl="1"/>
            <a:r>
              <a:rPr lang="tr-TR" dirty="0"/>
              <a:t>bu olguların gündüz ve gece </a:t>
            </a:r>
            <a:r>
              <a:rPr lang="tr-TR" dirty="0" err="1"/>
              <a:t>üriner</a:t>
            </a:r>
            <a:r>
              <a:rPr lang="tr-TR" dirty="0"/>
              <a:t> </a:t>
            </a:r>
            <a:r>
              <a:rPr lang="tr-TR" dirty="0" err="1"/>
              <a:t>inkontinanslarında</a:t>
            </a:r>
            <a:r>
              <a:rPr lang="tr-TR" dirty="0"/>
              <a:t> sırasıyla %89 ve %62 oranında düzelme saptanmış</a:t>
            </a:r>
          </a:p>
          <a:p>
            <a:pPr lvl="1"/>
            <a:r>
              <a:rPr lang="tr-TR" dirty="0"/>
              <a:t>Anatomik bozukluğu olmayan tüm olgularda tekrarlayan İYE atakları sonlanmış</a:t>
            </a:r>
            <a:endParaRPr lang="en-US" dirty="0"/>
          </a:p>
          <a:p>
            <a:r>
              <a:rPr lang="tr-TR" dirty="0" err="1"/>
              <a:t>Enürezisli</a:t>
            </a:r>
            <a:r>
              <a:rPr lang="tr-TR" dirty="0"/>
              <a:t> çocukların %39’unda kabızlık saptanmasına rağmen, ailelerin sadece %14’ü bu durumdan yakınmış*** </a:t>
            </a:r>
          </a:p>
          <a:p>
            <a:pPr lvl="1"/>
            <a:r>
              <a:rPr lang="tr-TR" dirty="0" err="1"/>
              <a:t>Enürezisli</a:t>
            </a:r>
            <a:r>
              <a:rPr lang="tr-TR" dirty="0"/>
              <a:t> olgularda kabızlık sık karşılaşılan bir bulgu olmasına karşın, ebeveynler tarafından sıklıkla fark </a:t>
            </a:r>
            <a:r>
              <a:rPr lang="tr-TR" dirty="0" err="1"/>
              <a:t>edilemeyebilmektedir</a:t>
            </a:r>
            <a:r>
              <a:rPr lang="tr-TR" dirty="0"/>
              <a:t>.</a:t>
            </a:r>
          </a:p>
          <a:p>
            <a:pPr lvl="1"/>
            <a:r>
              <a:rPr lang="tr-TR" sz="4500" u="sng" dirty="0" err="1">
                <a:solidFill>
                  <a:srgbClr val="FF0000"/>
                </a:solidFill>
              </a:rPr>
              <a:t>Rektal</a:t>
            </a:r>
            <a:r>
              <a:rPr lang="tr-TR" sz="4500" u="sng" dirty="0">
                <a:solidFill>
                  <a:srgbClr val="FF0000"/>
                </a:solidFill>
              </a:rPr>
              <a:t> kanama veya </a:t>
            </a:r>
            <a:r>
              <a:rPr lang="tr-TR" sz="4500" u="sng" dirty="0" err="1">
                <a:solidFill>
                  <a:srgbClr val="FF0000"/>
                </a:solidFill>
              </a:rPr>
              <a:t>enkoprezis</a:t>
            </a:r>
            <a:r>
              <a:rPr lang="tr-TR" sz="4500" u="sng" dirty="0">
                <a:solidFill>
                  <a:srgbClr val="FF0000"/>
                </a:solidFill>
              </a:rPr>
              <a:t> olmadığı sürece çözüm arayışına girmeyebilirler !!!! </a:t>
            </a:r>
            <a:endParaRPr lang="en-US" sz="4500" u="sng" dirty="0">
              <a:solidFill>
                <a:srgbClr val="FF0000"/>
              </a:solidFill>
            </a:endParaRPr>
          </a:p>
        </p:txBody>
      </p:sp>
      <p:sp>
        <p:nvSpPr>
          <p:cNvPr id="5" name="Metin kutusu 4"/>
          <p:cNvSpPr txBox="1"/>
          <p:nvPr/>
        </p:nvSpPr>
        <p:spPr>
          <a:xfrm>
            <a:off x="755576" y="5805264"/>
            <a:ext cx="6120680" cy="861774"/>
          </a:xfrm>
          <a:prstGeom prst="rect">
            <a:avLst/>
          </a:prstGeom>
          <a:noFill/>
        </p:spPr>
        <p:txBody>
          <a:bodyPr wrap="square" rtlCol="0">
            <a:spAutoFit/>
          </a:bodyPr>
          <a:lstStyle/>
          <a:p>
            <a:r>
              <a:rPr lang="tr-TR" sz="1000" dirty="0"/>
              <a:t>*</a:t>
            </a:r>
            <a:r>
              <a:rPr lang="en-US" sz="1000" dirty="0" err="1"/>
              <a:t>Önen</a:t>
            </a:r>
            <a:r>
              <a:rPr lang="en-US" sz="1000" dirty="0"/>
              <a:t> A: </a:t>
            </a:r>
            <a:r>
              <a:rPr lang="en-US" sz="1000" dirty="0" err="1"/>
              <a:t>Mesane</a:t>
            </a:r>
            <a:r>
              <a:rPr lang="en-US" sz="1000" dirty="0"/>
              <a:t> –</a:t>
            </a:r>
            <a:r>
              <a:rPr lang="en-US" sz="1000" dirty="0" err="1"/>
              <a:t>sfinter</a:t>
            </a:r>
            <a:r>
              <a:rPr lang="en-US" sz="1000" dirty="0"/>
              <a:t> </a:t>
            </a:r>
            <a:r>
              <a:rPr lang="en-US" sz="1000" dirty="0" err="1"/>
              <a:t>disfonksiyonu</a:t>
            </a:r>
            <a:r>
              <a:rPr lang="en-US" sz="1000" dirty="0"/>
              <a:t> ve </a:t>
            </a:r>
            <a:r>
              <a:rPr lang="en-US" sz="1000" dirty="0" err="1"/>
              <a:t>vezikoüreteral</a:t>
            </a:r>
            <a:r>
              <a:rPr lang="en-US" sz="1000" dirty="0"/>
              <a:t> </a:t>
            </a:r>
            <a:r>
              <a:rPr lang="en-US" sz="1000" dirty="0" err="1"/>
              <a:t>reflü</a:t>
            </a:r>
            <a:r>
              <a:rPr lang="en-US" sz="1000" dirty="0"/>
              <a:t>. </a:t>
            </a:r>
            <a:r>
              <a:rPr lang="en-US" sz="1000" dirty="0" err="1"/>
              <a:t>Türkiye</a:t>
            </a:r>
            <a:r>
              <a:rPr lang="en-US" sz="1000" dirty="0"/>
              <a:t> </a:t>
            </a:r>
            <a:r>
              <a:rPr lang="en-US" sz="1000" dirty="0" err="1"/>
              <a:t>Klinikleri</a:t>
            </a:r>
            <a:r>
              <a:rPr lang="en-US" sz="1000" dirty="0"/>
              <a:t> J </a:t>
            </a:r>
            <a:r>
              <a:rPr lang="en-US" sz="1000" dirty="0" err="1"/>
              <a:t>Pediatr</a:t>
            </a:r>
            <a:r>
              <a:rPr lang="en-US" sz="1000" dirty="0"/>
              <a:t> </a:t>
            </a:r>
            <a:r>
              <a:rPr lang="en-US" sz="1000" dirty="0" err="1"/>
              <a:t>Sci</a:t>
            </a:r>
            <a:r>
              <a:rPr lang="en-US" sz="1000" dirty="0"/>
              <a:t> 10(1): 82-91, 2014</a:t>
            </a:r>
            <a:endParaRPr lang="tr-TR" sz="1000" dirty="0"/>
          </a:p>
          <a:p>
            <a:r>
              <a:rPr lang="tr-TR" sz="1000" dirty="0"/>
              <a:t>**</a:t>
            </a:r>
            <a:r>
              <a:rPr lang="en-US" sz="1000" dirty="0" err="1"/>
              <a:t>Loening-Baucke</a:t>
            </a:r>
            <a:r>
              <a:rPr lang="en-US" sz="1000" dirty="0"/>
              <a:t> V: Urinary incontinence and urinary tract infection and their resolution with treatment of chronic constipation of childhood. Pediatrics. 100: 228-32, 1997</a:t>
            </a:r>
            <a:endParaRPr lang="tr-TR" sz="1000" dirty="0"/>
          </a:p>
          <a:p>
            <a:r>
              <a:rPr lang="tr-TR" sz="1000" dirty="0"/>
              <a:t>***</a:t>
            </a:r>
            <a:r>
              <a:rPr lang="en-US" sz="1000" dirty="0"/>
              <a:t>McGrath KH, Caldwell PH, Jones MP: The frequency of constipation in children with nocturnal enuresis: a comparison with parental reporting. J </a:t>
            </a:r>
            <a:r>
              <a:rPr lang="en-US" sz="1000" dirty="0" err="1"/>
              <a:t>Paediatr</a:t>
            </a:r>
            <a:r>
              <a:rPr lang="en-US" sz="1000" dirty="0"/>
              <a:t> Child Health. 44: 19-27, 2008</a:t>
            </a:r>
          </a:p>
        </p:txBody>
      </p:sp>
    </p:spTree>
    <p:extLst>
      <p:ext uri="{BB962C8B-B14F-4D97-AF65-F5344CB8AC3E}">
        <p14:creationId xmlns:p14="http://schemas.microsoft.com/office/powerpoint/2010/main" val="178734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74" name="Rectangle 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319" name="think-cell Slide" r:id="rId6" imgW="0" imgH="0" progId="">
                  <p:embed/>
                </p:oleObj>
              </mc:Choice>
              <mc:Fallback>
                <p:oleObj name="think-cell Slide" r:id="rId6" imgW="0" imgH="0" progId="">
                  <p:embed/>
                  <p:pic>
                    <p:nvPicPr>
                      <p:cNvPr id="3074" name="Rectangle 5"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5" name="Rectangle 2"/>
          <p:cNvSpPr>
            <a:spLocks noGrp="1" noChangeArrowheads="1"/>
          </p:cNvSpPr>
          <p:nvPr>
            <p:ph type="ctrTitle"/>
            <p:custDataLst>
              <p:tags r:id="rId3"/>
            </p:custDataLst>
          </p:nvPr>
        </p:nvSpPr>
        <p:spPr/>
        <p:txBody>
          <a:bodyPr/>
          <a:lstStyle/>
          <a:p>
            <a:pPr algn="ctr" eaLnBrk="1" hangingPunct="1"/>
            <a:r>
              <a:rPr lang="en-US" altLang="tr-TR" sz="3200"/>
              <a:t>Daytime urinary incontinence</a:t>
            </a:r>
            <a:br>
              <a:rPr lang="en-US" altLang="tr-TR" sz="3200"/>
            </a:br>
            <a:r>
              <a:rPr lang="en-US" altLang="tr-TR" sz="3200"/>
              <a:t> in children</a:t>
            </a:r>
            <a:br>
              <a:rPr lang="en-US" altLang="tr-TR" sz="3200"/>
            </a:br>
            <a:r>
              <a:rPr lang="en-US" altLang="tr-TR" sz="3200"/>
              <a:t>The confounders – Constipation, UTI and VUR</a:t>
            </a:r>
            <a:br>
              <a:rPr lang="en-US" altLang="tr-TR" sz="3200"/>
            </a:br>
            <a:endParaRPr lang="en-US" altLang="tr-TR" sz="3200"/>
          </a:p>
        </p:txBody>
      </p:sp>
    </p:spTree>
    <p:extLst>
      <p:ext uri="{BB962C8B-B14F-4D97-AF65-F5344CB8AC3E}">
        <p14:creationId xmlns:p14="http://schemas.microsoft.com/office/powerpoint/2010/main" val="820307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Oval 7"/>
          <p:cNvSpPr>
            <a:spLocks noChangeArrowheads="1"/>
          </p:cNvSpPr>
          <p:nvPr/>
        </p:nvSpPr>
        <p:spPr bwMode="auto">
          <a:xfrm>
            <a:off x="3894138" y="1295400"/>
            <a:ext cx="2900362" cy="3192463"/>
          </a:xfrm>
          <a:prstGeom prst="ellipse">
            <a:avLst/>
          </a:prstGeom>
          <a:solidFill>
            <a:srgbClr val="FFFF00">
              <a:alpha val="12157"/>
            </a:srgbClr>
          </a:solidFill>
          <a:ln w="57150">
            <a:solidFill>
              <a:schemeClr val="tx1"/>
            </a:solidFill>
            <a:round/>
            <a:headEnd/>
            <a:tailEnd/>
          </a:ln>
        </p:spPr>
        <p:txBody>
          <a:bodyPr wrap="none"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alt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19" name="Oval 6"/>
          <p:cNvSpPr>
            <a:spLocks noChangeArrowheads="1"/>
          </p:cNvSpPr>
          <p:nvPr/>
        </p:nvSpPr>
        <p:spPr bwMode="auto">
          <a:xfrm>
            <a:off x="3095625" y="2798763"/>
            <a:ext cx="2898775" cy="3192462"/>
          </a:xfrm>
          <a:prstGeom prst="ellipse">
            <a:avLst/>
          </a:prstGeom>
          <a:solidFill>
            <a:srgbClr val="00FFFF">
              <a:alpha val="34901"/>
            </a:srgbClr>
          </a:solidFill>
          <a:ln w="57150">
            <a:solidFill>
              <a:schemeClr val="tx1"/>
            </a:solidFill>
            <a:round/>
            <a:headEnd/>
            <a:tailEnd/>
          </a:ln>
        </p:spPr>
        <p:txBody>
          <a:bodyPr wrap="none"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alt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0" name="Oval 5"/>
          <p:cNvSpPr>
            <a:spLocks noChangeArrowheads="1"/>
          </p:cNvSpPr>
          <p:nvPr/>
        </p:nvSpPr>
        <p:spPr bwMode="auto">
          <a:xfrm>
            <a:off x="2092325" y="1285875"/>
            <a:ext cx="2900363" cy="3192463"/>
          </a:xfrm>
          <a:prstGeom prst="ellipse">
            <a:avLst/>
          </a:prstGeom>
          <a:solidFill>
            <a:srgbClr val="002060">
              <a:alpha val="27058"/>
            </a:srgbClr>
          </a:solidFill>
          <a:ln w="57150">
            <a:solidFill>
              <a:schemeClr val="tx1"/>
            </a:solidFill>
            <a:round/>
            <a:headEnd/>
            <a:tailEnd/>
          </a:ln>
        </p:spPr>
        <p:txBody>
          <a:bodyPr wrap="none"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alt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1" name="Rectangle 2"/>
          <p:cNvSpPr>
            <a:spLocks noChangeArrowheads="1"/>
          </p:cNvSpPr>
          <p:nvPr/>
        </p:nvSpPr>
        <p:spPr bwMode="auto">
          <a:xfrm>
            <a:off x="188913" y="173038"/>
            <a:ext cx="77120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tr-TR" sz="3200" b="0" i="0"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rPr>
              <a:t>Bladder bowel dysfunction</a:t>
            </a:r>
            <a:endParaRPr kumimoji="0" lang="en-US" altLang="tr-TR" sz="3200" b="1" i="0"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endParaRPr>
          </a:p>
        </p:txBody>
      </p:sp>
      <p:sp>
        <p:nvSpPr>
          <p:cNvPr id="9222" name="Text Box 3"/>
          <p:cNvSpPr txBox="1">
            <a:spLocks noChangeAspect="1" noChangeArrowheads="1"/>
          </p:cNvSpPr>
          <p:nvPr/>
        </p:nvSpPr>
        <p:spPr bwMode="auto">
          <a:xfrm>
            <a:off x="2306638" y="2209800"/>
            <a:ext cx="1836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med"/>
              </a14:hiddenLine>
            </a:ext>
          </a:extLst>
        </p:spPr>
        <p:txBody>
          <a:bodyPr wrap="none">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altLang="tr-TR" sz="2000" b="1" i="1"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rPr>
              <a:t>Day-time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altLang="tr-TR" sz="2000" b="1" i="1"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rPr>
              <a:t>incontinence</a:t>
            </a:r>
            <a:r>
              <a:rPr kumimoji="0" lang="da-DK" altLang="tr-TR" sz="2000" b="1" i="1" u="none" strike="noStrike" kern="1200" cap="none" spc="0" normalizeH="0" baseline="0" noProof="0">
                <a:ln>
                  <a:noFill/>
                </a:ln>
                <a:solidFill>
                  <a:srgbClr val="C4C4C4"/>
                </a:solidFill>
                <a:effectLst/>
                <a:uLnTx/>
                <a:uFillTx/>
                <a:latin typeface="Arial" panose="020B0604020202020204" pitchFamily="34" charset="0"/>
                <a:ea typeface="+mn-ea"/>
                <a:cs typeface="Arial" panose="020B0604020202020204" pitchFamily="34" charset="0"/>
              </a:rPr>
              <a:t> </a:t>
            </a:r>
            <a:endParaRPr kumimoji="0" lang="en-US" altLang="tr-TR" sz="2000" b="1" i="1" u="none" strike="noStrike" kern="1200" cap="none" spc="0" normalizeH="0" baseline="0" noProof="0">
              <a:ln>
                <a:noFill/>
              </a:ln>
              <a:solidFill>
                <a:srgbClr val="C4C4C4"/>
              </a:solidFill>
              <a:effectLst/>
              <a:uLnTx/>
              <a:uFillTx/>
              <a:latin typeface="Arial" panose="020B0604020202020204" pitchFamily="34" charset="0"/>
              <a:ea typeface="+mn-ea"/>
              <a:cs typeface="Arial" panose="020B0604020202020204" pitchFamily="34" charset="0"/>
            </a:endParaRPr>
          </a:p>
        </p:txBody>
      </p:sp>
      <p:sp>
        <p:nvSpPr>
          <p:cNvPr id="9223" name="Text Box 4"/>
          <p:cNvSpPr txBox="1">
            <a:spLocks noChangeAspect="1" noChangeArrowheads="1"/>
          </p:cNvSpPr>
          <p:nvPr/>
        </p:nvSpPr>
        <p:spPr bwMode="auto">
          <a:xfrm>
            <a:off x="3278188" y="4708525"/>
            <a:ext cx="2563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med"/>
              </a14:hiddenLine>
            </a:ext>
          </a:extLst>
        </p:spPr>
        <p:txBody>
          <a:bodyPr wrap="none">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altLang="tr-TR" sz="2000" b="1" i="1"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rPr>
              <a:t>Constipation/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altLang="tr-TR" sz="2000" b="1" i="1"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rPr>
              <a:t>faecal incontinence</a:t>
            </a:r>
            <a:endParaRPr kumimoji="0" lang="en-US" altLang="tr-TR" sz="2000" b="1" i="1"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endParaRPr>
          </a:p>
        </p:txBody>
      </p:sp>
      <p:sp>
        <p:nvSpPr>
          <p:cNvPr id="9224" name="Text Box 8"/>
          <p:cNvSpPr txBox="1">
            <a:spLocks noChangeAspect="1" noChangeArrowheads="1"/>
          </p:cNvSpPr>
          <p:nvPr/>
        </p:nvSpPr>
        <p:spPr bwMode="auto">
          <a:xfrm>
            <a:off x="5105400" y="2306638"/>
            <a:ext cx="1766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med"/>
              </a14:hiddenLine>
            </a:ext>
          </a:extLst>
        </p:spPr>
        <p:txBody>
          <a:bodyPr wrap="none">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altLang="tr-TR" sz="2000" b="1" i="1"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rPr>
              <a:t>Night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altLang="tr-TR" sz="2000" b="1" i="1"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rPr>
              <a:t>incontinence</a:t>
            </a:r>
            <a:endParaRPr kumimoji="0" lang="en-US" altLang="tr-TR" sz="2000" b="1" i="1"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endParaRPr>
          </a:p>
        </p:txBody>
      </p:sp>
      <p:grpSp>
        <p:nvGrpSpPr>
          <p:cNvPr id="2" name="Group 9"/>
          <p:cNvGrpSpPr>
            <a:grpSpLocks/>
          </p:cNvGrpSpPr>
          <p:nvPr/>
        </p:nvGrpSpPr>
        <p:grpSpPr bwMode="auto">
          <a:xfrm>
            <a:off x="4640263" y="746125"/>
            <a:ext cx="2219325" cy="2682875"/>
            <a:chOff x="3240" y="710"/>
            <a:chExt cx="1573" cy="1690"/>
          </a:xfrm>
        </p:grpSpPr>
        <p:sp>
          <p:nvSpPr>
            <p:cNvPr id="9227" name="Line 10"/>
            <p:cNvSpPr>
              <a:spLocks noChangeShapeType="1"/>
            </p:cNvSpPr>
            <p:nvPr/>
          </p:nvSpPr>
          <p:spPr bwMode="auto">
            <a:xfrm flipH="1">
              <a:off x="3240" y="1008"/>
              <a:ext cx="1248" cy="1392"/>
            </a:xfrm>
            <a:prstGeom prst="line">
              <a:avLst/>
            </a:prstGeom>
            <a:noFill/>
            <a:ln w="38100">
              <a:solidFill>
                <a:schemeClr val="bg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8" name="Text Box 11"/>
            <p:cNvSpPr txBox="1">
              <a:spLocks noChangeArrowheads="1"/>
            </p:cNvSpPr>
            <p:nvPr/>
          </p:nvSpPr>
          <p:spPr bwMode="auto">
            <a:xfrm>
              <a:off x="4482" y="710"/>
              <a:ext cx="33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tr-TR" sz="4000" b="0" i="0"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rPr>
                <a:t>?</a:t>
              </a:r>
              <a:endParaRPr kumimoji="0" lang="en-US" altLang="tr-TR" sz="4000" b="0" i="0"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endParaRPr>
            </a:p>
          </p:txBody>
        </p:sp>
      </p:grpSp>
      <p:sp>
        <p:nvSpPr>
          <p:cNvPr id="12" name="Footer Placeholder 11"/>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Arial" pitchFamily="34" charset="0"/>
                <a:ea typeface="+mn-ea"/>
                <a:cs typeface="+mn-cs"/>
              </a:rPr>
              <a:t>ICCS slide library v1 2011</a:t>
            </a:r>
            <a:endParaRPr kumimoji="0" lang="en-US" sz="9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9686933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latin typeface="Times New Roman" panose="02020603050405020304" pitchFamily="18" charset="0"/>
                <a:cs typeface="Times New Roman" panose="02020603050405020304" pitchFamily="18" charset="0"/>
              </a:rPr>
              <a:t>Giriş</a:t>
            </a:r>
          </a:p>
        </p:txBody>
      </p:sp>
      <p:sp>
        <p:nvSpPr>
          <p:cNvPr id="3" name="İçerik Yer Tutucusu 2"/>
          <p:cNvSpPr>
            <a:spLocks noGrp="1"/>
          </p:cNvSpPr>
          <p:nvPr>
            <p:ph idx="1"/>
          </p:nvPr>
        </p:nvSpPr>
        <p:spPr>
          <a:xfrm>
            <a:off x="535638" y="1412777"/>
            <a:ext cx="8229600" cy="4746386"/>
          </a:xfrm>
        </p:spPr>
        <p:txBody>
          <a:bodyPr>
            <a:normAutofit/>
          </a:bodyPr>
          <a:lstStyle/>
          <a:p>
            <a:pPr marL="0" indent="0" algn="ctr">
              <a:buNone/>
            </a:pPr>
            <a:r>
              <a:rPr lang="tr-TR" sz="3600" dirty="0">
                <a:solidFill>
                  <a:srgbClr val="FF0000"/>
                </a:solidFill>
                <a:latin typeface="Times New Roman" panose="02020603050405020304" pitchFamily="18" charset="0"/>
                <a:cs typeface="Times New Roman" panose="02020603050405020304" pitchFamily="18" charset="0"/>
              </a:rPr>
              <a:t>Alt </a:t>
            </a:r>
            <a:r>
              <a:rPr lang="tr-TR" sz="3600" dirty="0" err="1">
                <a:solidFill>
                  <a:srgbClr val="FF0000"/>
                </a:solidFill>
                <a:latin typeface="Times New Roman" panose="02020603050405020304" pitchFamily="18" charset="0"/>
                <a:cs typeface="Times New Roman" panose="02020603050405020304" pitchFamily="18" charset="0"/>
              </a:rPr>
              <a:t>Üriner</a:t>
            </a:r>
            <a:r>
              <a:rPr lang="tr-TR" sz="3600" dirty="0">
                <a:solidFill>
                  <a:srgbClr val="FF0000"/>
                </a:solidFill>
                <a:latin typeface="Times New Roman" panose="02020603050405020304" pitchFamily="18" charset="0"/>
                <a:cs typeface="Times New Roman" panose="02020603050405020304" pitchFamily="18" charset="0"/>
              </a:rPr>
              <a:t> Sistem ve </a:t>
            </a:r>
            <a:r>
              <a:rPr lang="tr-TR" sz="3600" dirty="0" err="1">
                <a:solidFill>
                  <a:srgbClr val="FF0000"/>
                </a:solidFill>
                <a:latin typeface="Times New Roman" panose="02020603050405020304" pitchFamily="18" charset="0"/>
                <a:cs typeface="Times New Roman" panose="02020603050405020304" pitchFamily="18" charset="0"/>
              </a:rPr>
              <a:t>Anorektum</a:t>
            </a:r>
            <a:endParaRPr lang="tr-TR" sz="3600" dirty="0">
              <a:solidFill>
                <a:srgbClr val="FF0000"/>
              </a:solidFill>
              <a:latin typeface="Times New Roman" panose="02020603050405020304" pitchFamily="18" charset="0"/>
              <a:cs typeface="Times New Roman" panose="02020603050405020304" pitchFamily="18" charset="0"/>
            </a:endParaRPr>
          </a:p>
        </p:txBody>
      </p:sp>
      <p:sp>
        <p:nvSpPr>
          <p:cNvPr id="9" name="Metin kutusu 8"/>
          <p:cNvSpPr txBox="1"/>
          <p:nvPr/>
        </p:nvSpPr>
        <p:spPr>
          <a:xfrm>
            <a:off x="2955772" y="2309971"/>
            <a:ext cx="3052632" cy="830997"/>
          </a:xfrm>
          <a:prstGeom prst="rect">
            <a:avLst/>
          </a:prstGeom>
        </p:spPr>
        <p:style>
          <a:lnRef idx="0">
            <a:scrgbClr r="0" g="0" b="0"/>
          </a:lnRef>
          <a:fillRef idx="1003">
            <a:schemeClr val="lt1"/>
          </a:fillRef>
          <a:effectRef idx="0">
            <a:scrgbClr r="0" g="0" b="0"/>
          </a:effectRef>
          <a:fontRef idx="major"/>
        </p:style>
        <p:txBody>
          <a:bodyPr wrap="none" rtlCol="0">
            <a:spAutoFit/>
          </a:bodyPr>
          <a:lstStyle/>
          <a:p>
            <a:pPr algn="ctr"/>
            <a:r>
              <a:rPr lang="tr-TR" sz="2400" dirty="0"/>
              <a:t>Kontrollü</a:t>
            </a:r>
          </a:p>
          <a:p>
            <a:pPr algn="ctr"/>
            <a:r>
              <a:rPr lang="tr-TR" sz="2400" dirty="0"/>
              <a:t>Depolama ve Boşaltma</a:t>
            </a:r>
          </a:p>
        </p:txBody>
      </p:sp>
      <p:sp>
        <p:nvSpPr>
          <p:cNvPr id="14" name="Metin kutusu 13"/>
          <p:cNvSpPr txBox="1"/>
          <p:nvPr/>
        </p:nvSpPr>
        <p:spPr>
          <a:xfrm>
            <a:off x="395536" y="3718773"/>
            <a:ext cx="1837936" cy="6463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tr-TR" dirty="0"/>
              <a:t>Embriyolojik gelişim</a:t>
            </a:r>
          </a:p>
        </p:txBody>
      </p:sp>
      <p:sp>
        <p:nvSpPr>
          <p:cNvPr id="16" name="Metin kutusu 15"/>
          <p:cNvSpPr txBox="1"/>
          <p:nvPr/>
        </p:nvSpPr>
        <p:spPr>
          <a:xfrm>
            <a:off x="2483768" y="3718773"/>
            <a:ext cx="1584176" cy="6463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tr-TR" dirty="0"/>
              <a:t>Duyu ve motor sinir desteği</a:t>
            </a:r>
          </a:p>
        </p:txBody>
      </p:sp>
      <p:sp>
        <p:nvSpPr>
          <p:cNvPr id="20" name="Metin kutusu 19"/>
          <p:cNvSpPr txBox="1"/>
          <p:nvPr/>
        </p:nvSpPr>
        <p:spPr>
          <a:xfrm>
            <a:off x="6444208" y="3718773"/>
            <a:ext cx="2411760" cy="92333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tr-TR" dirty="0" err="1"/>
              <a:t>Eksternal</a:t>
            </a:r>
            <a:r>
              <a:rPr lang="tr-TR" dirty="0"/>
              <a:t> </a:t>
            </a:r>
            <a:r>
              <a:rPr lang="tr-TR" dirty="0" err="1"/>
              <a:t>üretral</a:t>
            </a:r>
            <a:r>
              <a:rPr lang="tr-TR" dirty="0"/>
              <a:t> ve anal </a:t>
            </a:r>
            <a:r>
              <a:rPr lang="tr-TR" dirty="0" err="1"/>
              <a:t>sfinkter</a:t>
            </a:r>
            <a:r>
              <a:rPr lang="tr-TR" dirty="0"/>
              <a:t> </a:t>
            </a:r>
            <a:r>
              <a:rPr lang="tr-TR" dirty="0" err="1"/>
              <a:t>inervasyonu</a:t>
            </a:r>
            <a:endParaRPr lang="tr-TR" dirty="0"/>
          </a:p>
        </p:txBody>
      </p:sp>
      <p:cxnSp>
        <p:nvCxnSpPr>
          <p:cNvPr id="22" name="Dirsek Bağlayıcısı 21"/>
          <p:cNvCxnSpPr>
            <a:endCxn id="14" idx="0"/>
          </p:cNvCxnSpPr>
          <p:nvPr/>
        </p:nvCxnSpPr>
        <p:spPr>
          <a:xfrm rot="10800000" flipV="1">
            <a:off x="1314505" y="3440033"/>
            <a:ext cx="3357645" cy="278740"/>
          </a:xfrm>
          <a:prstGeom prst="bentConnector2">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Dirsek Bağlayıcısı 23"/>
          <p:cNvCxnSpPr>
            <a:endCxn id="20" idx="0"/>
          </p:cNvCxnSpPr>
          <p:nvPr/>
        </p:nvCxnSpPr>
        <p:spPr>
          <a:xfrm>
            <a:off x="4672141" y="3440033"/>
            <a:ext cx="2977947" cy="278740"/>
          </a:xfrm>
          <a:prstGeom prst="bentConnector2">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p:nvPr/>
        </p:nvCxnSpPr>
        <p:spPr>
          <a:xfrm>
            <a:off x="3275856" y="3428999"/>
            <a:ext cx="0" cy="289774"/>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5" name="Metin kutusu 34"/>
          <p:cNvSpPr txBox="1"/>
          <p:nvPr/>
        </p:nvSpPr>
        <p:spPr>
          <a:xfrm>
            <a:off x="395536" y="5009400"/>
            <a:ext cx="1837936"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defPPr>
              <a:defRPr lang="tr-TR"/>
            </a:defPPr>
          </a:lstStyle>
          <a:p>
            <a:pPr algn="ctr"/>
            <a:r>
              <a:rPr lang="tr-TR" dirty="0" err="1"/>
              <a:t>Kloaka</a:t>
            </a:r>
            <a:endParaRPr lang="tr-TR" dirty="0"/>
          </a:p>
        </p:txBody>
      </p:sp>
      <p:sp>
        <p:nvSpPr>
          <p:cNvPr id="36" name="Metin kutusu 35"/>
          <p:cNvSpPr txBox="1"/>
          <p:nvPr/>
        </p:nvSpPr>
        <p:spPr>
          <a:xfrm>
            <a:off x="2483767" y="5010195"/>
            <a:ext cx="1589679" cy="92333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defPPr>
              <a:defRPr lang="tr-TR"/>
            </a:defPPr>
          </a:lstStyle>
          <a:p>
            <a:pPr algn="ctr"/>
            <a:r>
              <a:rPr lang="tr-TR" dirty="0"/>
              <a:t>Ortak </a:t>
            </a:r>
            <a:r>
              <a:rPr lang="tr-TR" dirty="0" err="1"/>
              <a:t>dorsal</a:t>
            </a:r>
            <a:r>
              <a:rPr lang="tr-TR" dirty="0"/>
              <a:t> kök gangliyonları</a:t>
            </a:r>
          </a:p>
        </p:txBody>
      </p:sp>
      <p:sp>
        <p:nvSpPr>
          <p:cNvPr id="40" name="Metin kutusu 39"/>
          <p:cNvSpPr txBox="1"/>
          <p:nvPr/>
        </p:nvSpPr>
        <p:spPr>
          <a:xfrm>
            <a:off x="4283968" y="3718773"/>
            <a:ext cx="1944217" cy="6463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tr-TR" dirty="0" err="1"/>
              <a:t>Sfinkter</a:t>
            </a:r>
            <a:r>
              <a:rPr lang="tr-TR" dirty="0"/>
              <a:t> ve destek kas yapıları</a:t>
            </a:r>
          </a:p>
        </p:txBody>
      </p:sp>
      <p:sp>
        <p:nvSpPr>
          <p:cNvPr id="45" name="Metin kutusu 44"/>
          <p:cNvSpPr txBox="1"/>
          <p:nvPr/>
        </p:nvSpPr>
        <p:spPr>
          <a:xfrm>
            <a:off x="4283967" y="5009400"/>
            <a:ext cx="1944217" cy="6463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tr-TR" dirty="0" err="1"/>
              <a:t>Pelvik</a:t>
            </a:r>
            <a:r>
              <a:rPr lang="tr-TR" dirty="0"/>
              <a:t> taban kasları</a:t>
            </a:r>
          </a:p>
        </p:txBody>
      </p:sp>
      <p:cxnSp>
        <p:nvCxnSpPr>
          <p:cNvPr id="51" name="Düz Ok Bağlayıcısı 50"/>
          <p:cNvCxnSpPr/>
          <p:nvPr/>
        </p:nvCxnSpPr>
        <p:spPr>
          <a:xfrm>
            <a:off x="5004048" y="3429000"/>
            <a:ext cx="0" cy="289774"/>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2" name="Düz Ok Bağlayıcısı 51"/>
          <p:cNvCxnSpPr/>
          <p:nvPr/>
        </p:nvCxnSpPr>
        <p:spPr>
          <a:xfrm>
            <a:off x="4211960" y="3132141"/>
            <a:ext cx="0" cy="289774"/>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3" name="Düz Ok Bağlayıcısı 52"/>
          <p:cNvCxnSpPr>
            <a:endCxn id="35" idx="0"/>
          </p:cNvCxnSpPr>
          <p:nvPr/>
        </p:nvCxnSpPr>
        <p:spPr>
          <a:xfrm>
            <a:off x="1314504" y="4365104"/>
            <a:ext cx="0" cy="64429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5" name="Düz Ok Bağlayıcısı 54"/>
          <p:cNvCxnSpPr/>
          <p:nvPr/>
        </p:nvCxnSpPr>
        <p:spPr>
          <a:xfrm>
            <a:off x="3275856" y="4365899"/>
            <a:ext cx="0" cy="64429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6" name="Düz Ok Bağlayıcısı 55"/>
          <p:cNvCxnSpPr/>
          <p:nvPr/>
        </p:nvCxnSpPr>
        <p:spPr>
          <a:xfrm>
            <a:off x="5014436" y="4365104"/>
            <a:ext cx="0" cy="64429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7" name="Düz Ok Bağlayıcısı 56"/>
          <p:cNvCxnSpPr/>
          <p:nvPr/>
        </p:nvCxnSpPr>
        <p:spPr>
          <a:xfrm>
            <a:off x="7650088" y="4725144"/>
            <a:ext cx="0" cy="285051"/>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8" name="Düz Ok Bağlayıcısı 57"/>
          <p:cNvCxnSpPr/>
          <p:nvPr/>
        </p:nvCxnSpPr>
        <p:spPr>
          <a:xfrm>
            <a:off x="4474851" y="1916832"/>
            <a:ext cx="0" cy="289774"/>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0" name="Metin kutusu 59"/>
          <p:cNvSpPr txBox="1"/>
          <p:nvPr/>
        </p:nvSpPr>
        <p:spPr>
          <a:xfrm>
            <a:off x="6660231" y="5013176"/>
            <a:ext cx="1944217"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tr-TR" dirty="0" err="1"/>
              <a:t>Pudendal</a:t>
            </a:r>
            <a:r>
              <a:rPr lang="tr-TR" dirty="0"/>
              <a:t> sinir</a:t>
            </a:r>
          </a:p>
        </p:txBody>
      </p:sp>
      <p:sp>
        <p:nvSpPr>
          <p:cNvPr id="4" name="Alt Bilgi Yer Tutucusu 3"/>
          <p:cNvSpPr>
            <a:spLocks noGrp="1"/>
          </p:cNvSpPr>
          <p:nvPr>
            <p:ph type="ftr" sz="quarter" idx="11"/>
          </p:nvPr>
        </p:nvSpPr>
        <p:spPr>
          <a:xfrm>
            <a:off x="3202638" y="5744093"/>
            <a:ext cx="2895600" cy="434278"/>
          </a:xfrm>
        </p:spPr>
        <p:txBody>
          <a:bodyPr/>
          <a:lstStyle/>
          <a:p>
            <a:endParaRPr lang="tr-TR" dirty="0"/>
          </a:p>
        </p:txBody>
      </p:sp>
    </p:spTree>
    <p:extLst>
      <p:ext uri="{BB962C8B-B14F-4D97-AF65-F5344CB8AC3E}">
        <p14:creationId xmlns:p14="http://schemas.microsoft.com/office/powerpoint/2010/main" val="951463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2124075" y="5105400"/>
            <a:ext cx="5011738" cy="8382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altLang="tr-TR"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243" name="Rectangle 4"/>
          <p:cNvSpPr>
            <a:spLocks noChangeArrowheads="1"/>
          </p:cNvSpPr>
          <p:nvPr/>
        </p:nvSpPr>
        <p:spPr bwMode="auto">
          <a:xfrm>
            <a:off x="2144713" y="4094163"/>
            <a:ext cx="5011737" cy="8382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altLang="tr-TR"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244" name="Rectangle 5"/>
          <p:cNvSpPr>
            <a:spLocks noChangeArrowheads="1"/>
          </p:cNvSpPr>
          <p:nvPr/>
        </p:nvSpPr>
        <p:spPr bwMode="auto">
          <a:xfrm>
            <a:off x="2457450" y="5181600"/>
            <a:ext cx="38909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tr-TR" sz="2000" b="0" i="0" u="none" strike="noStrike" kern="1200" cap="none" spc="0" normalizeH="0" baseline="0" noProof="0">
                <a:ln>
                  <a:noFill/>
                </a:ln>
                <a:solidFill>
                  <a:srgbClr val="FFBA00"/>
                </a:solidFill>
                <a:effectLst/>
                <a:uLnTx/>
                <a:uFillTx/>
                <a:latin typeface="Arial" panose="020B0604020202020204" pitchFamily="34" charset="0"/>
                <a:ea typeface="+mn-ea"/>
                <a:cs typeface="Arial" panose="020B0604020202020204" pitchFamily="34" charset="0"/>
              </a:rPr>
              <a:t>Behavioural dysfunction causing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tr-TR" sz="2000" b="0" i="0" u="none" strike="noStrike" kern="1200" cap="none" spc="0" normalizeH="0" baseline="0" noProof="0">
                <a:ln>
                  <a:noFill/>
                </a:ln>
                <a:solidFill>
                  <a:srgbClr val="FFBA00"/>
                </a:solidFill>
                <a:effectLst/>
                <a:uLnTx/>
                <a:uFillTx/>
                <a:latin typeface="Arial" panose="020B0604020202020204" pitchFamily="34" charset="0"/>
                <a:ea typeface="+mn-ea"/>
                <a:cs typeface="Arial" panose="020B0604020202020204" pitchFamily="34" charset="0"/>
              </a:rPr>
              <a:t>withholding of both stool and urine</a:t>
            </a:r>
          </a:p>
        </p:txBody>
      </p:sp>
      <p:sp>
        <p:nvSpPr>
          <p:cNvPr id="10245" name="Rectangle 7"/>
          <p:cNvSpPr>
            <a:spLocks noChangeArrowheads="1"/>
          </p:cNvSpPr>
          <p:nvPr/>
        </p:nvSpPr>
        <p:spPr bwMode="auto">
          <a:xfrm>
            <a:off x="2124075" y="2133600"/>
            <a:ext cx="5011738" cy="8159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altLang="tr-TR"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246" name="Rectangle 8"/>
          <p:cNvSpPr>
            <a:spLocks noChangeArrowheads="1"/>
          </p:cNvSpPr>
          <p:nvPr/>
        </p:nvSpPr>
        <p:spPr bwMode="auto">
          <a:xfrm>
            <a:off x="2460625" y="2209800"/>
            <a:ext cx="41417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tr-TR" sz="2000" b="0" i="0" u="none" strike="noStrike" kern="1200" cap="none" spc="0" normalizeH="0" baseline="0" noProof="0">
                <a:ln>
                  <a:noFill/>
                </a:ln>
                <a:solidFill>
                  <a:srgbClr val="FFBA00"/>
                </a:solidFill>
                <a:effectLst/>
                <a:uLnTx/>
                <a:uFillTx/>
                <a:latin typeface="Arial" panose="020B0604020202020204" pitchFamily="34" charset="0"/>
                <a:ea typeface="+mn-ea"/>
                <a:cs typeface="Arial" panose="020B0604020202020204" pitchFamily="34" charset="0"/>
              </a:rPr>
              <a:t>Stimulation of sacral reflexes from 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tr-TR" sz="2000" b="0" i="0" u="none" strike="noStrike" kern="1200" cap="none" spc="0" normalizeH="0" baseline="0" noProof="0">
                <a:ln>
                  <a:noFill/>
                </a:ln>
                <a:solidFill>
                  <a:srgbClr val="FFBA00"/>
                </a:solidFill>
                <a:effectLst/>
                <a:uLnTx/>
                <a:uFillTx/>
                <a:latin typeface="Arial" panose="020B0604020202020204" pitchFamily="34" charset="0"/>
                <a:ea typeface="+mn-ea"/>
                <a:cs typeface="Arial" panose="020B0604020202020204" pitchFamily="34" charset="0"/>
              </a:rPr>
              <a:t>full rectum</a:t>
            </a:r>
          </a:p>
        </p:txBody>
      </p:sp>
      <p:sp>
        <p:nvSpPr>
          <p:cNvPr id="10247" name="Rectangle 10"/>
          <p:cNvSpPr>
            <a:spLocks noChangeArrowheads="1"/>
          </p:cNvSpPr>
          <p:nvPr/>
        </p:nvSpPr>
        <p:spPr bwMode="auto">
          <a:xfrm>
            <a:off x="2470150" y="4229100"/>
            <a:ext cx="32750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tr-TR" sz="2000" b="0" i="0" u="none" strike="noStrike" kern="1200" cap="none" spc="0" normalizeH="0" baseline="0" noProof="0">
                <a:ln>
                  <a:noFill/>
                </a:ln>
                <a:solidFill>
                  <a:srgbClr val="FFBA00"/>
                </a:solidFill>
                <a:effectLst/>
                <a:uLnTx/>
                <a:uFillTx/>
                <a:latin typeface="Arial" panose="020B0604020202020204" pitchFamily="34" charset="0"/>
                <a:ea typeface="+mn-ea"/>
                <a:cs typeface="Arial" panose="020B0604020202020204" pitchFamily="34" charset="0"/>
              </a:rPr>
              <a:t>Bladder compression from 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tr-TR" sz="2000" b="0" i="0" u="none" strike="noStrike" kern="1200" cap="none" spc="0" normalizeH="0" baseline="0" noProof="0">
                <a:ln>
                  <a:noFill/>
                </a:ln>
                <a:solidFill>
                  <a:srgbClr val="FFBA00"/>
                </a:solidFill>
                <a:effectLst/>
                <a:uLnTx/>
                <a:uFillTx/>
                <a:latin typeface="Arial" panose="020B0604020202020204" pitchFamily="34" charset="0"/>
                <a:ea typeface="+mn-ea"/>
                <a:cs typeface="Arial" panose="020B0604020202020204" pitchFamily="34" charset="0"/>
              </a:rPr>
              <a:t>distended rectum</a:t>
            </a:r>
          </a:p>
        </p:txBody>
      </p:sp>
      <p:sp>
        <p:nvSpPr>
          <p:cNvPr id="10248" name="Rectangle 12"/>
          <p:cNvSpPr>
            <a:spLocks noChangeArrowheads="1"/>
          </p:cNvSpPr>
          <p:nvPr/>
        </p:nvSpPr>
        <p:spPr bwMode="auto">
          <a:xfrm>
            <a:off x="2133600" y="3124200"/>
            <a:ext cx="5002213" cy="8382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tr-TR" sz="2000" b="0" i="0" u="none" strike="noStrike" kern="1200" cap="none" spc="0" normalizeH="0" baseline="0" noProof="0">
                <a:ln>
                  <a:noFill/>
                </a:ln>
                <a:solidFill>
                  <a:srgbClr val="333333"/>
                </a:solidFill>
                <a:effectLst/>
                <a:uLnTx/>
                <a:uFillTx/>
                <a:latin typeface="Verdana" panose="020B0604030504040204" pitchFamily="34" charset="0"/>
                <a:ea typeface="+mn-ea"/>
                <a:cs typeface="Arial" panose="020B0604020202020204" pitchFamily="34" charset="0"/>
              </a:rPr>
              <a:t> </a:t>
            </a:r>
            <a:r>
              <a:rPr kumimoji="0" lang="en-GB" altLang="tr-TR" sz="2000" b="0" i="0" u="none" strike="noStrike" kern="1200" cap="none" spc="0" normalizeH="0" baseline="0" noProof="0">
                <a:ln>
                  <a:noFill/>
                </a:ln>
                <a:solidFill>
                  <a:srgbClr val="FFBA00"/>
                </a:solidFill>
                <a:effectLst/>
                <a:uLnTx/>
                <a:uFillTx/>
                <a:latin typeface="Arial" panose="020B0604020202020204" pitchFamily="34" charset="0"/>
                <a:ea typeface="+mn-ea"/>
                <a:cs typeface="Arial" panose="020B0604020202020204" pitchFamily="34" charset="0"/>
              </a:rPr>
              <a:t>A possible neuromuscular disorder common for both bowel and bladder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altLang="tr-TR" sz="2000" b="0" i="0" u="none" strike="noStrike" kern="1200" cap="none" spc="0" normalizeH="0" baseline="0" noProof="0">
              <a:ln>
                <a:noFill/>
              </a:ln>
              <a:solidFill>
                <a:srgbClr val="FFBA00"/>
              </a:solidFill>
              <a:effectLst/>
              <a:uLnTx/>
              <a:uFillTx/>
              <a:latin typeface="Verdana" panose="020B0604030504040204" pitchFamily="34" charset="0"/>
              <a:ea typeface="+mn-ea"/>
              <a:cs typeface="Arial" panose="020B0604020202020204" pitchFamily="34" charset="0"/>
            </a:endParaRPr>
          </a:p>
        </p:txBody>
      </p:sp>
      <p:sp>
        <p:nvSpPr>
          <p:cNvPr id="10249" name="Rectangle 14"/>
          <p:cNvSpPr>
            <a:spLocks noChangeArrowheads="1"/>
          </p:cNvSpPr>
          <p:nvPr/>
        </p:nvSpPr>
        <p:spPr bwMode="auto">
          <a:xfrm>
            <a:off x="576263" y="0"/>
            <a:ext cx="853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tr-TR" sz="3200" b="0" i="0"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rPr>
              <a:t>Bladder bowel dysfunction</a:t>
            </a:r>
            <a:endParaRPr kumimoji="0" lang="en-US" altLang="tr-TR" sz="3200" b="0" i="0"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endParaRPr>
          </a:p>
        </p:txBody>
      </p:sp>
      <p:sp>
        <p:nvSpPr>
          <p:cNvPr id="305167" name="Rectangle 15"/>
          <p:cNvSpPr>
            <a:spLocks noChangeArrowheads="1"/>
          </p:cNvSpPr>
          <p:nvPr/>
        </p:nvSpPr>
        <p:spPr bwMode="auto">
          <a:xfrm>
            <a:off x="955675" y="939800"/>
            <a:ext cx="7043738" cy="660400"/>
          </a:xfrm>
          <a:prstGeom prst="rect">
            <a:avLst/>
          </a:prstGeom>
          <a:noFill/>
          <a:ln w="9525">
            <a:noFill/>
            <a:miter lim="800000"/>
            <a:headEnd/>
            <a:tailEnd/>
          </a:ln>
          <a:effectLst>
            <a:outerShdw dist="35921" dir="2700000" algn="ctr" rotWithShape="0">
              <a:srgbClr val="B7C0B0">
                <a:alpha val="50000"/>
              </a:srgbClr>
            </a:outerShdw>
          </a:effectLst>
        </p:spPr>
        <p:txBody>
          <a:bodyPr anchor="b"/>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2700" b="0" i="0" u="none" strike="noStrike" kern="1200" cap="none" spc="0" normalizeH="0" baseline="0" noProof="0" dirty="0">
                <a:ln>
                  <a:noFill/>
                </a:ln>
                <a:solidFill>
                  <a:srgbClr val="FFBA00"/>
                </a:solidFill>
                <a:effectLst/>
                <a:uLnTx/>
                <a:uFillTx/>
                <a:latin typeface="Arial" panose="020B0604020202020204" pitchFamily="34" charset="0"/>
                <a:ea typeface="+mn-ea"/>
                <a:cs typeface="Arial" panose="020B0604020202020204" pitchFamily="34" charset="0"/>
              </a:rPr>
              <a:t>Possible mechanisms</a:t>
            </a:r>
            <a:endParaRPr kumimoji="0" lang="da-DK" sz="2700" b="0" i="0" u="none" strike="noStrike" kern="1200" cap="none" spc="0" normalizeH="0" baseline="0" noProof="0" dirty="0">
              <a:ln>
                <a:noFill/>
              </a:ln>
              <a:solidFill>
                <a:srgbClr val="FFBA00"/>
              </a:solidFill>
              <a:effectLst/>
              <a:uLnTx/>
              <a:uFillTx/>
              <a:latin typeface="Arial" panose="020B0604020202020204" pitchFamily="34" charset="0"/>
              <a:ea typeface="+mn-ea"/>
              <a:cs typeface="Arial" panose="020B0604020202020204" pitchFamily="34" charset="0"/>
            </a:endParaRPr>
          </a:p>
        </p:txBody>
      </p:sp>
      <p:sp>
        <p:nvSpPr>
          <p:cNvPr id="15" name="Footer Placeholder 1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Arial" pitchFamily="34" charset="0"/>
                <a:ea typeface="+mn-ea"/>
                <a:cs typeface="+mn-cs"/>
              </a:rPr>
              <a:t>ICCS slide library v1 2011</a:t>
            </a:r>
            <a:endParaRPr kumimoji="0" lang="en-US" sz="9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252" name="TextBox 11"/>
          <p:cNvSpPr txBox="1">
            <a:spLocks noChangeArrowheads="1"/>
          </p:cNvSpPr>
          <p:nvPr/>
        </p:nvSpPr>
        <p:spPr bwMode="auto">
          <a:xfrm>
            <a:off x="522288" y="6270625"/>
            <a:ext cx="54419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tr-TR"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Burgers, R., et al. (2010). Effect of rectal distention on lower urinary tract function in children.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tr-TR" sz="10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Journal of Urology, 184(4 Suppl), 1680-1685.</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tr-TR"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4527167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386" name="Group 3"/>
          <p:cNvGrpSpPr>
            <a:grpSpLocks/>
          </p:cNvGrpSpPr>
          <p:nvPr/>
        </p:nvGrpSpPr>
        <p:grpSpPr bwMode="auto">
          <a:xfrm>
            <a:off x="3284538" y="5091113"/>
            <a:ext cx="2432050" cy="1157287"/>
            <a:chOff x="4128" y="528"/>
            <a:chExt cx="1723" cy="729"/>
          </a:xfrm>
        </p:grpSpPr>
        <p:sp>
          <p:nvSpPr>
            <p:cNvPr id="16408" name="Rectangle 4"/>
            <p:cNvSpPr>
              <a:spLocks noChangeArrowheads="1"/>
            </p:cNvSpPr>
            <p:nvPr/>
          </p:nvSpPr>
          <p:spPr bwMode="auto">
            <a:xfrm>
              <a:off x="4733" y="737"/>
              <a:ext cx="68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med"/>
                </a14:hiddenLine>
              </a:ext>
            </a:extLst>
          </p:spPr>
          <p:txBody>
            <a:bodyPr wrap="none">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altLang="tr-TR" sz="2400" b="0" i="0"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rPr>
                <a:t>VUR</a:t>
              </a:r>
              <a:r>
                <a:rPr kumimoji="0" lang="da-DK" altLang="tr-TR" sz="2400" b="1" i="1" u="none" strike="noStrike" kern="1200" cap="none" spc="0" normalizeH="0" baseline="0" noProof="0">
                  <a:ln>
                    <a:noFill/>
                  </a:ln>
                  <a:solidFill>
                    <a:srgbClr val="003975"/>
                  </a:solidFill>
                  <a:effectLst/>
                  <a:uLnTx/>
                  <a:uFillTx/>
                  <a:latin typeface="Comic Sans MS" panose="030F0702030302020204" pitchFamily="66" charset="0"/>
                  <a:ea typeface="+mn-ea"/>
                  <a:cs typeface="Arial" panose="020B0604020202020204" pitchFamily="34" charset="0"/>
                </a:rPr>
                <a:t> </a:t>
              </a:r>
              <a:endParaRPr kumimoji="0" lang="en-US" altLang="tr-TR" sz="2400" b="1" i="1" u="none" strike="noStrike" kern="1200" cap="none" spc="0" normalizeH="0" baseline="0" noProof="0">
                <a:ln>
                  <a:noFill/>
                </a:ln>
                <a:solidFill>
                  <a:srgbClr val="003975"/>
                </a:solidFill>
                <a:effectLst/>
                <a:uLnTx/>
                <a:uFillTx/>
                <a:latin typeface="Comic Sans MS" panose="030F0702030302020204" pitchFamily="66" charset="0"/>
                <a:ea typeface="+mn-ea"/>
                <a:cs typeface="Arial" panose="020B0604020202020204" pitchFamily="34" charset="0"/>
              </a:endParaRPr>
            </a:p>
          </p:txBody>
        </p:sp>
        <p:sp>
          <p:nvSpPr>
            <p:cNvPr id="16409" name="Freeform 5"/>
            <p:cNvSpPr>
              <a:spLocks noChangeAspect="1" noEditPoints="1"/>
            </p:cNvSpPr>
            <p:nvPr/>
          </p:nvSpPr>
          <p:spPr bwMode="auto">
            <a:xfrm>
              <a:off x="4128" y="528"/>
              <a:ext cx="1723" cy="729"/>
            </a:xfrm>
            <a:custGeom>
              <a:avLst/>
              <a:gdLst>
                <a:gd name="T0" fmla="*/ 37 w 10944"/>
                <a:gd name="T1" fmla="*/ 3 h 4929"/>
                <a:gd name="T2" fmla="*/ 40 w 10944"/>
                <a:gd name="T3" fmla="*/ 4 h 4929"/>
                <a:gd name="T4" fmla="*/ 42 w 10944"/>
                <a:gd name="T5" fmla="*/ 6 h 4929"/>
                <a:gd name="T6" fmla="*/ 43 w 10944"/>
                <a:gd name="T7" fmla="*/ 7 h 4929"/>
                <a:gd name="T8" fmla="*/ 43 w 10944"/>
                <a:gd name="T9" fmla="*/ 9 h 4929"/>
                <a:gd name="T10" fmla="*/ 42 w 10944"/>
                <a:gd name="T11" fmla="*/ 11 h 4929"/>
                <a:gd name="T12" fmla="*/ 41 w 10944"/>
                <a:gd name="T13" fmla="*/ 12 h 4929"/>
                <a:gd name="T14" fmla="*/ 40 w 10944"/>
                <a:gd name="T15" fmla="*/ 13 h 4929"/>
                <a:gd name="T16" fmla="*/ 38 w 10944"/>
                <a:gd name="T17" fmla="*/ 14 h 4929"/>
                <a:gd name="T18" fmla="*/ 35 w 10944"/>
                <a:gd name="T19" fmla="*/ 15 h 4929"/>
                <a:gd name="T20" fmla="*/ 34 w 10944"/>
                <a:gd name="T21" fmla="*/ 15 h 4929"/>
                <a:gd name="T22" fmla="*/ 31 w 10944"/>
                <a:gd name="T23" fmla="*/ 15 h 4929"/>
                <a:gd name="T24" fmla="*/ 27 w 10944"/>
                <a:gd name="T25" fmla="*/ 16 h 4929"/>
                <a:gd name="T26" fmla="*/ 20 w 10944"/>
                <a:gd name="T27" fmla="*/ 16 h 4929"/>
                <a:gd name="T28" fmla="*/ 13 w 10944"/>
                <a:gd name="T29" fmla="*/ 15 h 4929"/>
                <a:gd name="T30" fmla="*/ 7 w 10944"/>
                <a:gd name="T31" fmla="*/ 14 h 4929"/>
                <a:gd name="T32" fmla="*/ 5 w 10944"/>
                <a:gd name="T33" fmla="*/ 13 h 4929"/>
                <a:gd name="T34" fmla="*/ 3 w 10944"/>
                <a:gd name="T35" fmla="*/ 12 h 4929"/>
                <a:gd name="T36" fmla="*/ 2 w 10944"/>
                <a:gd name="T37" fmla="*/ 11 h 4929"/>
                <a:gd name="T38" fmla="*/ 2 w 10944"/>
                <a:gd name="T39" fmla="*/ 9 h 4929"/>
                <a:gd name="T40" fmla="*/ 2 w 10944"/>
                <a:gd name="T41" fmla="*/ 7 h 4929"/>
                <a:gd name="T42" fmla="*/ 3 w 10944"/>
                <a:gd name="T43" fmla="*/ 5 h 4929"/>
                <a:gd name="T44" fmla="*/ 2 w 10944"/>
                <a:gd name="T45" fmla="*/ 5 h 4929"/>
                <a:gd name="T46" fmla="*/ 1 w 10944"/>
                <a:gd name="T47" fmla="*/ 6 h 4929"/>
                <a:gd name="T48" fmla="*/ 0 w 10944"/>
                <a:gd name="T49" fmla="*/ 6 h 4929"/>
                <a:gd name="T50" fmla="*/ 0 w 10944"/>
                <a:gd name="T51" fmla="*/ 5 h 4929"/>
                <a:gd name="T52" fmla="*/ 2 w 10944"/>
                <a:gd name="T53" fmla="*/ 5 h 4929"/>
                <a:gd name="T54" fmla="*/ 5 w 10944"/>
                <a:gd name="T55" fmla="*/ 3 h 4929"/>
                <a:gd name="T56" fmla="*/ 6 w 10944"/>
                <a:gd name="T57" fmla="*/ 2 h 4929"/>
                <a:gd name="T58" fmla="*/ 7 w 10944"/>
                <a:gd name="T59" fmla="*/ 2 h 4929"/>
                <a:gd name="T60" fmla="*/ 8 w 10944"/>
                <a:gd name="T61" fmla="*/ 2 h 4929"/>
                <a:gd name="T62" fmla="*/ 8 w 10944"/>
                <a:gd name="T63" fmla="*/ 3 h 4929"/>
                <a:gd name="T64" fmla="*/ 12 w 10944"/>
                <a:gd name="T65" fmla="*/ 1 h 4929"/>
                <a:gd name="T66" fmla="*/ 19 w 10944"/>
                <a:gd name="T67" fmla="*/ 0 h 4929"/>
                <a:gd name="T68" fmla="*/ 24 w 10944"/>
                <a:gd name="T69" fmla="*/ 0 h 4929"/>
                <a:gd name="T70" fmla="*/ 28 w 10944"/>
                <a:gd name="T71" fmla="*/ 1 h 4929"/>
                <a:gd name="T72" fmla="*/ 33 w 10944"/>
                <a:gd name="T73" fmla="*/ 2 h 4929"/>
                <a:gd name="T74" fmla="*/ 39 w 10944"/>
                <a:gd name="T75" fmla="*/ 6 h 4929"/>
                <a:gd name="T76" fmla="*/ 37 w 10944"/>
                <a:gd name="T77" fmla="*/ 4 h 4929"/>
                <a:gd name="T78" fmla="*/ 34 w 10944"/>
                <a:gd name="T79" fmla="*/ 3 h 4929"/>
                <a:gd name="T80" fmla="*/ 29 w 10944"/>
                <a:gd name="T81" fmla="*/ 2 h 4929"/>
                <a:gd name="T82" fmla="*/ 23 w 10944"/>
                <a:gd name="T83" fmla="*/ 1 h 4929"/>
                <a:gd name="T84" fmla="*/ 16 w 10944"/>
                <a:gd name="T85" fmla="*/ 2 h 4929"/>
                <a:gd name="T86" fmla="*/ 9 w 10944"/>
                <a:gd name="T87" fmla="*/ 3 h 4929"/>
                <a:gd name="T88" fmla="*/ 5 w 10944"/>
                <a:gd name="T89" fmla="*/ 4 h 4929"/>
                <a:gd name="T90" fmla="*/ 4 w 10944"/>
                <a:gd name="T91" fmla="*/ 7 h 4929"/>
                <a:gd name="T92" fmla="*/ 3 w 10944"/>
                <a:gd name="T93" fmla="*/ 8 h 4929"/>
                <a:gd name="T94" fmla="*/ 4 w 10944"/>
                <a:gd name="T95" fmla="*/ 10 h 4929"/>
                <a:gd name="T96" fmla="*/ 4 w 10944"/>
                <a:gd name="T97" fmla="*/ 11 h 4929"/>
                <a:gd name="T98" fmla="*/ 7 w 10944"/>
                <a:gd name="T99" fmla="*/ 12 h 4929"/>
                <a:gd name="T100" fmla="*/ 9 w 10944"/>
                <a:gd name="T101" fmla="*/ 13 h 4929"/>
                <a:gd name="T102" fmla="*/ 13 w 10944"/>
                <a:gd name="T103" fmla="*/ 14 h 4929"/>
                <a:gd name="T104" fmla="*/ 17 w 10944"/>
                <a:gd name="T105" fmla="*/ 14 h 4929"/>
                <a:gd name="T106" fmla="*/ 21 w 10944"/>
                <a:gd name="T107" fmla="*/ 15 h 4929"/>
                <a:gd name="T108" fmla="*/ 26 w 10944"/>
                <a:gd name="T109" fmla="*/ 14 h 4929"/>
                <a:gd name="T110" fmla="*/ 29 w 10944"/>
                <a:gd name="T111" fmla="*/ 14 h 4929"/>
                <a:gd name="T112" fmla="*/ 31 w 10944"/>
                <a:gd name="T113" fmla="*/ 14 h 4929"/>
                <a:gd name="T114" fmla="*/ 34 w 10944"/>
                <a:gd name="T115" fmla="*/ 13 h 4929"/>
                <a:gd name="T116" fmla="*/ 36 w 10944"/>
                <a:gd name="T117" fmla="*/ 13 h 4929"/>
                <a:gd name="T118" fmla="*/ 38 w 10944"/>
                <a:gd name="T119" fmla="*/ 12 h 4929"/>
                <a:gd name="T120" fmla="*/ 39 w 10944"/>
                <a:gd name="T121" fmla="*/ 11 h 4929"/>
                <a:gd name="T122" fmla="*/ 40 w 10944"/>
                <a:gd name="T123" fmla="*/ 9 h 4929"/>
                <a:gd name="T124" fmla="*/ 40 w 10944"/>
                <a:gd name="T125" fmla="*/ 8 h 49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44"/>
                <a:gd name="T190" fmla="*/ 0 h 4929"/>
                <a:gd name="T191" fmla="*/ 10944 w 10944"/>
                <a:gd name="T192" fmla="*/ 4929 h 49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44" h="4929">
                  <a:moveTo>
                    <a:pt x="8538" y="487"/>
                  </a:moveTo>
                  <a:lnTo>
                    <a:pt x="8663" y="523"/>
                  </a:lnTo>
                  <a:lnTo>
                    <a:pt x="8786" y="561"/>
                  </a:lnTo>
                  <a:lnTo>
                    <a:pt x="8904" y="599"/>
                  </a:lnTo>
                  <a:lnTo>
                    <a:pt x="9020" y="640"/>
                  </a:lnTo>
                  <a:lnTo>
                    <a:pt x="9133" y="680"/>
                  </a:lnTo>
                  <a:lnTo>
                    <a:pt x="9243" y="722"/>
                  </a:lnTo>
                  <a:lnTo>
                    <a:pt x="9348" y="763"/>
                  </a:lnTo>
                  <a:lnTo>
                    <a:pt x="9452" y="808"/>
                  </a:lnTo>
                  <a:lnTo>
                    <a:pt x="9551" y="851"/>
                  </a:lnTo>
                  <a:lnTo>
                    <a:pt x="9647" y="896"/>
                  </a:lnTo>
                  <a:lnTo>
                    <a:pt x="9739" y="941"/>
                  </a:lnTo>
                  <a:lnTo>
                    <a:pt x="9830" y="989"/>
                  </a:lnTo>
                  <a:lnTo>
                    <a:pt x="9916" y="1037"/>
                  </a:lnTo>
                  <a:lnTo>
                    <a:pt x="10000" y="1085"/>
                  </a:lnTo>
                  <a:lnTo>
                    <a:pt x="10080" y="1135"/>
                  </a:lnTo>
                  <a:lnTo>
                    <a:pt x="10157" y="1186"/>
                  </a:lnTo>
                  <a:lnTo>
                    <a:pt x="10200" y="1216"/>
                  </a:lnTo>
                  <a:lnTo>
                    <a:pt x="10242" y="1245"/>
                  </a:lnTo>
                  <a:lnTo>
                    <a:pt x="10323" y="1306"/>
                  </a:lnTo>
                  <a:lnTo>
                    <a:pt x="10362" y="1337"/>
                  </a:lnTo>
                  <a:lnTo>
                    <a:pt x="10399" y="1369"/>
                  </a:lnTo>
                  <a:lnTo>
                    <a:pt x="10472" y="1432"/>
                  </a:lnTo>
                  <a:lnTo>
                    <a:pt x="10538" y="1496"/>
                  </a:lnTo>
                  <a:lnTo>
                    <a:pt x="10569" y="1527"/>
                  </a:lnTo>
                  <a:lnTo>
                    <a:pt x="10600" y="1561"/>
                  </a:lnTo>
                  <a:lnTo>
                    <a:pt x="10628" y="1594"/>
                  </a:lnTo>
                  <a:lnTo>
                    <a:pt x="10656" y="1628"/>
                  </a:lnTo>
                  <a:lnTo>
                    <a:pt x="10708" y="1696"/>
                  </a:lnTo>
                  <a:lnTo>
                    <a:pt x="10753" y="1763"/>
                  </a:lnTo>
                  <a:lnTo>
                    <a:pt x="10794" y="1832"/>
                  </a:lnTo>
                  <a:lnTo>
                    <a:pt x="10812" y="1866"/>
                  </a:lnTo>
                  <a:lnTo>
                    <a:pt x="10829" y="1903"/>
                  </a:lnTo>
                  <a:lnTo>
                    <a:pt x="10861" y="1974"/>
                  </a:lnTo>
                  <a:lnTo>
                    <a:pt x="10886" y="2045"/>
                  </a:lnTo>
                  <a:lnTo>
                    <a:pt x="10897" y="2082"/>
                  </a:lnTo>
                  <a:lnTo>
                    <a:pt x="10907" y="2119"/>
                  </a:lnTo>
                  <a:lnTo>
                    <a:pt x="10915" y="2155"/>
                  </a:lnTo>
                  <a:lnTo>
                    <a:pt x="10922" y="2194"/>
                  </a:lnTo>
                  <a:lnTo>
                    <a:pt x="10933" y="2270"/>
                  </a:lnTo>
                  <a:lnTo>
                    <a:pt x="10935" y="2291"/>
                  </a:lnTo>
                  <a:lnTo>
                    <a:pt x="10937" y="2314"/>
                  </a:lnTo>
                  <a:lnTo>
                    <a:pt x="10940" y="2359"/>
                  </a:lnTo>
                  <a:lnTo>
                    <a:pt x="10940" y="2381"/>
                  </a:lnTo>
                  <a:lnTo>
                    <a:pt x="10941" y="2403"/>
                  </a:lnTo>
                  <a:lnTo>
                    <a:pt x="10944" y="2449"/>
                  </a:lnTo>
                  <a:lnTo>
                    <a:pt x="10942" y="2492"/>
                  </a:lnTo>
                  <a:lnTo>
                    <a:pt x="10942" y="2536"/>
                  </a:lnTo>
                  <a:lnTo>
                    <a:pt x="10938" y="2622"/>
                  </a:lnTo>
                  <a:lnTo>
                    <a:pt x="10929" y="2706"/>
                  </a:lnTo>
                  <a:lnTo>
                    <a:pt x="10918" y="2790"/>
                  </a:lnTo>
                  <a:lnTo>
                    <a:pt x="10902" y="2872"/>
                  </a:lnTo>
                  <a:lnTo>
                    <a:pt x="10896" y="2891"/>
                  </a:lnTo>
                  <a:lnTo>
                    <a:pt x="10891" y="2911"/>
                  </a:lnTo>
                  <a:lnTo>
                    <a:pt x="10882" y="2952"/>
                  </a:lnTo>
                  <a:lnTo>
                    <a:pt x="10870" y="2991"/>
                  </a:lnTo>
                  <a:lnTo>
                    <a:pt x="10859" y="3030"/>
                  </a:lnTo>
                  <a:lnTo>
                    <a:pt x="10831" y="3107"/>
                  </a:lnTo>
                  <a:lnTo>
                    <a:pt x="10800" y="3182"/>
                  </a:lnTo>
                  <a:lnTo>
                    <a:pt x="10764" y="3257"/>
                  </a:lnTo>
                  <a:lnTo>
                    <a:pt x="10725" y="3329"/>
                  </a:lnTo>
                  <a:lnTo>
                    <a:pt x="10713" y="3346"/>
                  </a:lnTo>
                  <a:lnTo>
                    <a:pt x="10703" y="3365"/>
                  </a:lnTo>
                  <a:lnTo>
                    <a:pt x="10682" y="3401"/>
                  </a:lnTo>
                  <a:lnTo>
                    <a:pt x="10658" y="3435"/>
                  </a:lnTo>
                  <a:lnTo>
                    <a:pt x="10635" y="3470"/>
                  </a:lnTo>
                  <a:lnTo>
                    <a:pt x="10610" y="3504"/>
                  </a:lnTo>
                  <a:lnTo>
                    <a:pt x="10585" y="3539"/>
                  </a:lnTo>
                  <a:lnTo>
                    <a:pt x="10530" y="3605"/>
                  </a:lnTo>
                  <a:lnTo>
                    <a:pt x="10471" y="3671"/>
                  </a:lnTo>
                  <a:lnTo>
                    <a:pt x="10408" y="3734"/>
                  </a:lnTo>
                  <a:lnTo>
                    <a:pt x="10391" y="3749"/>
                  </a:lnTo>
                  <a:lnTo>
                    <a:pt x="10376" y="3765"/>
                  </a:lnTo>
                  <a:lnTo>
                    <a:pt x="10343" y="3796"/>
                  </a:lnTo>
                  <a:lnTo>
                    <a:pt x="10307" y="3826"/>
                  </a:lnTo>
                  <a:lnTo>
                    <a:pt x="10289" y="3841"/>
                  </a:lnTo>
                  <a:lnTo>
                    <a:pt x="10272" y="3856"/>
                  </a:lnTo>
                  <a:lnTo>
                    <a:pt x="10199" y="3915"/>
                  </a:lnTo>
                  <a:lnTo>
                    <a:pt x="10178" y="3929"/>
                  </a:lnTo>
                  <a:lnTo>
                    <a:pt x="10159" y="3944"/>
                  </a:lnTo>
                  <a:lnTo>
                    <a:pt x="10120" y="3973"/>
                  </a:lnTo>
                  <a:lnTo>
                    <a:pt x="10040" y="4030"/>
                  </a:lnTo>
                  <a:lnTo>
                    <a:pt x="9997" y="4056"/>
                  </a:lnTo>
                  <a:lnTo>
                    <a:pt x="9954" y="4083"/>
                  </a:lnTo>
                  <a:lnTo>
                    <a:pt x="9908" y="4109"/>
                  </a:lnTo>
                  <a:lnTo>
                    <a:pt x="9864" y="4136"/>
                  </a:lnTo>
                  <a:lnTo>
                    <a:pt x="9816" y="4161"/>
                  </a:lnTo>
                  <a:lnTo>
                    <a:pt x="9793" y="4174"/>
                  </a:lnTo>
                  <a:lnTo>
                    <a:pt x="9770" y="4187"/>
                  </a:lnTo>
                  <a:lnTo>
                    <a:pt x="9721" y="4212"/>
                  </a:lnTo>
                  <a:lnTo>
                    <a:pt x="9674" y="4238"/>
                  </a:lnTo>
                  <a:lnTo>
                    <a:pt x="9573" y="4286"/>
                  </a:lnTo>
                  <a:lnTo>
                    <a:pt x="9468" y="4334"/>
                  </a:lnTo>
                  <a:lnTo>
                    <a:pt x="9359" y="4379"/>
                  </a:lnTo>
                  <a:lnTo>
                    <a:pt x="9247" y="4424"/>
                  </a:lnTo>
                  <a:lnTo>
                    <a:pt x="9156" y="4456"/>
                  </a:lnTo>
                  <a:lnTo>
                    <a:pt x="9065" y="4488"/>
                  </a:lnTo>
                  <a:lnTo>
                    <a:pt x="9017" y="4503"/>
                  </a:lnTo>
                  <a:lnTo>
                    <a:pt x="8971" y="4518"/>
                  </a:lnTo>
                  <a:lnTo>
                    <a:pt x="8923" y="4533"/>
                  </a:lnTo>
                  <a:lnTo>
                    <a:pt x="8876" y="4549"/>
                  </a:lnTo>
                  <a:lnTo>
                    <a:pt x="8779" y="4577"/>
                  </a:lnTo>
                  <a:lnTo>
                    <a:pt x="8729" y="4591"/>
                  </a:lnTo>
                  <a:lnTo>
                    <a:pt x="8704" y="4598"/>
                  </a:lnTo>
                  <a:lnTo>
                    <a:pt x="8692" y="4601"/>
                  </a:lnTo>
                  <a:lnTo>
                    <a:pt x="8680" y="4606"/>
                  </a:lnTo>
                  <a:lnTo>
                    <a:pt x="8667" y="4608"/>
                  </a:lnTo>
                  <a:lnTo>
                    <a:pt x="8654" y="4611"/>
                  </a:lnTo>
                  <a:lnTo>
                    <a:pt x="8629" y="4618"/>
                  </a:lnTo>
                  <a:lnTo>
                    <a:pt x="8579" y="4632"/>
                  </a:lnTo>
                  <a:lnTo>
                    <a:pt x="8477" y="4658"/>
                  </a:lnTo>
                  <a:lnTo>
                    <a:pt x="8424" y="4669"/>
                  </a:lnTo>
                  <a:lnTo>
                    <a:pt x="8372" y="4682"/>
                  </a:lnTo>
                  <a:lnTo>
                    <a:pt x="8265" y="4705"/>
                  </a:lnTo>
                  <a:lnTo>
                    <a:pt x="8156" y="4727"/>
                  </a:lnTo>
                  <a:lnTo>
                    <a:pt x="8128" y="4731"/>
                  </a:lnTo>
                  <a:lnTo>
                    <a:pt x="8101" y="4737"/>
                  </a:lnTo>
                  <a:lnTo>
                    <a:pt x="8046" y="4748"/>
                  </a:lnTo>
                  <a:lnTo>
                    <a:pt x="7990" y="4758"/>
                  </a:lnTo>
                  <a:lnTo>
                    <a:pt x="7961" y="4762"/>
                  </a:lnTo>
                  <a:lnTo>
                    <a:pt x="7934" y="4768"/>
                  </a:lnTo>
                  <a:lnTo>
                    <a:pt x="7876" y="4777"/>
                  </a:lnTo>
                  <a:lnTo>
                    <a:pt x="7820" y="4787"/>
                  </a:lnTo>
                  <a:lnTo>
                    <a:pt x="7761" y="4795"/>
                  </a:lnTo>
                  <a:lnTo>
                    <a:pt x="7703" y="4804"/>
                  </a:lnTo>
                  <a:lnTo>
                    <a:pt x="7586" y="4822"/>
                  </a:lnTo>
                  <a:lnTo>
                    <a:pt x="7391" y="4846"/>
                  </a:lnTo>
                  <a:lnTo>
                    <a:pt x="7196" y="4867"/>
                  </a:lnTo>
                  <a:lnTo>
                    <a:pt x="6999" y="4886"/>
                  </a:lnTo>
                  <a:lnTo>
                    <a:pt x="6801" y="4901"/>
                  </a:lnTo>
                  <a:lnTo>
                    <a:pt x="6602" y="4913"/>
                  </a:lnTo>
                  <a:lnTo>
                    <a:pt x="6402" y="4922"/>
                  </a:lnTo>
                  <a:lnTo>
                    <a:pt x="6200" y="4926"/>
                  </a:lnTo>
                  <a:lnTo>
                    <a:pt x="5998" y="4929"/>
                  </a:lnTo>
                  <a:lnTo>
                    <a:pt x="5858" y="4928"/>
                  </a:lnTo>
                  <a:lnTo>
                    <a:pt x="5719" y="4925"/>
                  </a:lnTo>
                  <a:lnTo>
                    <a:pt x="5581" y="4922"/>
                  </a:lnTo>
                  <a:lnTo>
                    <a:pt x="5445" y="4918"/>
                  </a:lnTo>
                  <a:lnTo>
                    <a:pt x="5308" y="4913"/>
                  </a:lnTo>
                  <a:lnTo>
                    <a:pt x="5173" y="4906"/>
                  </a:lnTo>
                  <a:lnTo>
                    <a:pt x="4904" y="4890"/>
                  </a:lnTo>
                  <a:lnTo>
                    <a:pt x="4638" y="4867"/>
                  </a:lnTo>
                  <a:lnTo>
                    <a:pt x="4505" y="4855"/>
                  </a:lnTo>
                  <a:lnTo>
                    <a:pt x="4375" y="4843"/>
                  </a:lnTo>
                  <a:lnTo>
                    <a:pt x="4115" y="4811"/>
                  </a:lnTo>
                  <a:lnTo>
                    <a:pt x="3986" y="4794"/>
                  </a:lnTo>
                  <a:lnTo>
                    <a:pt x="3859" y="4777"/>
                  </a:lnTo>
                  <a:lnTo>
                    <a:pt x="3603" y="4736"/>
                  </a:lnTo>
                  <a:lnTo>
                    <a:pt x="3476" y="4713"/>
                  </a:lnTo>
                  <a:lnTo>
                    <a:pt x="3352" y="4691"/>
                  </a:lnTo>
                  <a:lnTo>
                    <a:pt x="3103" y="4641"/>
                  </a:lnTo>
                  <a:lnTo>
                    <a:pt x="2980" y="4615"/>
                  </a:lnTo>
                  <a:lnTo>
                    <a:pt x="2858" y="4588"/>
                  </a:lnTo>
                  <a:lnTo>
                    <a:pt x="2736" y="4558"/>
                  </a:lnTo>
                  <a:lnTo>
                    <a:pt x="2616" y="4527"/>
                  </a:lnTo>
                  <a:lnTo>
                    <a:pt x="2376" y="4464"/>
                  </a:lnTo>
                  <a:lnTo>
                    <a:pt x="2139" y="4396"/>
                  </a:lnTo>
                  <a:lnTo>
                    <a:pt x="2022" y="4360"/>
                  </a:lnTo>
                  <a:lnTo>
                    <a:pt x="1906" y="4323"/>
                  </a:lnTo>
                  <a:lnTo>
                    <a:pt x="1837" y="4300"/>
                  </a:lnTo>
                  <a:lnTo>
                    <a:pt x="1771" y="4277"/>
                  </a:lnTo>
                  <a:lnTo>
                    <a:pt x="1705" y="4252"/>
                  </a:lnTo>
                  <a:lnTo>
                    <a:pt x="1643" y="4228"/>
                  </a:lnTo>
                  <a:lnTo>
                    <a:pt x="1580" y="4202"/>
                  </a:lnTo>
                  <a:lnTo>
                    <a:pt x="1521" y="4176"/>
                  </a:lnTo>
                  <a:lnTo>
                    <a:pt x="1462" y="4149"/>
                  </a:lnTo>
                  <a:lnTo>
                    <a:pt x="1407" y="4123"/>
                  </a:lnTo>
                  <a:lnTo>
                    <a:pt x="1350" y="4093"/>
                  </a:lnTo>
                  <a:lnTo>
                    <a:pt x="1297" y="4065"/>
                  </a:lnTo>
                  <a:lnTo>
                    <a:pt x="1245" y="4036"/>
                  </a:lnTo>
                  <a:lnTo>
                    <a:pt x="1196" y="4006"/>
                  </a:lnTo>
                  <a:lnTo>
                    <a:pt x="1146" y="3974"/>
                  </a:lnTo>
                  <a:lnTo>
                    <a:pt x="1100" y="3944"/>
                  </a:lnTo>
                  <a:lnTo>
                    <a:pt x="1054" y="3911"/>
                  </a:lnTo>
                  <a:lnTo>
                    <a:pt x="1012" y="3879"/>
                  </a:lnTo>
                  <a:lnTo>
                    <a:pt x="969" y="3844"/>
                  </a:lnTo>
                  <a:lnTo>
                    <a:pt x="930" y="3810"/>
                  </a:lnTo>
                  <a:lnTo>
                    <a:pt x="890" y="3775"/>
                  </a:lnTo>
                  <a:lnTo>
                    <a:pt x="854" y="3741"/>
                  </a:lnTo>
                  <a:lnTo>
                    <a:pt x="817" y="3703"/>
                  </a:lnTo>
                  <a:lnTo>
                    <a:pt x="784" y="3667"/>
                  </a:lnTo>
                  <a:lnTo>
                    <a:pt x="751" y="3630"/>
                  </a:lnTo>
                  <a:lnTo>
                    <a:pt x="722" y="3592"/>
                  </a:lnTo>
                  <a:lnTo>
                    <a:pt x="693" y="3553"/>
                  </a:lnTo>
                  <a:lnTo>
                    <a:pt x="665" y="3513"/>
                  </a:lnTo>
                  <a:lnTo>
                    <a:pt x="639" y="3472"/>
                  </a:lnTo>
                  <a:lnTo>
                    <a:pt x="617" y="3433"/>
                  </a:lnTo>
                  <a:lnTo>
                    <a:pt x="594" y="3391"/>
                  </a:lnTo>
                  <a:lnTo>
                    <a:pt x="573" y="3349"/>
                  </a:lnTo>
                  <a:lnTo>
                    <a:pt x="554" y="3306"/>
                  </a:lnTo>
                  <a:lnTo>
                    <a:pt x="538" y="3264"/>
                  </a:lnTo>
                  <a:lnTo>
                    <a:pt x="521" y="3218"/>
                  </a:lnTo>
                  <a:lnTo>
                    <a:pt x="508" y="3174"/>
                  </a:lnTo>
                  <a:lnTo>
                    <a:pt x="494" y="3128"/>
                  </a:lnTo>
                  <a:lnTo>
                    <a:pt x="484" y="3082"/>
                  </a:lnTo>
                  <a:lnTo>
                    <a:pt x="474" y="3035"/>
                  </a:lnTo>
                  <a:lnTo>
                    <a:pt x="467" y="2987"/>
                  </a:lnTo>
                  <a:lnTo>
                    <a:pt x="460" y="2938"/>
                  </a:lnTo>
                  <a:lnTo>
                    <a:pt x="457" y="2891"/>
                  </a:lnTo>
                  <a:lnTo>
                    <a:pt x="452" y="2840"/>
                  </a:lnTo>
                  <a:lnTo>
                    <a:pt x="451" y="2790"/>
                  </a:lnTo>
                  <a:lnTo>
                    <a:pt x="451" y="2739"/>
                  </a:lnTo>
                  <a:lnTo>
                    <a:pt x="454" y="2689"/>
                  </a:lnTo>
                  <a:lnTo>
                    <a:pt x="457" y="2636"/>
                  </a:lnTo>
                  <a:lnTo>
                    <a:pt x="462" y="2584"/>
                  </a:lnTo>
                  <a:lnTo>
                    <a:pt x="469" y="2530"/>
                  </a:lnTo>
                  <a:lnTo>
                    <a:pt x="479" y="2477"/>
                  </a:lnTo>
                  <a:lnTo>
                    <a:pt x="488" y="2420"/>
                  </a:lnTo>
                  <a:lnTo>
                    <a:pt x="501" y="2365"/>
                  </a:lnTo>
                  <a:lnTo>
                    <a:pt x="513" y="2308"/>
                  </a:lnTo>
                  <a:lnTo>
                    <a:pt x="529" y="2253"/>
                  </a:lnTo>
                  <a:lnTo>
                    <a:pt x="545" y="2194"/>
                  </a:lnTo>
                  <a:lnTo>
                    <a:pt x="564" y="2136"/>
                  </a:lnTo>
                  <a:lnTo>
                    <a:pt x="584" y="2077"/>
                  </a:lnTo>
                  <a:lnTo>
                    <a:pt x="606" y="2019"/>
                  </a:lnTo>
                  <a:lnTo>
                    <a:pt x="629" y="1958"/>
                  </a:lnTo>
                  <a:lnTo>
                    <a:pt x="654" y="1898"/>
                  </a:lnTo>
                  <a:lnTo>
                    <a:pt x="680" y="1836"/>
                  </a:lnTo>
                  <a:lnTo>
                    <a:pt x="710" y="1774"/>
                  </a:lnTo>
                  <a:lnTo>
                    <a:pt x="738" y="1711"/>
                  </a:lnTo>
                  <a:lnTo>
                    <a:pt x="770" y="1648"/>
                  </a:lnTo>
                  <a:lnTo>
                    <a:pt x="802" y="1583"/>
                  </a:lnTo>
                  <a:lnTo>
                    <a:pt x="839" y="1519"/>
                  </a:lnTo>
                  <a:lnTo>
                    <a:pt x="799" y="1534"/>
                  </a:lnTo>
                  <a:lnTo>
                    <a:pt x="762" y="1550"/>
                  </a:lnTo>
                  <a:lnTo>
                    <a:pt x="690" y="1580"/>
                  </a:lnTo>
                  <a:lnTo>
                    <a:pt x="621" y="1607"/>
                  </a:lnTo>
                  <a:lnTo>
                    <a:pt x="588" y="1619"/>
                  </a:lnTo>
                  <a:lnTo>
                    <a:pt x="558" y="1633"/>
                  </a:lnTo>
                  <a:lnTo>
                    <a:pt x="526" y="1644"/>
                  </a:lnTo>
                  <a:lnTo>
                    <a:pt x="496" y="1657"/>
                  </a:lnTo>
                  <a:lnTo>
                    <a:pt x="441" y="1679"/>
                  </a:lnTo>
                  <a:lnTo>
                    <a:pt x="387" y="1701"/>
                  </a:lnTo>
                  <a:lnTo>
                    <a:pt x="340" y="1721"/>
                  </a:lnTo>
                  <a:lnTo>
                    <a:pt x="316" y="1729"/>
                  </a:lnTo>
                  <a:lnTo>
                    <a:pt x="294" y="1738"/>
                  </a:lnTo>
                  <a:lnTo>
                    <a:pt x="255" y="1754"/>
                  </a:lnTo>
                  <a:lnTo>
                    <a:pt x="217" y="1769"/>
                  </a:lnTo>
                  <a:lnTo>
                    <a:pt x="186" y="1782"/>
                  </a:lnTo>
                  <a:lnTo>
                    <a:pt x="156" y="1794"/>
                  </a:lnTo>
                  <a:lnTo>
                    <a:pt x="132" y="1804"/>
                  </a:lnTo>
                  <a:lnTo>
                    <a:pt x="121" y="1807"/>
                  </a:lnTo>
                  <a:lnTo>
                    <a:pt x="112" y="1812"/>
                  </a:lnTo>
                  <a:lnTo>
                    <a:pt x="97" y="1819"/>
                  </a:lnTo>
                  <a:lnTo>
                    <a:pt x="80" y="1822"/>
                  </a:lnTo>
                  <a:lnTo>
                    <a:pt x="67" y="1825"/>
                  </a:lnTo>
                  <a:lnTo>
                    <a:pt x="53" y="1824"/>
                  </a:lnTo>
                  <a:lnTo>
                    <a:pt x="42" y="1822"/>
                  </a:lnTo>
                  <a:lnTo>
                    <a:pt x="30" y="1815"/>
                  </a:lnTo>
                  <a:lnTo>
                    <a:pt x="21" y="1807"/>
                  </a:lnTo>
                  <a:lnTo>
                    <a:pt x="13" y="1795"/>
                  </a:lnTo>
                  <a:lnTo>
                    <a:pt x="8" y="1782"/>
                  </a:lnTo>
                  <a:lnTo>
                    <a:pt x="2" y="1767"/>
                  </a:lnTo>
                  <a:lnTo>
                    <a:pt x="0" y="1753"/>
                  </a:lnTo>
                  <a:lnTo>
                    <a:pt x="0" y="1740"/>
                  </a:lnTo>
                  <a:lnTo>
                    <a:pt x="3" y="1730"/>
                  </a:lnTo>
                  <a:lnTo>
                    <a:pt x="9" y="1719"/>
                  </a:lnTo>
                  <a:lnTo>
                    <a:pt x="18" y="1710"/>
                  </a:lnTo>
                  <a:lnTo>
                    <a:pt x="30" y="1702"/>
                  </a:lnTo>
                  <a:lnTo>
                    <a:pt x="46" y="1696"/>
                  </a:lnTo>
                  <a:lnTo>
                    <a:pt x="87" y="1679"/>
                  </a:lnTo>
                  <a:lnTo>
                    <a:pt x="131" y="1661"/>
                  </a:lnTo>
                  <a:lnTo>
                    <a:pt x="178" y="1642"/>
                  </a:lnTo>
                  <a:lnTo>
                    <a:pt x="226" y="1623"/>
                  </a:lnTo>
                  <a:lnTo>
                    <a:pt x="275" y="1600"/>
                  </a:lnTo>
                  <a:lnTo>
                    <a:pt x="328" y="1577"/>
                  </a:lnTo>
                  <a:lnTo>
                    <a:pt x="384" y="1553"/>
                  </a:lnTo>
                  <a:lnTo>
                    <a:pt x="442" y="1529"/>
                  </a:lnTo>
                  <a:lnTo>
                    <a:pt x="500" y="1501"/>
                  </a:lnTo>
                  <a:lnTo>
                    <a:pt x="562" y="1473"/>
                  </a:lnTo>
                  <a:lnTo>
                    <a:pt x="624" y="1444"/>
                  </a:lnTo>
                  <a:lnTo>
                    <a:pt x="691" y="1414"/>
                  </a:lnTo>
                  <a:lnTo>
                    <a:pt x="758" y="1381"/>
                  </a:lnTo>
                  <a:lnTo>
                    <a:pt x="829" y="1348"/>
                  </a:lnTo>
                  <a:lnTo>
                    <a:pt x="900" y="1314"/>
                  </a:lnTo>
                  <a:lnTo>
                    <a:pt x="976" y="1279"/>
                  </a:lnTo>
                  <a:lnTo>
                    <a:pt x="1030" y="1191"/>
                  </a:lnTo>
                  <a:lnTo>
                    <a:pt x="1088" y="1102"/>
                  </a:lnTo>
                  <a:lnTo>
                    <a:pt x="1126" y="1047"/>
                  </a:lnTo>
                  <a:lnTo>
                    <a:pt x="1168" y="994"/>
                  </a:lnTo>
                  <a:lnTo>
                    <a:pt x="1212" y="944"/>
                  </a:lnTo>
                  <a:lnTo>
                    <a:pt x="1261" y="897"/>
                  </a:lnTo>
                  <a:lnTo>
                    <a:pt x="1284" y="873"/>
                  </a:lnTo>
                  <a:lnTo>
                    <a:pt x="1311" y="852"/>
                  </a:lnTo>
                  <a:lnTo>
                    <a:pt x="1365" y="810"/>
                  </a:lnTo>
                  <a:lnTo>
                    <a:pt x="1422" y="770"/>
                  </a:lnTo>
                  <a:lnTo>
                    <a:pt x="1483" y="735"/>
                  </a:lnTo>
                  <a:lnTo>
                    <a:pt x="1509" y="719"/>
                  </a:lnTo>
                  <a:lnTo>
                    <a:pt x="1536" y="706"/>
                  </a:lnTo>
                  <a:lnTo>
                    <a:pt x="1587" y="682"/>
                  </a:lnTo>
                  <a:lnTo>
                    <a:pt x="1637" y="660"/>
                  </a:lnTo>
                  <a:lnTo>
                    <a:pt x="1661" y="651"/>
                  </a:lnTo>
                  <a:lnTo>
                    <a:pt x="1686" y="644"/>
                  </a:lnTo>
                  <a:lnTo>
                    <a:pt x="1731" y="631"/>
                  </a:lnTo>
                  <a:lnTo>
                    <a:pt x="1775" y="623"/>
                  </a:lnTo>
                  <a:lnTo>
                    <a:pt x="1796" y="620"/>
                  </a:lnTo>
                  <a:lnTo>
                    <a:pt x="1817" y="618"/>
                  </a:lnTo>
                  <a:lnTo>
                    <a:pt x="1858" y="618"/>
                  </a:lnTo>
                  <a:lnTo>
                    <a:pt x="1876" y="618"/>
                  </a:lnTo>
                  <a:lnTo>
                    <a:pt x="1893" y="621"/>
                  </a:lnTo>
                  <a:lnTo>
                    <a:pt x="1909" y="624"/>
                  </a:lnTo>
                  <a:lnTo>
                    <a:pt x="1924" y="629"/>
                  </a:lnTo>
                  <a:lnTo>
                    <a:pt x="1936" y="633"/>
                  </a:lnTo>
                  <a:lnTo>
                    <a:pt x="1947" y="640"/>
                  </a:lnTo>
                  <a:lnTo>
                    <a:pt x="1956" y="647"/>
                  </a:lnTo>
                  <a:lnTo>
                    <a:pt x="1964" y="656"/>
                  </a:lnTo>
                  <a:lnTo>
                    <a:pt x="1968" y="664"/>
                  </a:lnTo>
                  <a:lnTo>
                    <a:pt x="1972" y="674"/>
                  </a:lnTo>
                  <a:lnTo>
                    <a:pt x="1973" y="685"/>
                  </a:lnTo>
                  <a:lnTo>
                    <a:pt x="1974" y="698"/>
                  </a:lnTo>
                  <a:lnTo>
                    <a:pt x="1972" y="710"/>
                  </a:lnTo>
                  <a:lnTo>
                    <a:pt x="1968" y="725"/>
                  </a:lnTo>
                  <a:lnTo>
                    <a:pt x="1963" y="741"/>
                  </a:lnTo>
                  <a:lnTo>
                    <a:pt x="1957" y="758"/>
                  </a:lnTo>
                  <a:lnTo>
                    <a:pt x="1948" y="774"/>
                  </a:lnTo>
                  <a:lnTo>
                    <a:pt x="1939" y="791"/>
                  </a:lnTo>
                  <a:lnTo>
                    <a:pt x="1927" y="807"/>
                  </a:lnTo>
                  <a:lnTo>
                    <a:pt x="1915" y="825"/>
                  </a:lnTo>
                  <a:lnTo>
                    <a:pt x="1970" y="798"/>
                  </a:lnTo>
                  <a:lnTo>
                    <a:pt x="2026" y="773"/>
                  </a:lnTo>
                  <a:lnTo>
                    <a:pt x="2078" y="749"/>
                  </a:lnTo>
                  <a:lnTo>
                    <a:pt x="2129" y="727"/>
                  </a:lnTo>
                  <a:lnTo>
                    <a:pt x="2178" y="706"/>
                  </a:lnTo>
                  <a:lnTo>
                    <a:pt x="2225" y="685"/>
                  </a:lnTo>
                  <a:lnTo>
                    <a:pt x="2269" y="666"/>
                  </a:lnTo>
                  <a:lnTo>
                    <a:pt x="2312" y="649"/>
                  </a:lnTo>
                  <a:lnTo>
                    <a:pt x="2505" y="570"/>
                  </a:lnTo>
                  <a:lnTo>
                    <a:pt x="2697" y="496"/>
                  </a:lnTo>
                  <a:lnTo>
                    <a:pt x="2890" y="427"/>
                  </a:lnTo>
                  <a:lnTo>
                    <a:pt x="2987" y="394"/>
                  </a:lnTo>
                  <a:lnTo>
                    <a:pt x="3084" y="363"/>
                  </a:lnTo>
                  <a:lnTo>
                    <a:pt x="3277" y="304"/>
                  </a:lnTo>
                  <a:lnTo>
                    <a:pt x="3470" y="251"/>
                  </a:lnTo>
                  <a:lnTo>
                    <a:pt x="3662" y="204"/>
                  </a:lnTo>
                  <a:lnTo>
                    <a:pt x="3857" y="162"/>
                  </a:lnTo>
                  <a:lnTo>
                    <a:pt x="4050" y="123"/>
                  </a:lnTo>
                  <a:lnTo>
                    <a:pt x="4243" y="90"/>
                  </a:lnTo>
                  <a:lnTo>
                    <a:pt x="4436" y="62"/>
                  </a:lnTo>
                  <a:lnTo>
                    <a:pt x="4629" y="39"/>
                  </a:lnTo>
                  <a:lnTo>
                    <a:pt x="4821" y="21"/>
                  </a:lnTo>
                  <a:lnTo>
                    <a:pt x="5014" y="9"/>
                  </a:lnTo>
                  <a:lnTo>
                    <a:pt x="5207" y="2"/>
                  </a:lnTo>
                  <a:lnTo>
                    <a:pt x="5402" y="0"/>
                  </a:lnTo>
                  <a:lnTo>
                    <a:pt x="5537" y="1"/>
                  </a:lnTo>
                  <a:lnTo>
                    <a:pt x="5608" y="3"/>
                  </a:lnTo>
                  <a:lnTo>
                    <a:pt x="5682" y="6"/>
                  </a:lnTo>
                  <a:lnTo>
                    <a:pt x="5835" y="14"/>
                  </a:lnTo>
                  <a:lnTo>
                    <a:pt x="5916" y="20"/>
                  </a:lnTo>
                  <a:lnTo>
                    <a:pt x="5998" y="27"/>
                  </a:lnTo>
                  <a:lnTo>
                    <a:pt x="6081" y="34"/>
                  </a:lnTo>
                  <a:lnTo>
                    <a:pt x="6168" y="42"/>
                  </a:lnTo>
                  <a:lnTo>
                    <a:pt x="6257" y="51"/>
                  </a:lnTo>
                  <a:lnTo>
                    <a:pt x="6349" y="62"/>
                  </a:lnTo>
                  <a:lnTo>
                    <a:pt x="6441" y="72"/>
                  </a:lnTo>
                  <a:lnTo>
                    <a:pt x="6537" y="85"/>
                  </a:lnTo>
                  <a:lnTo>
                    <a:pt x="6633" y="97"/>
                  </a:lnTo>
                  <a:lnTo>
                    <a:pt x="6734" y="112"/>
                  </a:lnTo>
                  <a:lnTo>
                    <a:pt x="6855" y="128"/>
                  </a:lnTo>
                  <a:lnTo>
                    <a:pt x="6975" y="146"/>
                  </a:lnTo>
                  <a:lnTo>
                    <a:pt x="7094" y="164"/>
                  </a:lnTo>
                  <a:lnTo>
                    <a:pt x="7213" y="184"/>
                  </a:lnTo>
                  <a:lnTo>
                    <a:pt x="7444" y="226"/>
                  </a:lnTo>
                  <a:lnTo>
                    <a:pt x="7559" y="248"/>
                  </a:lnTo>
                  <a:lnTo>
                    <a:pt x="7673" y="272"/>
                  </a:lnTo>
                  <a:lnTo>
                    <a:pt x="7784" y="294"/>
                  </a:lnTo>
                  <a:lnTo>
                    <a:pt x="7896" y="319"/>
                  </a:lnTo>
                  <a:lnTo>
                    <a:pt x="8005" y="344"/>
                  </a:lnTo>
                  <a:lnTo>
                    <a:pt x="8114" y="371"/>
                  </a:lnTo>
                  <a:lnTo>
                    <a:pt x="8328" y="427"/>
                  </a:lnTo>
                  <a:lnTo>
                    <a:pt x="8538" y="487"/>
                  </a:lnTo>
                  <a:close/>
                  <a:moveTo>
                    <a:pt x="10305" y="2308"/>
                  </a:moveTo>
                  <a:lnTo>
                    <a:pt x="10296" y="2244"/>
                  </a:lnTo>
                  <a:lnTo>
                    <a:pt x="10284" y="2180"/>
                  </a:lnTo>
                  <a:lnTo>
                    <a:pt x="10268" y="2118"/>
                  </a:lnTo>
                  <a:lnTo>
                    <a:pt x="10248" y="2058"/>
                  </a:lnTo>
                  <a:lnTo>
                    <a:pt x="10225" y="1998"/>
                  </a:lnTo>
                  <a:lnTo>
                    <a:pt x="10199" y="1939"/>
                  </a:lnTo>
                  <a:lnTo>
                    <a:pt x="10169" y="1881"/>
                  </a:lnTo>
                  <a:lnTo>
                    <a:pt x="10136" y="1825"/>
                  </a:lnTo>
                  <a:lnTo>
                    <a:pt x="10099" y="1769"/>
                  </a:lnTo>
                  <a:lnTo>
                    <a:pt x="10058" y="1714"/>
                  </a:lnTo>
                  <a:lnTo>
                    <a:pt x="10014" y="1660"/>
                  </a:lnTo>
                  <a:lnTo>
                    <a:pt x="9966" y="1608"/>
                  </a:lnTo>
                  <a:lnTo>
                    <a:pt x="9914" y="1556"/>
                  </a:lnTo>
                  <a:lnTo>
                    <a:pt x="9860" y="1505"/>
                  </a:lnTo>
                  <a:lnTo>
                    <a:pt x="9801" y="1455"/>
                  </a:lnTo>
                  <a:lnTo>
                    <a:pt x="9739" y="1407"/>
                  </a:lnTo>
                  <a:lnTo>
                    <a:pt x="9672" y="1359"/>
                  </a:lnTo>
                  <a:lnTo>
                    <a:pt x="9603" y="1312"/>
                  </a:lnTo>
                  <a:lnTo>
                    <a:pt x="9530" y="1266"/>
                  </a:lnTo>
                  <a:lnTo>
                    <a:pt x="9454" y="1221"/>
                  </a:lnTo>
                  <a:lnTo>
                    <a:pt x="9373" y="1177"/>
                  </a:lnTo>
                  <a:lnTo>
                    <a:pt x="9289" y="1134"/>
                  </a:lnTo>
                  <a:lnTo>
                    <a:pt x="9202" y="1092"/>
                  </a:lnTo>
                  <a:lnTo>
                    <a:pt x="9111" y="1053"/>
                  </a:lnTo>
                  <a:lnTo>
                    <a:pt x="9016" y="1012"/>
                  </a:lnTo>
                  <a:lnTo>
                    <a:pt x="8917" y="973"/>
                  </a:lnTo>
                  <a:lnTo>
                    <a:pt x="8815" y="936"/>
                  </a:lnTo>
                  <a:lnTo>
                    <a:pt x="8711" y="900"/>
                  </a:lnTo>
                  <a:lnTo>
                    <a:pt x="8602" y="863"/>
                  </a:lnTo>
                  <a:lnTo>
                    <a:pt x="8490" y="829"/>
                  </a:lnTo>
                  <a:lnTo>
                    <a:pt x="8374" y="795"/>
                  </a:lnTo>
                  <a:lnTo>
                    <a:pt x="8255" y="763"/>
                  </a:lnTo>
                  <a:lnTo>
                    <a:pt x="8165" y="740"/>
                  </a:lnTo>
                  <a:lnTo>
                    <a:pt x="8076" y="718"/>
                  </a:lnTo>
                  <a:lnTo>
                    <a:pt x="7894" y="676"/>
                  </a:lnTo>
                  <a:lnTo>
                    <a:pt x="7706" y="637"/>
                  </a:lnTo>
                  <a:lnTo>
                    <a:pt x="7611" y="617"/>
                  </a:lnTo>
                  <a:lnTo>
                    <a:pt x="7516" y="600"/>
                  </a:lnTo>
                  <a:lnTo>
                    <a:pt x="7417" y="582"/>
                  </a:lnTo>
                  <a:lnTo>
                    <a:pt x="7318" y="566"/>
                  </a:lnTo>
                  <a:lnTo>
                    <a:pt x="7116" y="536"/>
                  </a:lnTo>
                  <a:lnTo>
                    <a:pt x="7013" y="521"/>
                  </a:lnTo>
                  <a:lnTo>
                    <a:pt x="6909" y="507"/>
                  </a:lnTo>
                  <a:lnTo>
                    <a:pt x="6698" y="484"/>
                  </a:lnTo>
                  <a:lnTo>
                    <a:pt x="6535" y="467"/>
                  </a:lnTo>
                  <a:lnTo>
                    <a:pt x="6376" y="452"/>
                  </a:lnTo>
                  <a:lnTo>
                    <a:pt x="6222" y="439"/>
                  </a:lnTo>
                  <a:lnTo>
                    <a:pt x="6072" y="429"/>
                  </a:lnTo>
                  <a:lnTo>
                    <a:pt x="5927" y="421"/>
                  </a:lnTo>
                  <a:lnTo>
                    <a:pt x="5786" y="416"/>
                  </a:lnTo>
                  <a:lnTo>
                    <a:pt x="5650" y="412"/>
                  </a:lnTo>
                  <a:lnTo>
                    <a:pt x="5519" y="411"/>
                  </a:lnTo>
                  <a:lnTo>
                    <a:pt x="5323" y="412"/>
                  </a:lnTo>
                  <a:lnTo>
                    <a:pt x="5127" y="419"/>
                  </a:lnTo>
                  <a:lnTo>
                    <a:pt x="4932" y="428"/>
                  </a:lnTo>
                  <a:lnTo>
                    <a:pt x="4737" y="443"/>
                  </a:lnTo>
                  <a:lnTo>
                    <a:pt x="4542" y="460"/>
                  </a:lnTo>
                  <a:lnTo>
                    <a:pt x="4347" y="482"/>
                  </a:lnTo>
                  <a:lnTo>
                    <a:pt x="4152" y="507"/>
                  </a:lnTo>
                  <a:lnTo>
                    <a:pt x="3957" y="538"/>
                  </a:lnTo>
                  <a:lnTo>
                    <a:pt x="3762" y="571"/>
                  </a:lnTo>
                  <a:lnTo>
                    <a:pt x="3567" y="609"/>
                  </a:lnTo>
                  <a:lnTo>
                    <a:pt x="3372" y="650"/>
                  </a:lnTo>
                  <a:lnTo>
                    <a:pt x="3178" y="697"/>
                  </a:lnTo>
                  <a:lnTo>
                    <a:pt x="2983" y="745"/>
                  </a:lnTo>
                  <a:lnTo>
                    <a:pt x="2789" y="800"/>
                  </a:lnTo>
                  <a:lnTo>
                    <a:pt x="2594" y="856"/>
                  </a:lnTo>
                  <a:lnTo>
                    <a:pt x="2401" y="920"/>
                  </a:lnTo>
                  <a:lnTo>
                    <a:pt x="2293" y="955"/>
                  </a:lnTo>
                  <a:lnTo>
                    <a:pt x="2181" y="992"/>
                  </a:lnTo>
                  <a:lnTo>
                    <a:pt x="2066" y="1032"/>
                  </a:lnTo>
                  <a:lnTo>
                    <a:pt x="1947" y="1076"/>
                  </a:lnTo>
                  <a:lnTo>
                    <a:pt x="1884" y="1098"/>
                  </a:lnTo>
                  <a:lnTo>
                    <a:pt x="1823" y="1122"/>
                  </a:lnTo>
                  <a:lnTo>
                    <a:pt x="1696" y="1170"/>
                  </a:lnTo>
                  <a:lnTo>
                    <a:pt x="1565" y="1221"/>
                  </a:lnTo>
                  <a:lnTo>
                    <a:pt x="1496" y="1247"/>
                  </a:lnTo>
                  <a:lnTo>
                    <a:pt x="1430" y="1276"/>
                  </a:lnTo>
                  <a:lnTo>
                    <a:pt x="1359" y="1366"/>
                  </a:lnTo>
                  <a:lnTo>
                    <a:pt x="1325" y="1411"/>
                  </a:lnTo>
                  <a:lnTo>
                    <a:pt x="1294" y="1456"/>
                  </a:lnTo>
                  <a:lnTo>
                    <a:pt x="1232" y="1544"/>
                  </a:lnTo>
                  <a:lnTo>
                    <a:pt x="1203" y="1587"/>
                  </a:lnTo>
                  <a:lnTo>
                    <a:pt x="1176" y="1632"/>
                  </a:lnTo>
                  <a:lnTo>
                    <a:pt x="1122" y="1717"/>
                  </a:lnTo>
                  <a:lnTo>
                    <a:pt x="1075" y="1801"/>
                  </a:lnTo>
                  <a:lnTo>
                    <a:pt x="1029" y="1882"/>
                  </a:lnTo>
                  <a:lnTo>
                    <a:pt x="991" y="1964"/>
                  </a:lnTo>
                  <a:lnTo>
                    <a:pt x="971" y="2002"/>
                  </a:lnTo>
                  <a:lnTo>
                    <a:pt x="954" y="2042"/>
                  </a:lnTo>
                  <a:lnTo>
                    <a:pt x="923" y="2119"/>
                  </a:lnTo>
                  <a:lnTo>
                    <a:pt x="895" y="2194"/>
                  </a:lnTo>
                  <a:lnTo>
                    <a:pt x="873" y="2269"/>
                  </a:lnTo>
                  <a:lnTo>
                    <a:pt x="854" y="2341"/>
                  </a:lnTo>
                  <a:lnTo>
                    <a:pt x="846" y="2376"/>
                  </a:lnTo>
                  <a:lnTo>
                    <a:pt x="840" y="2413"/>
                  </a:lnTo>
                  <a:lnTo>
                    <a:pt x="830" y="2482"/>
                  </a:lnTo>
                  <a:lnTo>
                    <a:pt x="825" y="2550"/>
                  </a:lnTo>
                  <a:lnTo>
                    <a:pt x="822" y="2608"/>
                  </a:lnTo>
                  <a:lnTo>
                    <a:pt x="823" y="2665"/>
                  </a:lnTo>
                  <a:lnTo>
                    <a:pt x="826" y="2721"/>
                  </a:lnTo>
                  <a:lnTo>
                    <a:pt x="833" y="2778"/>
                  </a:lnTo>
                  <a:lnTo>
                    <a:pt x="842" y="2832"/>
                  </a:lnTo>
                  <a:lnTo>
                    <a:pt x="856" y="2886"/>
                  </a:lnTo>
                  <a:lnTo>
                    <a:pt x="863" y="2912"/>
                  </a:lnTo>
                  <a:lnTo>
                    <a:pt x="872" y="2940"/>
                  </a:lnTo>
                  <a:lnTo>
                    <a:pt x="891" y="2993"/>
                  </a:lnTo>
                  <a:lnTo>
                    <a:pt x="900" y="3018"/>
                  </a:lnTo>
                  <a:lnTo>
                    <a:pt x="911" y="3044"/>
                  </a:lnTo>
                  <a:lnTo>
                    <a:pt x="923" y="3069"/>
                  </a:lnTo>
                  <a:lnTo>
                    <a:pt x="936" y="3095"/>
                  </a:lnTo>
                  <a:lnTo>
                    <a:pt x="949" y="3119"/>
                  </a:lnTo>
                  <a:lnTo>
                    <a:pt x="964" y="3144"/>
                  </a:lnTo>
                  <a:lnTo>
                    <a:pt x="994" y="3193"/>
                  </a:lnTo>
                  <a:lnTo>
                    <a:pt x="1027" y="3241"/>
                  </a:lnTo>
                  <a:lnTo>
                    <a:pt x="1064" y="3289"/>
                  </a:lnTo>
                  <a:lnTo>
                    <a:pt x="1104" y="3335"/>
                  </a:lnTo>
                  <a:lnTo>
                    <a:pt x="1125" y="3358"/>
                  </a:lnTo>
                  <a:lnTo>
                    <a:pt x="1147" y="3382"/>
                  </a:lnTo>
                  <a:lnTo>
                    <a:pt x="1191" y="3425"/>
                  </a:lnTo>
                  <a:lnTo>
                    <a:pt x="1240" y="3469"/>
                  </a:lnTo>
                  <a:lnTo>
                    <a:pt x="1291" y="3511"/>
                  </a:lnTo>
                  <a:lnTo>
                    <a:pt x="1346" y="3554"/>
                  </a:lnTo>
                  <a:lnTo>
                    <a:pt x="1402" y="3595"/>
                  </a:lnTo>
                  <a:lnTo>
                    <a:pt x="1464" y="3635"/>
                  </a:lnTo>
                  <a:lnTo>
                    <a:pt x="1527" y="3674"/>
                  </a:lnTo>
                  <a:lnTo>
                    <a:pt x="1594" y="3714"/>
                  </a:lnTo>
                  <a:lnTo>
                    <a:pt x="1662" y="3750"/>
                  </a:lnTo>
                  <a:lnTo>
                    <a:pt x="1697" y="3768"/>
                  </a:lnTo>
                  <a:lnTo>
                    <a:pt x="1735" y="3787"/>
                  </a:lnTo>
                  <a:lnTo>
                    <a:pt x="1771" y="3804"/>
                  </a:lnTo>
                  <a:lnTo>
                    <a:pt x="1809" y="3822"/>
                  </a:lnTo>
                  <a:lnTo>
                    <a:pt x="1888" y="3859"/>
                  </a:lnTo>
                  <a:lnTo>
                    <a:pt x="1968" y="3893"/>
                  </a:lnTo>
                  <a:lnTo>
                    <a:pt x="2053" y="3927"/>
                  </a:lnTo>
                  <a:lnTo>
                    <a:pt x="2141" y="3958"/>
                  </a:lnTo>
                  <a:lnTo>
                    <a:pt x="2185" y="3974"/>
                  </a:lnTo>
                  <a:lnTo>
                    <a:pt x="2231" y="3991"/>
                  </a:lnTo>
                  <a:lnTo>
                    <a:pt x="2344" y="4028"/>
                  </a:lnTo>
                  <a:lnTo>
                    <a:pt x="2457" y="4064"/>
                  </a:lnTo>
                  <a:lnTo>
                    <a:pt x="2569" y="4098"/>
                  </a:lnTo>
                  <a:lnTo>
                    <a:pt x="2683" y="4132"/>
                  </a:lnTo>
                  <a:lnTo>
                    <a:pt x="2794" y="4164"/>
                  </a:lnTo>
                  <a:lnTo>
                    <a:pt x="2821" y="4170"/>
                  </a:lnTo>
                  <a:lnTo>
                    <a:pt x="2835" y="4174"/>
                  </a:lnTo>
                  <a:lnTo>
                    <a:pt x="2849" y="4178"/>
                  </a:lnTo>
                  <a:lnTo>
                    <a:pt x="2906" y="4194"/>
                  </a:lnTo>
                  <a:lnTo>
                    <a:pt x="3131" y="4251"/>
                  </a:lnTo>
                  <a:lnTo>
                    <a:pt x="3241" y="4276"/>
                  </a:lnTo>
                  <a:lnTo>
                    <a:pt x="3352" y="4301"/>
                  </a:lnTo>
                  <a:lnTo>
                    <a:pt x="3574" y="4346"/>
                  </a:lnTo>
                  <a:lnTo>
                    <a:pt x="3794" y="4385"/>
                  </a:lnTo>
                  <a:lnTo>
                    <a:pt x="3848" y="4393"/>
                  </a:lnTo>
                  <a:lnTo>
                    <a:pt x="3904" y="4402"/>
                  </a:lnTo>
                  <a:lnTo>
                    <a:pt x="4015" y="4419"/>
                  </a:lnTo>
                  <a:lnTo>
                    <a:pt x="4107" y="4430"/>
                  </a:lnTo>
                  <a:lnTo>
                    <a:pt x="4203" y="4441"/>
                  </a:lnTo>
                  <a:lnTo>
                    <a:pt x="4300" y="4452"/>
                  </a:lnTo>
                  <a:lnTo>
                    <a:pt x="4401" y="4462"/>
                  </a:lnTo>
                  <a:lnTo>
                    <a:pt x="4502" y="4470"/>
                  </a:lnTo>
                  <a:lnTo>
                    <a:pt x="4606" y="4479"/>
                  </a:lnTo>
                  <a:lnTo>
                    <a:pt x="4711" y="4486"/>
                  </a:lnTo>
                  <a:lnTo>
                    <a:pt x="4820" y="4493"/>
                  </a:lnTo>
                  <a:lnTo>
                    <a:pt x="4929" y="4498"/>
                  </a:lnTo>
                  <a:lnTo>
                    <a:pt x="5041" y="4504"/>
                  </a:lnTo>
                  <a:lnTo>
                    <a:pt x="5155" y="4508"/>
                  </a:lnTo>
                  <a:lnTo>
                    <a:pt x="5271" y="4513"/>
                  </a:lnTo>
                  <a:lnTo>
                    <a:pt x="5388" y="4515"/>
                  </a:lnTo>
                  <a:lnTo>
                    <a:pt x="5510" y="4517"/>
                  </a:lnTo>
                  <a:lnTo>
                    <a:pt x="5631" y="4518"/>
                  </a:lnTo>
                  <a:lnTo>
                    <a:pt x="5757" y="4520"/>
                  </a:lnTo>
                  <a:lnTo>
                    <a:pt x="5866" y="4518"/>
                  </a:lnTo>
                  <a:lnTo>
                    <a:pt x="5975" y="4517"/>
                  </a:lnTo>
                  <a:lnTo>
                    <a:pt x="6081" y="4515"/>
                  </a:lnTo>
                  <a:lnTo>
                    <a:pt x="6188" y="4513"/>
                  </a:lnTo>
                  <a:lnTo>
                    <a:pt x="6292" y="4508"/>
                  </a:lnTo>
                  <a:lnTo>
                    <a:pt x="6396" y="4505"/>
                  </a:lnTo>
                  <a:lnTo>
                    <a:pt x="6498" y="4499"/>
                  </a:lnTo>
                  <a:lnTo>
                    <a:pt x="6602" y="4495"/>
                  </a:lnTo>
                  <a:lnTo>
                    <a:pt x="6701" y="4487"/>
                  </a:lnTo>
                  <a:lnTo>
                    <a:pt x="6801" y="4480"/>
                  </a:lnTo>
                  <a:lnTo>
                    <a:pt x="6899" y="4472"/>
                  </a:lnTo>
                  <a:lnTo>
                    <a:pt x="6948" y="4467"/>
                  </a:lnTo>
                  <a:lnTo>
                    <a:pt x="6997" y="4464"/>
                  </a:lnTo>
                  <a:lnTo>
                    <a:pt x="7093" y="4454"/>
                  </a:lnTo>
                  <a:lnTo>
                    <a:pt x="7188" y="4444"/>
                  </a:lnTo>
                  <a:lnTo>
                    <a:pt x="7282" y="4432"/>
                  </a:lnTo>
                  <a:lnTo>
                    <a:pt x="7305" y="4429"/>
                  </a:lnTo>
                  <a:lnTo>
                    <a:pt x="7329" y="4427"/>
                  </a:lnTo>
                  <a:lnTo>
                    <a:pt x="7376" y="4422"/>
                  </a:lnTo>
                  <a:lnTo>
                    <a:pt x="7467" y="4408"/>
                  </a:lnTo>
                  <a:lnTo>
                    <a:pt x="7558" y="4395"/>
                  </a:lnTo>
                  <a:lnTo>
                    <a:pt x="7646" y="4380"/>
                  </a:lnTo>
                  <a:lnTo>
                    <a:pt x="7736" y="4367"/>
                  </a:lnTo>
                  <a:lnTo>
                    <a:pt x="7822" y="4350"/>
                  </a:lnTo>
                  <a:lnTo>
                    <a:pt x="7908" y="4334"/>
                  </a:lnTo>
                  <a:lnTo>
                    <a:pt x="7950" y="4325"/>
                  </a:lnTo>
                  <a:lnTo>
                    <a:pt x="7993" y="4317"/>
                  </a:lnTo>
                  <a:lnTo>
                    <a:pt x="8035" y="4308"/>
                  </a:lnTo>
                  <a:lnTo>
                    <a:pt x="8078" y="4300"/>
                  </a:lnTo>
                  <a:lnTo>
                    <a:pt x="8160" y="4280"/>
                  </a:lnTo>
                  <a:lnTo>
                    <a:pt x="8241" y="4261"/>
                  </a:lnTo>
                  <a:lnTo>
                    <a:pt x="8322" y="4241"/>
                  </a:lnTo>
                  <a:lnTo>
                    <a:pt x="8402" y="4220"/>
                  </a:lnTo>
                  <a:lnTo>
                    <a:pt x="8479" y="4198"/>
                  </a:lnTo>
                  <a:lnTo>
                    <a:pt x="8518" y="4186"/>
                  </a:lnTo>
                  <a:lnTo>
                    <a:pt x="8537" y="4181"/>
                  </a:lnTo>
                  <a:lnTo>
                    <a:pt x="8558" y="4176"/>
                  </a:lnTo>
                  <a:lnTo>
                    <a:pt x="8634" y="4153"/>
                  </a:lnTo>
                  <a:lnTo>
                    <a:pt x="8710" y="4131"/>
                  </a:lnTo>
                  <a:lnTo>
                    <a:pt x="8814" y="4094"/>
                  </a:lnTo>
                  <a:lnTo>
                    <a:pt x="8839" y="4084"/>
                  </a:lnTo>
                  <a:lnTo>
                    <a:pt x="8865" y="4075"/>
                  </a:lnTo>
                  <a:lnTo>
                    <a:pt x="8916" y="4057"/>
                  </a:lnTo>
                  <a:lnTo>
                    <a:pt x="9015" y="4019"/>
                  </a:lnTo>
                  <a:lnTo>
                    <a:pt x="9062" y="3998"/>
                  </a:lnTo>
                  <a:lnTo>
                    <a:pt x="9110" y="3979"/>
                  </a:lnTo>
                  <a:lnTo>
                    <a:pt x="9155" y="3957"/>
                  </a:lnTo>
                  <a:lnTo>
                    <a:pt x="9201" y="3937"/>
                  </a:lnTo>
                  <a:lnTo>
                    <a:pt x="9289" y="3894"/>
                  </a:lnTo>
                  <a:lnTo>
                    <a:pt x="9331" y="3871"/>
                  </a:lnTo>
                  <a:lnTo>
                    <a:pt x="9352" y="3860"/>
                  </a:lnTo>
                  <a:lnTo>
                    <a:pt x="9373" y="3850"/>
                  </a:lnTo>
                  <a:lnTo>
                    <a:pt x="9414" y="3827"/>
                  </a:lnTo>
                  <a:lnTo>
                    <a:pt x="9455" y="3805"/>
                  </a:lnTo>
                  <a:lnTo>
                    <a:pt x="9531" y="3758"/>
                  </a:lnTo>
                  <a:lnTo>
                    <a:pt x="9604" y="3710"/>
                  </a:lnTo>
                  <a:lnTo>
                    <a:pt x="9674" y="3660"/>
                  </a:lnTo>
                  <a:lnTo>
                    <a:pt x="9740" y="3611"/>
                  </a:lnTo>
                  <a:lnTo>
                    <a:pt x="9771" y="3583"/>
                  </a:lnTo>
                  <a:lnTo>
                    <a:pt x="9803" y="3557"/>
                  </a:lnTo>
                  <a:lnTo>
                    <a:pt x="9832" y="3530"/>
                  </a:lnTo>
                  <a:lnTo>
                    <a:pt x="9862" y="3504"/>
                  </a:lnTo>
                  <a:lnTo>
                    <a:pt x="9917" y="3450"/>
                  </a:lnTo>
                  <a:lnTo>
                    <a:pt x="9930" y="3435"/>
                  </a:lnTo>
                  <a:lnTo>
                    <a:pt x="9943" y="3421"/>
                  </a:lnTo>
                  <a:lnTo>
                    <a:pt x="9970" y="3394"/>
                  </a:lnTo>
                  <a:lnTo>
                    <a:pt x="10017" y="3335"/>
                  </a:lnTo>
                  <a:lnTo>
                    <a:pt x="10061" y="3276"/>
                  </a:lnTo>
                  <a:lnTo>
                    <a:pt x="10082" y="3246"/>
                  </a:lnTo>
                  <a:lnTo>
                    <a:pt x="10102" y="3216"/>
                  </a:lnTo>
                  <a:lnTo>
                    <a:pt x="10140" y="3155"/>
                  </a:lnTo>
                  <a:lnTo>
                    <a:pt x="10173" y="3091"/>
                  </a:lnTo>
                  <a:lnTo>
                    <a:pt x="10179" y="3074"/>
                  </a:lnTo>
                  <a:lnTo>
                    <a:pt x="10187" y="3059"/>
                  </a:lnTo>
                  <a:lnTo>
                    <a:pt x="10203" y="3027"/>
                  </a:lnTo>
                  <a:lnTo>
                    <a:pt x="10229" y="2961"/>
                  </a:lnTo>
                  <a:lnTo>
                    <a:pt x="10241" y="2927"/>
                  </a:lnTo>
                  <a:lnTo>
                    <a:pt x="10246" y="2910"/>
                  </a:lnTo>
                  <a:lnTo>
                    <a:pt x="10253" y="2894"/>
                  </a:lnTo>
                  <a:lnTo>
                    <a:pt x="10262" y="2859"/>
                  </a:lnTo>
                  <a:lnTo>
                    <a:pt x="10271" y="2825"/>
                  </a:lnTo>
                  <a:lnTo>
                    <a:pt x="10287" y="2755"/>
                  </a:lnTo>
                  <a:lnTo>
                    <a:pt x="10293" y="2719"/>
                  </a:lnTo>
                  <a:lnTo>
                    <a:pt x="10295" y="2700"/>
                  </a:lnTo>
                  <a:lnTo>
                    <a:pt x="10298" y="2683"/>
                  </a:lnTo>
                  <a:lnTo>
                    <a:pt x="10303" y="2647"/>
                  </a:lnTo>
                  <a:lnTo>
                    <a:pt x="10307" y="2612"/>
                  </a:lnTo>
                  <a:lnTo>
                    <a:pt x="10312" y="2537"/>
                  </a:lnTo>
                  <a:lnTo>
                    <a:pt x="10313" y="2462"/>
                  </a:lnTo>
                  <a:lnTo>
                    <a:pt x="10311" y="2385"/>
                  </a:lnTo>
                  <a:lnTo>
                    <a:pt x="10305" y="2308"/>
                  </a:lnTo>
                  <a:close/>
                </a:path>
              </a:pathLst>
            </a:custGeom>
            <a:solidFill>
              <a:srgbClr val="5CB8BD"/>
            </a:solidFill>
            <a:ln w="9525">
              <a:solidFill>
                <a:srgbClr val="002060"/>
              </a:solidFill>
              <a:round/>
              <a:headEnd/>
              <a:tailEnd/>
            </a:ln>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alt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6387" name="Group 6"/>
          <p:cNvGrpSpPr>
            <a:grpSpLocks/>
          </p:cNvGrpSpPr>
          <p:nvPr/>
        </p:nvGrpSpPr>
        <p:grpSpPr bwMode="auto">
          <a:xfrm>
            <a:off x="514350" y="3567113"/>
            <a:ext cx="2432050" cy="1157287"/>
            <a:chOff x="2309" y="3024"/>
            <a:chExt cx="1723" cy="729"/>
          </a:xfrm>
        </p:grpSpPr>
        <p:sp>
          <p:nvSpPr>
            <p:cNvPr id="16406" name="Freeform 7"/>
            <p:cNvSpPr>
              <a:spLocks noChangeAspect="1" noEditPoints="1"/>
            </p:cNvSpPr>
            <p:nvPr/>
          </p:nvSpPr>
          <p:spPr bwMode="auto">
            <a:xfrm>
              <a:off x="2309" y="3024"/>
              <a:ext cx="1723" cy="729"/>
            </a:xfrm>
            <a:custGeom>
              <a:avLst/>
              <a:gdLst>
                <a:gd name="T0" fmla="*/ 37 w 10944"/>
                <a:gd name="T1" fmla="*/ 3 h 4929"/>
                <a:gd name="T2" fmla="*/ 40 w 10944"/>
                <a:gd name="T3" fmla="*/ 4 h 4929"/>
                <a:gd name="T4" fmla="*/ 42 w 10944"/>
                <a:gd name="T5" fmla="*/ 6 h 4929"/>
                <a:gd name="T6" fmla="*/ 43 w 10944"/>
                <a:gd name="T7" fmla="*/ 7 h 4929"/>
                <a:gd name="T8" fmla="*/ 43 w 10944"/>
                <a:gd name="T9" fmla="*/ 9 h 4929"/>
                <a:gd name="T10" fmla="*/ 42 w 10944"/>
                <a:gd name="T11" fmla="*/ 11 h 4929"/>
                <a:gd name="T12" fmla="*/ 41 w 10944"/>
                <a:gd name="T13" fmla="*/ 12 h 4929"/>
                <a:gd name="T14" fmla="*/ 40 w 10944"/>
                <a:gd name="T15" fmla="*/ 13 h 4929"/>
                <a:gd name="T16" fmla="*/ 38 w 10944"/>
                <a:gd name="T17" fmla="*/ 14 h 4929"/>
                <a:gd name="T18" fmla="*/ 35 w 10944"/>
                <a:gd name="T19" fmla="*/ 15 h 4929"/>
                <a:gd name="T20" fmla="*/ 34 w 10944"/>
                <a:gd name="T21" fmla="*/ 15 h 4929"/>
                <a:gd name="T22" fmla="*/ 31 w 10944"/>
                <a:gd name="T23" fmla="*/ 15 h 4929"/>
                <a:gd name="T24" fmla="*/ 27 w 10944"/>
                <a:gd name="T25" fmla="*/ 16 h 4929"/>
                <a:gd name="T26" fmla="*/ 20 w 10944"/>
                <a:gd name="T27" fmla="*/ 16 h 4929"/>
                <a:gd name="T28" fmla="*/ 13 w 10944"/>
                <a:gd name="T29" fmla="*/ 15 h 4929"/>
                <a:gd name="T30" fmla="*/ 7 w 10944"/>
                <a:gd name="T31" fmla="*/ 14 h 4929"/>
                <a:gd name="T32" fmla="*/ 5 w 10944"/>
                <a:gd name="T33" fmla="*/ 13 h 4929"/>
                <a:gd name="T34" fmla="*/ 3 w 10944"/>
                <a:gd name="T35" fmla="*/ 12 h 4929"/>
                <a:gd name="T36" fmla="*/ 2 w 10944"/>
                <a:gd name="T37" fmla="*/ 11 h 4929"/>
                <a:gd name="T38" fmla="*/ 2 w 10944"/>
                <a:gd name="T39" fmla="*/ 9 h 4929"/>
                <a:gd name="T40" fmla="*/ 2 w 10944"/>
                <a:gd name="T41" fmla="*/ 7 h 4929"/>
                <a:gd name="T42" fmla="*/ 3 w 10944"/>
                <a:gd name="T43" fmla="*/ 5 h 4929"/>
                <a:gd name="T44" fmla="*/ 2 w 10944"/>
                <a:gd name="T45" fmla="*/ 5 h 4929"/>
                <a:gd name="T46" fmla="*/ 1 w 10944"/>
                <a:gd name="T47" fmla="*/ 6 h 4929"/>
                <a:gd name="T48" fmla="*/ 0 w 10944"/>
                <a:gd name="T49" fmla="*/ 6 h 4929"/>
                <a:gd name="T50" fmla="*/ 0 w 10944"/>
                <a:gd name="T51" fmla="*/ 5 h 4929"/>
                <a:gd name="T52" fmla="*/ 2 w 10944"/>
                <a:gd name="T53" fmla="*/ 5 h 4929"/>
                <a:gd name="T54" fmla="*/ 5 w 10944"/>
                <a:gd name="T55" fmla="*/ 3 h 4929"/>
                <a:gd name="T56" fmla="*/ 6 w 10944"/>
                <a:gd name="T57" fmla="*/ 2 h 4929"/>
                <a:gd name="T58" fmla="*/ 7 w 10944"/>
                <a:gd name="T59" fmla="*/ 2 h 4929"/>
                <a:gd name="T60" fmla="*/ 8 w 10944"/>
                <a:gd name="T61" fmla="*/ 2 h 4929"/>
                <a:gd name="T62" fmla="*/ 8 w 10944"/>
                <a:gd name="T63" fmla="*/ 3 h 4929"/>
                <a:gd name="T64" fmla="*/ 12 w 10944"/>
                <a:gd name="T65" fmla="*/ 1 h 4929"/>
                <a:gd name="T66" fmla="*/ 19 w 10944"/>
                <a:gd name="T67" fmla="*/ 0 h 4929"/>
                <a:gd name="T68" fmla="*/ 24 w 10944"/>
                <a:gd name="T69" fmla="*/ 0 h 4929"/>
                <a:gd name="T70" fmla="*/ 28 w 10944"/>
                <a:gd name="T71" fmla="*/ 1 h 4929"/>
                <a:gd name="T72" fmla="*/ 33 w 10944"/>
                <a:gd name="T73" fmla="*/ 2 h 4929"/>
                <a:gd name="T74" fmla="*/ 39 w 10944"/>
                <a:gd name="T75" fmla="*/ 6 h 4929"/>
                <a:gd name="T76" fmla="*/ 37 w 10944"/>
                <a:gd name="T77" fmla="*/ 4 h 4929"/>
                <a:gd name="T78" fmla="*/ 34 w 10944"/>
                <a:gd name="T79" fmla="*/ 3 h 4929"/>
                <a:gd name="T80" fmla="*/ 29 w 10944"/>
                <a:gd name="T81" fmla="*/ 2 h 4929"/>
                <a:gd name="T82" fmla="*/ 23 w 10944"/>
                <a:gd name="T83" fmla="*/ 1 h 4929"/>
                <a:gd name="T84" fmla="*/ 16 w 10944"/>
                <a:gd name="T85" fmla="*/ 2 h 4929"/>
                <a:gd name="T86" fmla="*/ 9 w 10944"/>
                <a:gd name="T87" fmla="*/ 3 h 4929"/>
                <a:gd name="T88" fmla="*/ 5 w 10944"/>
                <a:gd name="T89" fmla="*/ 4 h 4929"/>
                <a:gd name="T90" fmla="*/ 4 w 10944"/>
                <a:gd name="T91" fmla="*/ 7 h 4929"/>
                <a:gd name="T92" fmla="*/ 3 w 10944"/>
                <a:gd name="T93" fmla="*/ 8 h 4929"/>
                <a:gd name="T94" fmla="*/ 4 w 10944"/>
                <a:gd name="T95" fmla="*/ 10 h 4929"/>
                <a:gd name="T96" fmla="*/ 4 w 10944"/>
                <a:gd name="T97" fmla="*/ 11 h 4929"/>
                <a:gd name="T98" fmla="*/ 7 w 10944"/>
                <a:gd name="T99" fmla="*/ 12 h 4929"/>
                <a:gd name="T100" fmla="*/ 9 w 10944"/>
                <a:gd name="T101" fmla="*/ 13 h 4929"/>
                <a:gd name="T102" fmla="*/ 13 w 10944"/>
                <a:gd name="T103" fmla="*/ 14 h 4929"/>
                <a:gd name="T104" fmla="*/ 17 w 10944"/>
                <a:gd name="T105" fmla="*/ 14 h 4929"/>
                <a:gd name="T106" fmla="*/ 21 w 10944"/>
                <a:gd name="T107" fmla="*/ 15 h 4929"/>
                <a:gd name="T108" fmla="*/ 26 w 10944"/>
                <a:gd name="T109" fmla="*/ 14 h 4929"/>
                <a:gd name="T110" fmla="*/ 29 w 10944"/>
                <a:gd name="T111" fmla="*/ 14 h 4929"/>
                <a:gd name="T112" fmla="*/ 31 w 10944"/>
                <a:gd name="T113" fmla="*/ 14 h 4929"/>
                <a:gd name="T114" fmla="*/ 34 w 10944"/>
                <a:gd name="T115" fmla="*/ 13 h 4929"/>
                <a:gd name="T116" fmla="*/ 36 w 10944"/>
                <a:gd name="T117" fmla="*/ 13 h 4929"/>
                <a:gd name="T118" fmla="*/ 38 w 10944"/>
                <a:gd name="T119" fmla="*/ 12 h 4929"/>
                <a:gd name="T120" fmla="*/ 39 w 10944"/>
                <a:gd name="T121" fmla="*/ 11 h 4929"/>
                <a:gd name="T122" fmla="*/ 40 w 10944"/>
                <a:gd name="T123" fmla="*/ 9 h 4929"/>
                <a:gd name="T124" fmla="*/ 40 w 10944"/>
                <a:gd name="T125" fmla="*/ 8 h 49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44"/>
                <a:gd name="T190" fmla="*/ 0 h 4929"/>
                <a:gd name="T191" fmla="*/ 10944 w 10944"/>
                <a:gd name="T192" fmla="*/ 4929 h 49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44" h="4929">
                  <a:moveTo>
                    <a:pt x="8538" y="487"/>
                  </a:moveTo>
                  <a:lnTo>
                    <a:pt x="8663" y="523"/>
                  </a:lnTo>
                  <a:lnTo>
                    <a:pt x="8786" y="561"/>
                  </a:lnTo>
                  <a:lnTo>
                    <a:pt x="8904" y="599"/>
                  </a:lnTo>
                  <a:lnTo>
                    <a:pt x="9020" y="640"/>
                  </a:lnTo>
                  <a:lnTo>
                    <a:pt x="9133" y="680"/>
                  </a:lnTo>
                  <a:lnTo>
                    <a:pt x="9243" y="722"/>
                  </a:lnTo>
                  <a:lnTo>
                    <a:pt x="9348" y="763"/>
                  </a:lnTo>
                  <a:lnTo>
                    <a:pt x="9452" y="808"/>
                  </a:lnTo>
                  <a:lnTo>
                    <a:pt x="9551" y="851"/>
                  </a:lnTo>
                  <a:lnTo>
                    <a:pt x="9647" y="896"/>
                  </a:lnTo>
                  <a:lnTo>
                    <a:pt x="9739" y="941"/>
                  </a:lnTo>
                  <a:lnTo>
                    <a:pt x="9830" y="989"/>
                  </a:lnTo>
                  <a:lnTo>
                    <a:pt x="9916" y="1037"/>
                  </a:lnTo>
                  <a:lnTo>
                    <a:pt x="10000" y="1085"/>
                  </a:lnTo>
                  <a:lnTo>
                    <a:pt x="10080" y="1135"/>
                  </a:lnTo>
                  <a:lnTo>
                    <a:pt x="10157" y="1186"/>
                  </a:lnTo>
                  <a:lnTo>
                    <a:pt x="10200" y="1216"/>
                  </a:lnTo>
                  <a:lnTo>
                    <a:pt x="10242" y="1245"/>
                  </a:lnTo>
                  <a:lnTo>
                    <a:pt x="10323" y="1306"/>
                  </a:lnTo>
                  <a:lnTo>
                    <a:pt x="10362" y="1337"/>
                  </a:lnTo>
                  <a:lnTo>
                    <a:pt x="10399" y="1369"/>
                  </a:lnTo>
                  <a:lnTo>
                    <a:pt x="10472" y="1432"/>
                  </a:lnTo>
                  <a:lnTo>
                    <a:pt x="10538" y="1496"/>
                  </a:lnTo>
                  <a:lnTo>
                    <a:pt x="10569" y="1527"/>
                  </a:lnTo>
                  <a:lnTo>
                    <a:pt x="10600" y="1561"/>
                  </a:lnTo>
                  <a:lnTo>
                    <a:pt x="10628" y="1594"/>
                  </a:lnTo>
                  <a:lnTo>
                    <a:pt x="10656" y="1628"/>
                  </a:lnTo>
                  <a:lnTo>
                    <a:pt x="10708" y="1696"/>
                  </a:lnTo>
                  <a:lnTo>
                    <a:pt x="10753" y="1763"/>
                  </a:lnTo>
                  <a:lnTo>
                    <a:pt x="10794" y="1832"/>
                  </a:lnTo>
                  <a:lnTo>
                    <a:pt x="10812" y="1866"/>
                  </a:lnTo>
                  <a:lnTo>
                    <a:pt x="10829" y="1903"/>
                  </a:lnTo>
                  <a:lnTo>
                    <a:pt x="10861" y="1974"/>
                  </a:lnTo>
                  <a:lnTo>
                    <a:pt x="10886" y="2045"/>
                  </a:lnTo>
                  <a:lnTo>
                    <a:pt x="10897" y="2082"/>
                  </a:lnTo>
                  <a:lnTo>
                    <a:pt x="10907" y="2119"/>
                  </a:lnTo>
                  <a:lnTo>
                    <a:pt x="10915" y="2155"/>
                  </a:lnTo>
                  <a:lnTo>
                    <a:pt x="10922" y="2194"/>
                  </a:lnTo>
                  <a:lnTo>
                    <a:pt x="10933" y="2270"/>
                  </a:lnTo>
                  <a:lnTo>
                    <a:pt x="10935" y="2291"/>
                  </a:lnTo>
                  <a:lnTo>
                    <a:pt x="10937" y="2314"/>
                  </a:lnTo>
                  <a:lnTo>
                    <a:pt x="10940" y="2359"/>
                  </a:lnTo>
                  <a:lnTo>
                    <a:pt x="10940" y="2381"/>
                  </a:lnTo>
                  <a:lnTo>
                    <a:pt x="10941" y="2403"/>
                  </a:lnTo>
                  <a:lnTo>
                    <a:pt x="10944" y="2449"/>
                  </a:lnTo>
                  <a:lnTo>
                    <a:pt x="10942" y="2492"/>
                  </a:lnTo>
                  <a:lnTo>
                    <a:pt x="10942" y="2536"/>
                  </a:lnTo>
                  <a:lnTo>
                    <a:pt x="10938" y="2622"/>
                  </a:lnTo>
                  <a:lnTo>
                    <a:pt x="10929" y="2706"/>
                  </a:lnTo>
                  <a:lnTo>
                    <a:pt x="10918" y="2790"/>
                  </a:lnTo>
                  <a:lnTo>
                    <a:pt x="10902" y="2872"/>
                  </a:lnTo>
                  <a:lnTo>
                    <a:pt x="10896" y="2891"/>
                  </a:lnTo>
                  <a:lnTo>
                    <a:pt x="10891" y="2911"/>
                  </a:lnTo>
                  <a:lnTo>
                    <a:pt x="10882" y="2952"/>
                  </a:lnTo>
                  <a:lnTo>
                    <a:pt x="10870" y="2991"/>
                  </a:lnTo>
                  <a:lnTo>
                    <a:pt x="10859" y="3030"/>
                  </a:lnTo>
                  <a:lnTo>
                    <a:pt x="10831" y="3107"/>
                  </a:lnTo>
                  <a:lnTo>
                    <a:pt x="10800" y="3182"/>
                  </a:lnTo>
                  <a:lnTo>
                    <a:pt x="10764" y="3257"/>
                  </a:lnTo>
                  <a:lnTo>
                    <a:pt x="10725" y="3329"/>
                  </a:lnTo>
                  <a:lnTo>
                    <a:pt x="10713" y="3346"/>
                  </a:lnTo>
                  <a:lnTo>
                    <a:pt x="10703" y="3365"/>
                  </a:lnTo>
                  <a:lnTo>
                    <a:pt x="10682" y="3401"/>
                  </a:lnTo>
                  <a:lnTo>
                    <a:pt x="10658" y="3435"/>
                  </a:lnTo>
                  <a:lnTo>
                    <a:pt x="10635" y="3470"/>
                  </a:lnTo>
                  <a:lnTo>
                    <a:pt x="10610" y="3504"/>
                  </a:lnTo>
                  <a:lnTo>
                    <a:pt x="10585" y="3539"/>
                  </a:lnTo>
                  <a:lnTo>
                    <a:pt x="10530" y="3605"/>
                  </a:lnTo>
                  <a:lnTo>
                    <a:pt x="10471" y="3671"/>
                  </a:lnTo>
                  <a:lnTo>
                    <a:pt x="10408" y="3734"/>
                  </a:lnTo>
                  <a:lnTo>
                    <a:pt x="10391" y="3749"/>
                  </a:lnTo>
                  <a:lnTo>
                    <a:pt x="10376" y="3765"/>
                  </a:lnTo>
                  <a:lnTo>
                    <a:pt x="10343" y="3796"/>
                  </a:lnTo>
                  <a:lnTo>
                    <a:pt x="10307" y="3826"/>
                  </a:lnTo>
                  <a:lnTo>
                    <a:pt x="10289" y="3841"/>
                  </a:lnTo>
                  <a:lnTo>
                    <a:pt x="10272" y="3856"/>
                  </a:lnTo>
                  <a:lnTo>
                    <a:pt x="10199" y="3915"/>
                  </a:lnTo>
                  <a:lnTo>
                    <a:pt x="10178" y="3929"/>
                  </a:lnTo>
                  <a:lnTo>
                    <a:pt x="10159" y="3944"/>
                  </a:lnTo>
                  <a:lnTo>
                    <a:pt x="10120" y="3973"/>
                  </a:lnTo>
                  <a:lnTo>
                    <a:pt x="10040" y="4030"/>
                  </a:lnTo>
                  <a:lnTo>
                    <a:pt x="9997" y="4056"/>
                  </a:lnTo>
                  <a:lnTo>
                    <a:pt x="9954" y="4083"/>
                  </a:lnTo>
                  <a:lnTo>
                    <a:pt x="9908" y="4109"/>
                  </a:lnTo>
                  <a:lnTo>
                    <a:pt x="9864" y="4136"/>
                  </a:lnTo>
                  <a:lnTo>
                    <a:pt x="9816" y="4161"/>
                  </a:lnTo>
                  <a:lnTo>
                    <a:pt x="9793" y="4174"/>
                  </a:lnTo>
                  <a:lnTo>
                    <a:pt x="9770" y="4187"/>
                  </a:lnTo>
                  <a:lnTo>
                    <a:pt x="9721" y="4212"/>
                  </a:lnTo>
                  <a:lnTo>
                    <a:pt x="9674" y="4238"/>
                  </a:lnTo>
                  <a:lnTo>
                    <a:pt x="9573" y="4286"/>
                  </a:lnTo>
                  <a:lnTo>
                    <a:pt x="9468" y="4334"/>
                  </a:lnTo>
                  <a:lnTo>
                    <a:pt x="9359" y="4379"/>
                  </a:lnTo>
                  <a:lnTo>
                    <a:pt x="9247" y="4424"/>
                  </a:lnTo>
                  <a:lnTo>
                    <a:pt x="9156" y="4456"/>
                  </a:lnTo>
                  <a:lnTo>
                    <a:pt x="9065" y="4488"/>
                  </a:lnTo>
                  <a:lnTo>
                    <a:pt x="9017" y="4503"/>
                  </a:lnTo>
                  <a:lnTo>
                    <a:pt x="8971" y="4518"/>
                  </a:lnTo>
                  <a:lnTo>
                    <a:pt x="8923" y="4533"/>
                  </a:lnTo>
                  <a:lnTo>
                    <a:pt x="8876" y="4549"/>
                  </a:lnTo>
                  <a:lnTo>
                    <a:pt x="8779" y="4577"/>
                  </a:lnTo>
                  <a:lnTo>
                    <a:pt x="8729" y="4591"/>
                  </a:lnTo>
                  <a:lnTo>
                    <a:pt x="8704" y="4598"/>
                  </a:lnTo>
                  <a:lnTo>
                    <a:pt x="8692" y="4601"/>
                  </a:lnTo>
                  <a:lnTo>
                    <a:pt x="8680" y="4606"/>
                  </a:lnTo>
                  <a:lnTo>
                    <a:pt x="8667" y="4608"/>
                  </a:lnTo>
                  <a:lnTo>
                    <a:pt x="8654" y="4611"/>
                  </a:lnTo>
                  <a:lnTo>
                    <a:pt x="8629" y="4618"/>
                  </a:lnTo>
                  <a:lnTo>
                    <a:pt x="8579" y="4632"/>
                  </a:lnTo>
                  <a:lnTo>
                    <a:pt x="8477" y="4658"/>
                  </a:lnTo>
                  <a:lnTo>
                    <a:pt x="8424" y="4669"/>
                  </a:lnTo>
                  <a:lnTo>
                    <a:pt x="8372" y="4682"/>
                  </a:lnTo>
                  <a:lnTo>
                    <a:pt x="8265" y="4705"/>
                  </a:lnTo>
                  <a:lnTo>
                    <a:pt x="8156" y="4727"/>
                  </a:lnTo>
                  <a:lnTo>
                    <a:pt x="8128" y="4731"/>
                  </a:lnTo>
                  <a:lnTo>
                    <a:pt x="8101" y="4737"/>
                  </a:lnTo>
                  <a:lnTo>
                    <a:pt x="8046" y="4748"/>
                  </a:lnTo>
                  <a:lnTo>
                    <a:pt x="7990" y="4758"/>
                  </a:lnTo>
                  <a:lnTo>
                    <a:pt x="7961" y="4762"/>
                  </a:lnTo>
                  <a:lnTo>
                    <a:pt x="7934" y="4768"/>
                  </a:lnTo>
                  <a:lnTo>
                    <a:pt x="7876" y="4777"/>
                  </a:lnTo>
                  <a:lnTo>
                    <a:pt x="7820" y="4787"/>
                  </a:lnTo>
                  <a:lnTo>
                    <a:pt x="7761" y="4795"/>
                  </a:lnTo>
                  <a:lnTo>
                    <a:pt x="7703" y="4804"/>
                  </a:lnTo>
                  <a:lnTo>
                    <a:pt x="7586" y="4822"/>
                  </a:lnTo>
                  <a:lnTo>
                    <a:pt x="7391" y="4846"/>
                  </a:lnTo>
                  <a:lnTo>
                    <a:pt x="7196" y="4867"/>
                  </a:lnTo>
                  <a:lnTo>
                    <a:pt x="6999" y="4886"/>
                  </a:lnTo>
                  <a:lnTo>
                    <a:pt x="6801" y="4901"/>
                  </a:lnTo>
                  <a:lnTo>
                    <a:pt x="6602" y="4913"/>
                  </a:lnTo>
                  <a:lnTo>
                    <a:pt x="6402" y="4922"/>
                  </a:lnTo>
                  <a:lnTo>
                    <a:pt x="6200" y="4926"/>
                  </a:lnTo>
                  <a:lnTo>
                    <a:pt x="5998" y="4929"/>
                  </a:lnTo>
                  <a:lnTo>
                    <a:pt x="5858" y="4928"/>
                  </a:lnTo>
                  <a:lnTo>
                    <a:pt x="5719" y="4925"/>
                  </a:lnTo>
                  <a:lnTo>
                    <a:pt x="5581" y="4922"/>
                  </a:lnTo>
                  <a:lnTo>
                    <a:pt x="5445" y="4918"/>
                  </a:lnTo>
                  <a:lnTo>
                    <a:pt x="5308" y="4913"/>
                  </a:lnTo>
                  <a:lnTo>
                    <a:pt x="5173" y="4906"/>
                  </a:lnTo>
                  <a:lnTo>
                    <a:pt x="4904" y="4890"/>
                  </a:lnTo>
                  <a:lnTo>
                    <a:pt x="4638" y="4867"/>
                  </a:lnTo>
                  <a:lnTo>
                    <a:pt x="4505" y="4855"/>
                  </a:lnTo>
                  <a:lnTo>
                    <a:pt x="4375" y="4843"/>
                  </a:lnTo>
                  <a:lnTo>
                    <a:pt x="4115" y="4811"/>
                  </a:lnTo>
                  <a:lnTo>
                    <a:pt x="3986" y="4794"/>
                  </a:lnTo>
                  <a:lnTo>
                    <a:pt x="3859" y="4777"/>
                  </a:lnTo>
                  <a:lnTo>
                    <a:pt x="3603" y="4736"/>
                  </a:lnTo>
                  <a:lnTo>
                    <a:pt x="3476" y="4713"/>
                  </a:lnTo>
                  <a:lnTo>
                    <a:pt x="3352" y="4691"/>
                  </a:lnTo>
                  <a:lnTo>
                    <a:pt x="3103" y="4641"/>
                  </a:lnTo>
                  <a:lnTo>
                    <a:pt x="2980" y="4615"/>
                  </a:lnTo>
                  <a:lnTo>
                    <a:pt x="2858" y="4588"/>
                  </a:lnTo>
                  <a:lnTo>
                    <a:pt x="2736" y="4558"/>
                  </a:lnTo>
                  <a:lnTo>
                    <a:pt x="2616" y="4527"/>
                  </a:lnTo>
                  <a:lnTo>
                    <a:pt x="2376" y="4464"/>
                  </a:lnTo>
                  <a:lnTo>
                    <a:pt x="2139" y="4396"/>
                  </a:lnTo>
                  <a:lnTo>
                    <a:pt x="2022" y="4360"/>
                  </a:lnTo>
                  <a:lnTo>
                    <a:pt x="1906" y="4323"/>
                  </a:lnTo>
                  <a:lnTo>
                    <a:pt x="1837" y="4300"/>
                  </a:lnTo>
                  <a:lnTo>
                    <a:pt x="1771" y="4277"/>
                  </a:lnTo>
                  <a:lnTo>
                    <a:pt x="1705" y="4252"/>
                  </a:lnTo>
                  <a:lnTo>
                    <a:pt x="1643" y="4228"/>
                  </a:lnTo>
                  <a:lnTo>
                    <a:pt x="1580" y="4202"/>
                  </a:lnTo>
                  <a:lnTo>
                    <a:pt x="1521" y="4176"/>
                  </a:lnTo>
                  <a:lnTo>
                    <a:pt x="1462" y="4149"/>
                  </a:lnTo>
                  <a:lnTo>
                    <a:pt x="1407" y="4123"/>
                  </a:lnTo>
                  <a:lnTo>
                    <a:pt x="1350" y="4093"/>
                  </a:lnTo>
                  <a:lnTo>
                    <a:pt x="1297" y="4065"/>
                  </a:lnTo>
                  <a:lnTo>
                    <a:pt x="1245" y="4036"/>
                  </a:lnTo>
                  <a:lnTo>
                    <a:pt x="1196" y="4006"/>
                  </a:lnTo>
                  <a:lnTo>
                    <a:pt x="1146" y="3974"/>
                  </a:lnTo>
                  <a:lnTo>
                    <a:pt x="1100" y="3944"/>
                  </a:lnTo>
                  <a:lnTo>
                    <a:pt x="1054" y="3911"/>
                  </a:lnTo>
                  <a:lnTo>
                    <a:pt x="1012" y="3879"/>
                  </a:lnTo>
                  <a:lnTo>
                    <a:pt x="969" y="3844"/>
                  </a:lnTo>
                  <a:lnTo>
                    <a:pt x="930" y="3810"/>
                  </a:lnTo>
                  <a:lnTo>
                    <a:pt x="890" y="3775"/>
                  </a:lnTo>
                  <a:lnTo>
                    <a:pt x="854" y="3741"/>
                  </a:lnTo>
                  <a:lnTo>
                    <a:pt x="817" y="3703"/>
                  </a:lnTo>
                  <a:lnTo>
                    <a:pt x="784" y="3667"/>
                  </a:lnTo>
                  <a:lnTo>
                    <a:pt x="751" y="3630"/>
                  </a:lnTo>
                  <a:lnTo>
                    <a:pt x="722" y="3592"/>
                  </a:lnTo>
                  <a:lnTo>
                    <a:pt x="693" y="3553"/>
                  </a:lnTo>
                  <a:lnTo>
                    <a:pt x="665" y="3513"/>
                  </a:lnTo>
                  <a:lnTo>
                    <a:pt x="639" y="3472"/>
                  </a:lnTo>
                  <a:lnTo>
                    <a:pt x="617" y="3433"/>
                  </a:lnTo>
                  <a:lnTo>
                    <a:pt x="594" y="3391"/>
                  </a:lnTo>
                  <a:lnTo>
                    <a:pt x="573" y="3349"/>
                  </a:lnTo>
                  <a:lnTo>
                    <a:pt x="554" y="3306"/>
                  </a:lnTo>
                  <a:lnTo>
                    <a:pt x="538" y="3264"/>
                  </a:lnTo>
                  <a:lnTo>
                    <a:pt x="521" y="3218"/>
                  </a:lnTo>
                  <a:lnTo>
                    <a:pt x="508" y="3174"/>
                  </a:lnTo>
                  <a:lnTo>
                    <a:pt x="494" y="3128"/>
                  </a:lnTo>
                  <a:lnTo>
                    <a:pt x="484" y="3082"/>
                  </a:lnTo>
                  <a:lnTo>
                    <a:pt x="474" y="3035"/>
                  </a:lnTo>
                  <a:lnTo>
                    <a:pt x="467" y="2987"/>
                  </a:lnTo>
                  <a:lnTo>
                    <a:pt x="460" y="2938"/>
                  </a:lnTo>
                  <a:lnTo>
                    <a:pt x="457" y="2891"/>
                  </a:lnTo>
                  <a:lnTo>
                    <a:pt x="452" y="2840"/>
                  </a:lnTo>
                  <a:lnTo>
                    <a:pt x="451" y="2790"/>
                  </a:lnTo>
                  <a:lnTo>
                    <a:pt x="451" y="2739"/>
                  </a:lnTo>
                  <a:lnTo>
                    <a:pt x="454" y="2689"/>
                  </a:lnTo>
                  <a:lnTo>
                    <a:pt x="457" y="2636"/>
                  </a:lnTo>
                  <a:lnTo>
                    <a:pt x="462" y="2584"/>
                  </a:lnTo>
                  <a:lnTo>
                    <a:pt x="469" y="2530"/>
                  </a:lnTo>
                  <a:lnTo>
                    <a:pt x="479" y="2477"/>
                  </a:lnTo>
                  <a:lnTo>
                    <a:pt x="488" y="2420"/>
                  </a:lnTo>
                  <a:lnTo>
                    <a:pt x="501" y="2365"/>
                  </a:lnTo>
                  <a:lnTo>
                    <a:pt x="513" y="2308"/>
                  </a:lnTo>
                  <a:lnTo>
                    <a:pt x="529" y="2253"/>
                  </a:lnTo>
                  <a:lnTo>
                    <a:pt x="545" y="2194"/>
                  </a:lnTo>
                  <a:lnTo>
                    <a:pt x="564" y="2136"/>
                  </a:lnTo>
                  <a:lnTo>
                    <a:pt x="584" y="2077"/>
                  </a:lnTo>
                  <a:lnTo>
                    <a:pt x="606" y="2019"/>
                  </a:lnTo>
                  <a:lnTo>
                    <a:pt x="629" y="1958"/>
                  </a:lnTo>
                  <a:lnTo>
                    <a:pt x="654" y="1898"/>
                  </a:lnTo>
                  <a:lnTo>
                    <a:pt x="680" y="1836"/>
                  </a:lnTo>
                  <a:lnTo>
                    <a:pt x="710" y="1774"/>
                  </a:lnTo>
                  <a:lnTo>
                    <a:pt x="738" y="1711"/>
                  </a:lnTo>
                  <a:lnTo>
                    <a:pt x="770" y="1648"/>
                  </a:lnTo>
                  <a:lnTo>
                    <a:pt x="802" y="1583"/>
                  </a:lnTo>
                  <a:lnTo>
                    <a:pt x="839" y="1519"/>
                  </a:lnTo>
                  <a:lnTo>
                    <a:pt x="799" y="1534"/>
                  </a:lnTo>
                  <a:lnTo>
                    <a:pt x="762" y="1550"/>
                  </a:lnTo>
                  <a:lnTo>
                    <a:pt x="690" y="1580"/>
                  </a:lnTo>
                  <a:lnTo>
                    <a:pt x="621" y="1607"/>
                  </a:lnTo>
                  <a:lnTo>
                    <a:pt x="588" y="1619"/>
                  </a:lnTo>
                  <a:lnTo>
                    <a:pt x="558" y="1633"/>
                  </a:lnTo>
                  <a:lnTo>
                    <a:pt x="526" y="1644"/>
                  </a:lnTo>
                  <a:lnTo>
                    <a:pt x="496" y="1657"/>
                  </a:lnTo>
                  <a:lnTo>
                    <a:pt x="441" y="1679"/>
                  </a:lnTo>
                  <a:lnTo>
                    <a:pt x="387" y="1701"/>
                  </a:lnTo>
                  <a:lnTo>
                    <a:pt x="340" y="1721"/>
                  </a:lnTo>
                  <a:lnTo>
                    <a:pt x="316" y="1729"/>
                  </a:lnTo>
                  <a:lnTo>
                    <a:pt x="294" y="1738"/>
                  </a:lnTo>
                  <a:lnTo>
                    <a:pt x="255" y="1754"/>
                  </a:lnTo>
                  <a:lnTo>
                    <a:pt x="217" y="1769"/>
                  </a:lnTo>
                  <a:lnTo>
                    <a:pt x="186" y="1782"/>
                  </a:lnTo>
                  <a:lnTo>
                    <a:pt x="156" y="1794"/>
                  </a:lnTo>
                  <a:lnTo>
                    <a:pt x="132" y="1804"/>
                  </a:lnTo>
                  <a:lnTo>
                    <a:pt x="121" y="1807"/>
                  </a:lnTo>
                  <a:lnTo>
                    <a:pt x="112" y="1812"/>
                  </a:lnTo>
                  <a:lnTo>
                    <a:pt x="97" y="1819"/>
                  </a:lnTo>
                  <a:lnTo>
                    <a:pt x="80" y="1822"/>
                  </a:lnTo>
                  <a:lnTo>
                    <a:pt x="67" y="1825"/>
                  </a:lnTo>
                  <a:lnTo>
                    <a:pt x="53" y="1824"/>
                  </a:lnTo>
                  <a:lnTo>
                    <a:pt x="42" y="1822"/>
                  </a:lnTo>
                  <a:lnTo>
                    <a:pt x="30" y="1815"/>
                  </a:lnTo>
                  <a:lnTo>
                    <a:pt x="21" y="1807"/>
                  </a:lnTo>
                  <a:lnTo>
                    <a:pt x="13" y="1795"/>
                  </a:lnTo>
                  <a:lnTo>
                    <a:pt x="8" y="1782"/>
                  </a:lnTo>
                  <a:lnTo>
                    <a:pt x="2" y="1767"/>
                  </a:lnTo>
                  <a:lnTo>
                    <a:pt x="0" y="1753"/>
                  </a:lnTo>
                  <a:lnTo>
                    <a:pt x="0" y="1740"/>
                  </a:lnTo>
                  <a:lnTo>
                    <a:pt x="3" y="1730"/>
                  </a:lnTo>
                  <a:lnTo>
                    <a:pt x="9" y="1719"/>
                  </a:lnTo>
                  <a:lnTo>
                    <a:pt x="18" y="1710"/>
                  </a:lnTo>
                  <a:lnTo>
                    <a:pt x="30" y="1702"/>
                  </a:lnTo>
                  <a:lnTo>
                    <a:pt x="46" y="1696"/>
                  </a:lnTo>
                  <a:lnTo>
                    <a:pt x="87" y="1679"/>
                  </a:lnTo>
                  <a:lnTo>
                    <a:pt x="131" y="1661"/>
                  </a:lnTo>
                  <a:lnTo>
                    <a:pt x="178" y="1642"/>
                  </a:lnTo>
                  <a:lnTo>
                    <a:pt x="226" y="1623"/>
                  </a:lnTo>
                  <a:lnTo>
                    <a:pt x="275" y="1600"/>
                  </a:lnTo>
                  <a:lnTo>
                    <a:pt x="328" y="1577"/>
                  </a:lnTo>
                  <a:lnTo>
                    <a:pt x="384" y="1553"/>
                  </a:lnTo>
                  <a:lnTo>
                    <a:pt x="442" y="1529"/>
                  </a:lnTo>
                  <a:lnTo>
                    <a:pt x="500" y="1501"/>
                  </a:lnTo>
                  <a:lnTo>
                    <a:pt x="562" y="1473"/>
                  </a:lnTo>
                  <a:lnTo>
                    <a:pt x="624" y="1444"/>
                  </a:lnTo>
                  <a:lnTo>
                    <a:pt x="691" y="1414"/>
                  </a:lnTo>
                  <a:lnTo>
                    <a:pt x="758" y="1381"/>
                  </a:lnTo>
                  <a:lnTo>
                    <a:pt x="829" y="1348"/>
                  </a:lnTo>
                  <a:lnTo>
                    <a:pt x="900" y="1314"/>
                  </a:lnTo>
                  <a:lnTo>
                    <a:pt x="976" y="1279"/>
                  </a:lnTo>
                  <a:lnTo>
                    <a:pt x="1030" y="1191"/>
                  </a:lnTo>
                  <a:lnTo>
                    <a:pt x="1088" y="1102"/>
                  </a:lnTo>
                  <a:lnTo>
                    <a:pt x="1126" y="1047"/>
                  </a:lnTo>
                  <a:lnTo>
                    <a:pt x="1168" y="994"/>
                  </a:lnTo>
                  <a:lnTo>
                    <a:pt x="1212" y="944"/>
                  </a:lnTo>
                  <a:lnTo>
                    <a:pt x="1261" y="897"/>
                  </a:lnTo>
                  <a:lnTo>
                    <a:pt x="1284" y="873"/>
                  </a:lnTo>
                  <a:lnTo>
                    <a:pt x="1311" y="852"/>
                  </a:lnTo>
                  <a:lnTo>
                    <a:pt x="1365" y="810"/>
                  </a:lnTo>
                  <a:lnTo>
                    <a:pt x="1422" y="770"/>
                  </a:lnTo>
                  <a:lnTo>
                    <a:pt x="1483" y="735"/>
                  </a:lnTo>
                  <a:lnTo>
                    <a:pt x="1509" y="719"/>
                  </a:lnTo>
                  <a:lnTo>
                    <a:pt x="1536" y="706"/>
                  </a:lnTo>
                  <a:lnTo>
                    <a:pt x="1587" y="682"/>
                  </a:lnTo>
                  <a:lnTo>
                    <a:pt x="1637" y="660"/>
                  </a:lnTo>
                  <a:lnTo>
                    <a:pt x="1661" y="651"/>
                  </a:lnTo>
                  <a:lnTo>
                    <a:pt x="1686" y="644"/>
                  </a:lnTo>
                  <a:lnTo>
                    <a:pt x="1731" y="631"/>
                  </a:lnTo>
                  <a:lnTo>
                    <a:pt x="1775" y="623"/>
                  </a:lnTo>
                  <a:lnTo>
                    <a:pt x="1796" y="620"/>
                  </a:lnTo>
                  <a:lnTo>
                    <a:pt x="1817" y="618"/>
                  </a:lnTo>
                  <a:lnTo>
                    <a:pt x="1858" y="618"/>
                  </a:lnTo>
                  <a:lnTo>
                    <a:pt x="1876" y="618"/>
                  </a:lnTo>
                  <a:lnTo>
                    <a:pt x="1893" y="621"/>
                  </a:lnTo>
                  <a:lnTo>
                    <a:pt x="1909" y="624"/>
                  </a:lnTo>
                  <a:lnTo>
                    <a:pt x="1924" y="629"/>
                  </a:lnTo>
                  <a:lnTo>
                    <a:pt x="1936" y="633"/>
                  </a:lnTo>
                  <a:lnTo>
                    <a:pt x="1947" y="640"/>
                  </a:lnTo>
                  <a:lnTo>
                    <a:pt x="1956" y="647"/>
                  </a:lnTo>
                  <a:lnTo>
                    <a:pt x="1964" y="656"/>
                  </a:lnTo>
                  <a:lnTo>
                    <a:pt x="1968" y="664"/>
                  </a:lnTo>
                  <a:lnTo>
                    <a:pt x="1972" y="674"/>
                  </a:lnTo>
                  <a:lnTo>
                    <a:pt x="1973" y="685"/>
                  </a:lnTo>
                  <a:lnTo>
                    <a:pt x="1974" y="698"/>
                  </a:lnTo>
                  <a:lnTo>
                    <a:pt x="1972" y="710"/>
                  </a:lnTo>
                  <a:lnTo>
                    <a:pt x="1968" y="725"/>
                  </a:lnTo>
                  <a:lnTo>
                    <a:pt x="1963" y="741"/>
                  </a:lnTo>
                  <a:lnTo>
                    <a:pt x="1957" y="758"/>
                  </a:lnTo>
                  <a:lnTo>
                    <a:pt x="1948" y="774"/>
                  </a:lnTo>
                  <a:lnTo>
                    <a:pt x="1939" y="791"/>
                  </a:lnTo>
                  <a:lnTo>
                    <a:pt x="1927" y="807"/>
                  </a:lnTo>
                  <a:lnTo>
                    <a:pt x="1915" y="825"/>
                  </a:lnTo>
                  <a:lnTo>
                    <a:pt x="1970" y="798"/>
                  </a:lnTo>
                  <a:lnTo>
                    <a:pt x="2026" y="773"/>
                  </a:lnTo>
                  <a:lnTo>
                    <a:pt x="2078" y="749"/>
                  </a:lnTo>
                  <a:lnTo>
                    <a:pt x="2129" y="727"/>
                  </a:lnTo>
                  <a:lnTo>
                    <a:pt x="2178" y="706"/>
                  </a:lnTo>
                  <a:lnTo>
                    <a:pt x="2225" y="685"/>
                  </a:lnTo>
                  <a:lnTo>
                    <a:pt x="2269" y="666"/>
                  </a:lnTo>
                  <a:lnTo>
                    <a:pt x="2312" y="649"/>
                  </a:lnTo>
                  <a:lnTo>
                    <a:pt x="2505" y="570"/>
                  </a:lnTo>
                  <a:lnTo>
                    <a:pt x="2697" y="496"/>
                  </a:lnTo>
                  <a:lnTo>
                    <a:pt x="2890" y="427"/>
                  </a:lnTo>
                  <a:lnTo>
                    <a:pt x="2987" y="394"/>
                  </a:lnTo>
                  <a:lnTo>
                    <a:pt x="3084" y="363"/>
                  </a:lnTo>
                  <a:lnTo>
                    <a:pt x="3277" y="304"/>
                  </a:lnTo>
                  <a:lnTo>
                    <a:pt x="3470" y="251"/>
                  </a:lnTo>
                  <a:lnTo>
                    <a:pt x="3662" y="204"/>
                  </a:lnTo>
                  <a:lnTo>
                    <a:pt x="3857" y="162"/>
                  </a:lnTo>
                  <a:lnTo>
                    <a:pt x="4050" y="123"/>
                  </a:lnTo>
                  <a:lnTo>
                    <a:pt x="4243" y="90"/>
                  </a:lnTo>
                  <a:lnTo>
                    <a:pt x="4436" y="62"/>
                  </a:lnTo>
                  <a:lnTo>
                    <a:pt x="4629" y="39"/>
                  </a:lnTo>
                  <a:lnTo>
                    <a:pt x="4821" y="21"/>
                  </a:lnTo>
                  <a:lnTo>
                    <a:pt x="5014" y="9"/>
                  </a:lnTo>
                  <a:lnTo>
                    <a:pt x="5207" y="2"/>
                  </a:lnTo>
                  <a:lnTo>
                    <a:pt x="5402" y="0"/>
                  </a:lnTo>
                  <a:lnTo>
                    <a:pt x="5537" y="1"/>
                  </a:lnTo>
                  <a:lnTo>
                    <a:pt x="5608" y="3"/>
                  </a:lnTo>
                  <a:lnTo>
                    <a:pt x="5682" y="6"/>
                  </a:lnTo>
                  <a:lnTo>
                    <a:pt x="5835" y="14"/>
                  </a:lnTo>
                  <a:lnTo>
                    <a:pt x="5916" y="20"/>
                  </a:lnTo>
                  <a:lnTo>
                    <a:pt x="5998" y="27"/>
                  </a:lnTo>
                  <a:lnTo>
                    <a:pt x="6081" y="34"/>
                  </a:lnTo>
                  <a:lnTo>
                    <a:pt x="6168" y="42"/>
                  </a:lnTo>
                  <a:lnTo>
                    <a:pt x="6257" y="51"/>
                  </a:lnTo>
                  <a:lnTo>
                    <a:pt x="6349" y="62"/>
                  </a:lnTo>
                  <a:lnTo>
                    <a:pt x="6441" y="72"/>
                  </a:lnTo>
                  <a:lnTo>
                    <a:pt x="6537" y="85"/>
                  </a:lnTo>
                  <a:lnTo>
                    <a:pt x="6633" y="97"/>
                  </a:lnTo>
                  <a:lnTo>
                    <a:pt x="6734" y="112"/>
                  </a:lnTo>
                  <a:lnTo>
                    <a:pt x="6855" y="128"/>
                  </a:lnTo>
                  <a:lnTo>
                    <a:pt x="6975" y="146"/>
                  </a:lnTo>
                  <a:lnTo>
                    <a:pt x="7094" y="164"/>
                  </a:lnTo>
                  <a:lnTo>
                    <a:pt x="7213" y="184"/>
                  </a:lnTo>
                  <a:lnTo>
                    <a:pt x="7444" y="226"/>
                  </a:lnTo>
                  <a:lnTo>
                    <a:pt x="7559" y="248"/>
                  </a:lnTo>
                  <a:lnTo>
                    <a:pt x="7673" y="272"/>
                  </a:lnTo>
                  <a:lnTo>
                    <a:pt x="7784" y="294"/>
                  </a:lnTo>
                  <a:lnTo>
                    <a:pt x="7896" y="319"/>
                  </a:lnTo>
                  <a:lnTo>
                    <a:pt x="8005" y="344"/>
                  </a:lnTo>
                  <a:lnTo>
                    <a:pt x="8114" y="371"/>
                  </a:lnTo>
                  <a:lnTo>
                    <a:pt x="8328" y="427"/>
                  </a:lnTo>
                  <a:lnTo>
                    <a:pt x="8538" y="487"/>
                  </a:lnTo>
                  <a:close/>
                  <a:moveTo>
                    <a:pt x="10305" y="2308"/>
                  </a:moveTo>
                  <a:lnTo>
                    <a:pt x="10296" y="2244"/>
                  </a:lnTo>
                  <a:lnTo>
                    <a:pt x="10284" y="2180"/>
                  </a:lnTo>
                  <a:lnTo>
                    <a:pt x="10268" y="2118"/>
                  </a:lnTo>
                  <a:lnTo>
                    <a:pt x="10248" y="2058"/>
                  </a:lnTo>
                  <a:lnTo>
                    <a:pt x="10225" y="1998"/>
                  </a:lnTo>
                  <a:lnTo>
                    <a:pt x="10199" y="1939"/>
                  </a:lnTo>
                  <a:lnTo>
                    <a:pt x="10169" y="1881"/>
                  </a:lnTo>
                  <a:lnTo>
                    <a:pt x="10136" y="1825"/>
                  </a:lnTo>
                  <a:lnTo>
                    <a:pt x="10099" y="1769"/>
                  </a:lnTo>
                  <a:lnTo>
                    <a:pt x="10058" y="1714"/>
                  </a:lnTo>
                  <a:lnTo>
                    <a:pt x="10014" y="1660"/>
                  </a:lnTo>
                  <a:lnTo>
                    <a:pt x="9966" y="1608"/>
                  </a:lnTo>
                  <a:lnTo>
                    <a:pt x="9914" y="1556"/>
                  </a:lnTo>
                  <a:lnTo>
                    <a:pt x="9860" y="1505"/>
                  </a:lnTo>
                  <a:lnTo>
                    <a:pt x="9801" y="1455"/>
                  </a:lnTo>
                  <a:lnTo>
                    <a:pt x="9739" y="1407"/>
                  </a:lnTo>
                  <a:lnTo>
                    <a:pt x="9672" y="1359"/>
                  </a:lnTo>
                  <a:lnTo>
                    <a:pt x="9603" y="1312"/>
                  </a:lnTo>
                  <a:lnTo>
                    <a:pt x="9530" y="1266"/>
                  </a:lnTo>
                  <a:lnTo>
                    <a:pt x="9454" y="1221"/>
                  </a:lnTo>
                  <a:lnTo>
                    <a:pt x="9373" y="1177"/>
                  </a:lnTo>
                  <a:lnTo>
                    <a:pt x="9289" y="1134"/>
                  </a:lnTo>
                  <a:lnTo>
                    <a:pt x="9202" y="1092"/>
                  </a:lnTo>
                  <a:lnTo>
                    <a:pt x="9111" y="1053"/>
                  </a:lnTo>
                  <a:lnTo>
                    <a:pt x="9016" y="1012"/>
                  </a:lnTo>
                  <a:lnTo>
                    <a:pt x="8917" y="973"/>
                  </a:lnTo>
                  <a:lnTo>
                    <a:pt x="8815" y="936"/>
                  </a:lnTo>
                  <a:lnTo>
                    <a:pt x="8711" y="900"/>
                  </a:lnTo>
                  <a:lnTo>
                    <a:pt x="8602" y="863"/>
                  </a:lnTo>
                  <a:lnTo>
                    <a:pt x="8490" y="829"/>
                  </a:lnTo>
                  <a:lnTo>
                    <a:pt x="8374" y="795"/>
                  </a:lnTo>
                  <a:lnTo>
                    <a:pt x="8255" y="763"/>
                  </a:lnTo>
                  <a:lnTo>
                    <a:pt x="8165" y="740"/>
                  </a:lnTo>
                  <a:lnTo>
                    <a:pt x="8076" y="718"/>
                  </a:lnTo>
                  <a:lnTo>
                    <a:pt x="7894" y="676"/>
                  </a:lnTo>
                  <a:lnTo>
                    <a:pt x="7706" y="637"/>
                  </a:lnTo>
                  <a:lnTo>
                    <a:pt x="7611" y="617"/>
                  </a:lnTo>
                  <a:lnTo>
                    <a:pt x="7516" y="600"/>
                  </a:lnTo>
                  <a:lnTo>
                    <a:pt x="7417" y="582"/>
                  </a:lnTo>
                  <a:lnTo>
                    <a:pt x="7318" y="566"/>
                  </a:lnTo>
                  <a:lnTo>
                    <a:pt x="7116" y="536"/>
                  </a:lnTo>
                  <a:lnTo>
                    <a:pt x="7013" y="521"/>
                  </a:lnTo>
                  <a:lnTo>
                    <a:pt x="6909" y="507"/>
                  </a:lnTo>
                  <a:lnTo>
                    <a:pt x="6698" y="484"/>
                  </a:lnTo>
                  <a:lnTo>
                    <a:pt x="6535" y="467"/>
                  </a:lnTo>
                  <a:lnTo>
                    <a:pt x="6376" y="452"/>
                  </a:lnTo>
                  <a:lnTo>
                    <a:pt x="6222" y="439"/>
                  </a:lnTo>
                  <a:lnTo>
                    <a:pt x="6072" y="429"/>
                  </a:lnTo>
                  <a:lnTo>
                    <a:pt x="5927" y="421"/>
                  </a:lnTo>
                  <a:lnTo>
                    <a:pt x="5786" y="416"/>
                  </a:lnTo>
                  <a:lnTo>
                    <a:pt x="5650" y="412"/>
                  </a:lnTo>
                  <a:lnTo>
                    <a:pt x="5519" y="411"/>
                  </a:lnTo>
                  <a:lnTo>
                    <a:pt x="5323" y="412"/>
                  </a:lnTo>
                  <a:lnTo>
                    <a:pt x="5127" y="419"/>
                  </a:lnTo>
                  <a:lnTo>
                    <a:pt x="4932" y="428"/>
                  </a:lnTo>
                  <a:lnTo>
                    <a:pt x="4737" y="443"/>
                  </a:lnTo>
                  <a:lnTo>
                    <a:pt x="4542" y="460"/>
                  </a:lnTo>
                  <a:lnTo>
                    <a:pt x="4347" y="482"/>
                  </a:lnTo>
                  <a:lnTo>
                    <a:pt x="4152" y="507"/>
                  </a:lnTo>
                  <a:lnTo>
                    <a:pt x="3957" y="538"/>
                  </a:lnTo>
                  <a:lnTo>
                    <a:pt x="3762" y="571"/>
                  </a:lnTo>
                  <a:lnTo>
                    <a:pt x="3567" y="609"/>
                  </a:lnTo>
                  <a:lnTo>
                    <a:pt x="3372" y="650"/>
                  </a:lnTo>
                  <a:lnTo>
                    <a:pt x="3178" y="697"/>
                  </a:lnTo>
                  <a:lnTo>
                    <a:pt x="2983" y="745"/>
                  </a:lnTo>
                  <a:lnTo>
                    <a:pt x="2789" y="800"/>
                  </a:lnTo>
                  <a:lnTo>
                    <a:pt x="2594" y="856"/>
                  </a:lnTo>
                  <a:lnTo>
                    <a:pt x="2401" y="920"/>
                  </a:lnTo>
                  <a:lnTo>
                    <a:pt x="2293" y="955"/>
                  </a:lnTo>
                  <a:lnTo>
                    <a:pt x="2181" y="992"/>
                  </a:lnTo>
                  <a:lnTo>
                    <a:pt x="2066" y="1032"/>
                  </a:lnTo>
                  <a:lnTo>
                    <a:pt x="1947" y="1076"/>
                  </a:lnTo>
                  <a:lnTo>
                    <a:pt x="1884" y="1098"/>
                  </a:lnTo>
                  <a:lnTo>
                    <a:pt x="1823" y="1122"/>
                  </a:lnTo>
                  <a:lnTo>
                    <a:pt x="1696" y="1170"/>
                  </a:lnTo>
                  <a:lnTo>
                    <a:pt x="1565" y="1221"/>
                  </a:lnTo>
                  <a:lnTo>
                    <a:pt x="1496" y="1247"/>
                  </a:lnTo>
                  <a:lnTo>
                    <a:pt x="1430" y="1276"/>
                  </a:lnTo>
                  <a:lnTo>
                    <a:pt x="1359" y="1366"/>
                  </a:lnTo>
                  <a:lnTo>
                    <a:pt x="1325" y="1411"/>
                  </a:lnTo>
                  <a:lnTo>
                    <a:pt x="1294" y="1456"/>
                  </a:lnTo>
                  <a:lnTo>
                    <a:pt x="1232" y="1544"/>
                  </a:lnTo>
                  <a:lnTo>
                    <a:pt x="1203" y="1587"/>
                  </a:lnTo>
                  <a:lnTo>
                    <a:pt x="1176" y="1632"/>
                  </a:lnTo>
                  <a:lnTo>
                    <a:pt x="1122" y="1717"/>
                  </a:lnTo>
                  <a:lnTo>
                    <a:pt x="1075" y="1801"/>
                  </a:lnTo>
                  <a:lnTo>
                    <a:pt x="1029" y="1882"/>
                  </a:lnTo>
                  <a:lnTo>
                    <a:pt x="991" y="1964"/>
                  </a:lnTo>
                  <a:lnTo>
                    <a:pt x="971" y="2002"/>
                  </a:lnTo>
                  <a:lnTo>
                    <a:pt x="954" y="2042"/>
                  </a:lnTo>
                  <a:lnTo>
                    <a:pt x="923" y="2119"/>
                  </a:lnTo>
                  <a:lnTo>
                    <a:pt x="895" y="2194"/>
                  </a:lnTo>
                  <a:lnTo>
                    <a:pt x="873" y="2269"/>
                  </a:lnTo>
                  <a:lnTo>
                    <a:pt x="854" y="2341"/>
                  </a:lnTo>
                  <a:lnTo>
                    <a:pt x="846" y="2376"/>
                  </a:lnTo>
                  <a:lnTo>
                    <a:pt x="840" y="2413"/>
                  </a:lnTo>
                  <a:lnTo>
                    <a:pt x="830" y="2482"/>
                  </a:lnTo>
                  <a:lnTo>
                    <a:pt x="825" y="2550"/>
                  </a:lnTo>
                  <a:lnTo>
                    <a:pt x="822" y="2608"/>
                  </a:lnTo>
                  <a:lnTo>
                    <a:pt x="823" y="2665"/>
                  </a:lnTo>
                  <a:lnTo>
                    <a:pt x="826" y="2721"/>
                  </a:lnTo>
                  <a:lnTo>
                    <a:pt x="833" y="2778"/>
                  </a:lnTo>
                  <a:lnTo>
                    <a:pt x="842" y="2832"/>
                  </a:lnTo>
                  <a:lnTo>
                    <a:pt x="856" y="2886"/>
                  </a:lnTo>
                  <a:lnTo>
                    <a:pt x="863" y="2912"/>
                  </a:lnTo>
                  <a:lnTo>
                    <a:pt x="872" y="2940"/>
                  </a:lnTo>
                  <a:lnTo>
                    <a:pt x="891" y="2993"/>
                  </a:lnTo>
                  <a:lnTo>
                    <a:pt x="900" y="3018"/>
                  </a:lnTo>
                  <a:lnTo>
                    <a:pt x="911" y="3044"/>
                  </a:lnTo>
                  <a:lnTo>
                    <a:pt x="923" y="3069"/>
                  </a:lnTo>
                  <a:lnTo>
                    <a:pt x="936" y="3095"/>
                  </a:lnTo>
                  <a:lnTo>
                    <a:pt x="949" y="3119"/>
                  </a:lnTo>
                  <a:lnTo>
                    <a:pt x="964" y="3144"/>
                  </a:lnTo>
                  <a:lnTo>
                    <a:pt x="994" y="3193"/>
                  </a:lnTo>
                  <a:lnTo>
                    <a:pt x="1027" y="3241"/>
                  </a:lnTo>
                  <a:lnTo>
                    <a:pt x="1064" y="3289"/>
                  </a:lnTo>
                  <a:lnTo>
                    <a:pt x="1104" y="3335"/>
                  </a:lnTo>
                  <a:lnTo>
                    <a:pt x="1125" y="3358"/>
                  </a:lnTo>
                  <a:lnTo>
                    <a:pt x="1147" y="3382"/>
                  </a:lnTo>
                  <a:lnTo>
                    <a:pt x="1191" y="3425"/>
                  </a:lnTo>
                  <a:lnTo>
                    <a:pt x="1240" y="3469"/>
                  </a:lnTo>
                  <a:lnTo>
                    <a:pt x="1291" y="3511"/>
                  </a:lnTo>
                  <a:lnTo>
                    <a:pt x="1346" y="3554"/>
                  </a:lnTo>
                  <a:lnTo>
                    <a:pt x="1402" y="3595"/>
                  </a:lnTo>
                  <a:lnTo>
                    <a:pt x="1464" y="3635"/>
                  </a:lnTo>
                  <a:lnTo>
                    <a:pt x="1527" y="3674"/>
                  </a:lnTo>
                  <a:lnTo>
                    <a:pt x="1594" y="3714"/>
                  </a:lnTo>
                  <a:lnTo>
                    <a:pt x="1662" y="3750"/>
                  </a:lnTo>
                  <a:lnTo>
                    <a:pt x="1697" y="3768"/>
                  </a:lnTo>
                  <a:lnTo>
                    <a:pt x="1735" y="3787"/>
                  </a:lnTo>
                  <a:lnTo>
                    <a:pt x="1771" y="3804"/>
                  </a:lnTo>
                  <a:lnTo>
                    <a:pt x="1809" y="3822"/>
                  </a:lnTo>
                  <a:lnTo>
                    <a:pt x="1888" y="3859"/>
                  </a:lnTo>
                  <a:lnTo>
                    <a:pt x="1968" y="3893"/>
                  </a:lnTo>
                  <a:lnTo>
                    <a:pt x="2053" y="3927"/>
                  </a:lnTo>
                  <a:lnTo>
                    <a:pt x="2141" y="3958"/>
                  </a:lnTo>
                  <a:lnTo>
                    <a:pt x="2185" y="3974"/>
                  </a:lnTo>
                  <a:lnTo>
                    <a:pt x="2231" y="3991"/>
                  </a:lnTo>
                  <a:lnTo>
                    <a:pt x="2344" y="4028"/>
                  </a:lnTo>
                  <a:lnTo>
                    <a:pt x="2457" y="4064"/>
                  </a:lnTo>
                  <a:lnTo>
                    <a:pt x="2569" y="4098"/>
                  </a:lnTo>
                  <a:lnTo>
                    <a:pt x="2683" y="4132"/>
                  </a:lnTo>
                  <a:lnTo>
                    <a:pt x="2794" y="4164"/>
                  </a:lnTo>
                  <a:lnTo>
                    <a:pt x="2821" y="4170"/>
                  </a:lnTo>
                  <a:lnTo>
                    <a:pt x="2835" y="4174"/>
                  </a:lnTo>
                  <a:lnTo>
                    <a:pt x="2849" y="4178"/>
                  </a:lnTo>
                  <a:lnTo>
                    <a:pt x="2906" y="4194"/>
                  </a:lnTo>
                  <a:lnTo>
                    <a:pt x="3131" y="4251"/>
                  </a:lnTo>
                  <a:lnTo>
                    <a:pt x="3241" y="4276"/>
                  </a:lnTo>
                  <a:lnTo>
                    <a:pt x="3352" y="4301"/>
                  </a:lnTo>
                  <a:lnTo>
                    <a:pt x="3574" y="4346"/>
                  </a:lnTo>
                  <a:lnTo>
                    <a:pt x="3794" y="4385"/>
                  </a:lnTo>
                  <a:lnTo>
                    <a:pt x="3848" y="4393"/>
                  </a:lnTo>
                  <a:lnTo>
                    <a:pt x="3904" y="4402"/>
                  </a:lnTo>
                  <a:lnTo>
                    <a:pt x="4015" y="4419"/>
                  </a:lnTo>
                  <a:lnTo>
                    <a:pt x="4107" y="4430"/>
                  </a:lnTo>
                  <a:lnTo>
                    <a:pt x="4203" y="4441"/>
                  </a:lnTo>
                  <a:lnTo>
                    <a:pt x="4300" y="4452"/>
                  </a:lnTo>
                  <a:lnTo>
                    <a:pt x="4401" y="4462"/>
                  </a:lnTo>
                  <a:lnTo>
                    <a:pt x="4502" y="4470"/>
                  </a:lnTo>
                  <a:lnTo>
                    <a:pt x="4606" y="4479"/>
                  </a:lnTo>
                  <a:lnTo>
                    <a:pt x="4711" y="4486"/>
                  </a:lnTo>
                  <a:lnTo>
                    <a:pt x="4820" y="4493"/>
                  </a:lnTo>
                  <a:lnTo>
                    <a:pt x="4929" y="4498"/>
                  </a:lnTo>
                  <a:lnTo>
                    <a:pt x="5041" y="4504"/>
                  </a:lnTo>
                  <a:lnTo>
                    <a:pt x="5155" y="4508"/>
                  </a:lnTo>
                  <a:lnTo>
                    <a:pt x="5271" y="4513"/>
                  </a:lnTo>
                  <a:lnTo>
                    <a:pt x="5388" y="4515"/>
                  </a:lnTo>
                  <a:lnTo>
                    <a:pt x="5510" y="4517"/>
                  </a:lnTo>
                  <a:lnTo>
                    <a:pt x="5631" y="4518"/>
                  </a:lnTo>
                  <a:lnTo>
                    <a:pt x="5757" y="4520"/>
                  </a:lnTo>
                  <a:lnTo>
                    <a:pt x="5866" y="4518"/>
                  </a:lnTo>
                  <a:lnTo>
                    <a:pt x="5975" y="4517"/>
                  </a:lnTo>
                  <a:lnTo>
                    <a:pt x="6081" y="4515"/>
                  </a:lnTo>
                  <a:lnTo>
                    <a:pt x="6188" y="4513"/>
                  </a:lnTo>
                  <a:lnTo>
                    <a:pt x="6292" y="4508"/>
                  </a:lnTo>
                  <a:lnTo>
                    <a:pt x="6396" y="4505"/>
                  </a:lnTo>
                  <a:lnTo>
                    <a:pt x="6498" y="4499"/>
                  </a:lnTo>
                  <a:lnTo>
                    <a:pt x="6602" y="4495"/>
                  </a:lnTo>
                  <a:lnTo>
                    <a:pt x="6701" y="4487"/>
                  </a:lnTo>
                  <a:lnTo>
                    <a:pt x="6801" y="4480"/>
                  </a:lnTo>
                  <a:lnTo>
                    <a:pt x="6899" y="4472"/>
                  </a:lnTo>
                  <a:lnTo>
                    <a:pt x="6948" y="4467"/>
                  </a:lnTo>
                  <a:lnTo>
                    <a:pt x="6997" y="4464"/>
                  </a:lnTo>
                  <a:lnTo>
                    <a:pt x="7093" y="4454"/>
                  </a:lnTo>
                  <a:lnTo>
                    <a:pt x="7188" y="4444"/>
                  </a:lnTo>
                  <a:lnTo>
                    <a:pt x="7282" y="4432"/>
                  </a:lnTo>
                  <a:lnTo>
                    <a:pt x="7305" y="4429"/>
                  </a:lnTo>
                  <a:lnTo>
                    <a:pt x="7329" y="4427"/>
                  </a:lnTo>
                  <a:lnTo>
                    <a:pt x="7376" y="4422"/>
                  </a:lnTo>
                  <a:lnTo>
                    <a:pt x="7467" y="4408"/>
                  </a:lnTo>
                  <a:lnTo>
                    <a:pt x="7558" y="4395"/>
                  </a:lnTo>
                  <a:lnTo>
                    <a:pt x="7646" y="4380"/>
                  </a:lnTo>
                  <a:lnTo>
                    <a:pt x="7736" y="4367"/>
                  </a:lnTo>
                  <a:lnTo>
                    <a:pt x="7822" y="4350"/>
                  </a:lnTo>
                  <a:lnTo>
                    <a:pt x="7908" y="4334"/>
                  </a:lnTo>
                  <a:lnTo>
                    <a:pt x="7950" y="4325"/>
                  </a:lnTo>
                  <a:lnTo>
                    <a:pt x="7993" y="4317"/>
                  </a:lnTo>
                  <a:lnTo>
                    <a:pt x="8035" y="4308"/>
                  </a:lnTo>
                  <a:lnTo>
                    <a:pt x="8078" y="4300"/>
                  </a:lnTo>
                  <a:lnTo>
                    <a:pt x="8160" y="4280"/>
                  </a:lnTo>
                  <a:lnTo>
                    <a:pt x="8241" y="4261"/>
                  </a:lnTo>
                  <a:lnTo>
                    <a:pt x="8322" y="4241"/>
                  </a:lnTo>
                  <a:lnTo>
                    <a:pt x="8402" y="4220"/>
                  </a:lnTo>
                  <a:lnTo>
                    <a:pt x="8479" y="4198"/>
                  </a:lnTo>
                  <a:lnTo>
                    <a:pt x="8518" y="4186"/>
                  </a:lnTo>
                  <a:lnTo>
                    <a:pt x="8537" y="4181"/>
                  </a:lnTo>
                  <a:lnTo>
                    <a:pt x="8558" y="4176"/>
                  </a:lnTo>
                  <a:lnTo>
                    <a:pt x="8634" y="4153"/>
                  </a:lnTo>
                  <a:lnTo>
                    <a:pt x="8710" y="4131"/>
                  </a:lnTo>
                  <a:lnTo>
                    <a:pt x="8814" y="4094"/>
                  </a:lnTo>
                  <a:lnTo>
                    <a:pt x="8839" y="4084"/>
                  </a:lnTo>
                  <a:lnTo>
                    <a:pt x="8865" y="4075"/>
                  </a:lnTo>
                  <a:lnTo>
                    <a:pt x="8916" y="4057"/>
                  </a:lnTo>
                  <a:lnTo>
                    <a:pt x="9015" y="4019"/>
                  </a:lnTo>
                  <a:lnTo>
                    <a:pt x="9062" y="3998"/>
                  </a:lnTo>
                  <a:lnTo>
                    <a:pt x="9110" y="3979"/>
                  </a:lnTo>
                  <a:lnTo>
                    <a:pt x="9155" y="3957"/>
                  </a:lnTo>
                  <a:lnTo>
                    <a:pt x="9201" y="3937"/>
                  </a:lnTo>
                  <a:lnTo>
                    <a:pt x="9289" y="3894"/>
                  </a:lnTo>
                  <a:lnTo>
                    <a:pt x="9331" y="3871"/>
                  </a:lnTo>
                  <a:lnTo>
                    <a:pt x="9352" y="3860"/>
                  </a:lnTo>
                  <a:lnTo>
                    <a:pt x="9373" y="3850"/>
                  </a:lnTo>
                  <a:lnTo>
                    <a:pt x="9414" y="3827"/>
                  </a:lnTo>
                  <a:lnTo>
                    <a:pt x="9455" y="3805"/>
                  </a:lnTo>
                  <a:lnTo>
                    <a:pt x="9531" y="3758"/>
                  </a:lnTo>
                  <a:lnTo>
                    <a:pt x="9604" y="3710"/>
                  </a:lnTo>
                  <a:lnTo>
                    <a:pt x="9674" y="3660"/>
                  </a:lnTo>
                  <a:lnTo>
                    <a:pt x="9740" y="3611"/>
                  </a:lnTo>
                  <a:lnTo>
                    <a:pt x="9771" y="3583"/>
                  </a:lnTo>
                  <a:lnTo>
                    <a:pt x="9803" y="3557"/>
                  </a:lnTo>
                  <a:lnTo>
                    <a:pt x="9832" y="3530"/>
                  </a:lnTo>
                  <a:lnTo>
                    <a:pt x="9862" y="3504"/>
                  </a:lnTo>
                  <a:lnTo>
                    <a:pt x="9917" y="3450"/>
                  </a:lnTo>
                  <a:lnTo>
                    <a:pt x="9930" y="3435"/>
                  </a:lnTo>
                  <a:lnTo>
                    <a:pt x="9943" y="3421"/>
                  </a:lnTo>
                  <a:lnTo>
                    <a:pt x="9970" y="3394"/>
                  </a:lnTo>
                  <a:lnTo>
                    <a:pt x="10017" y="3335"/>
                  </a:lnTo>
                  <a:lnTo>
                    <a:pt x="10061" y="3276"/>
                  </a:lnTo>
                  <a:lnTo>
                    <a:pt x="10082" y="3246"/>
                  </a:lnTo>
                  <a:lnTo>
                    <a:pt x="10102" y="3216"/>
                  </a:lnTo>
                  <a:lnTo>
                    <a:pt x="10140" y="3155"/>
                  </a:lnTo>
                  <a:lnTo>
                    <a:pt x="10173" y="3091"/>
                  </a:lnTo>
                  <a:lnTo>
                    <a:pt x="10179" y="3074"/>
                  </a:lnTo>
                  <a:lnTo>
                    <a:pt x="10187" y="3059"/>
                  </a:lnTo>
                  <a:lnTo>
                    <a:pt x="10203" y="3027"/>
                  </a:lnTo>
                  <a:lnTo>
                    <a:pt x="10229" y="2961"/>
                  </a:lnTo>
                  <a:lnTo>
                    <a:pt x="10241" y="2927"/>
                  </a:lnTo>
                  <a:lnTo>
                    <a:pt x="10246" y="2910"/>
                  </a:lnTo>
                  <a:lnTo>
                    <a:pt x="10253" y="2894"/>
                  </a:lnTo>
                  <a:lnTo>
                    <a:pt x="10262" y="2859"/>
                  </a:lnTo>
                  <a:lnTo>
                    <a:pt x="10271" y="2825"/>
                  </a:lnTo>
                  <a:lnTo>
                    <a:pt x="10287" y="2755"/>
                  </a:lnTo>
                  <a:lnTo>
                    <a:pt x="10293" y="2719"/>
                  </a:lnTo>
                  <a:lnTo>
                    <a:pt x="10295" y="2700"/>
                  </a:lnTo>
                  <a:lnTo>
                    <a:pt x="10298" y="2683"/>
                  </a:lnTo>
                  <a:lnTo>
                    <a:pt x="10303" y="2647"/>
                  </a:lnTo>
                  <a:lnTo>
                    <a:pt x="10307" y="2612"/>
                  </a:lnTo>
                  <a:lnTo>
                    <a:pt x="10312" y="2537"/>
                  </a:lnTo>
                  <a:lnTo>
                    <a:pt x="10313" y="2462"/>
                  </a:lnTo>
                  <a:lnTo>
                    <a:pt x="10311" y="2385"/>
                  </a:lnTo>
                  <a:lnTo>
                    <a:pt x="10305" y="2308"/>
                  </a:lnTo>
                  <a:close/>
                </a:path>
              </a:pathLst>
            </a:custGeom>
            <a:solidFill>
              <a:srgbClr val="5CB8BD"/>
            </a:solidFill>
            <a:ln w="9525">
              <a:solidFill>
                <a:srgbClr val="002060"/>
              </a:solidFill>
              <a:round/>
              <a:headEnd/>
              <a:tailEnd/>
            </a:ln>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alt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07" name="Text Box 8"/>
            <p:cNvSpPr txBox="1">
              <a:spLocks noChangeAspect="1" noChangeArrowheads="1"/>
            </p:cNvSpPr>
            <p:nvPr/>
          </p:nvSpPr>
          <p:spPr bwMode="auto">
            <a:xfrm>
              <a:off x="2579" y="3168"/>
              <a:ext cx="1100"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med"/>
                </a14:hiddenLine>
              </a:ext>
            </a:extLst>
          </p:spPr>
          <p:txBody>
            <a:bodyPr wrap="none">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altLang="tr-TR" sz="2000" b="0" i="0"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rPr>
                <a:t>Bladder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altLang="tr-TR" sz="2000" b="0" i="0"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rPr>
                <a:t>dysfunction</a:t>
              </a:r>
              <a:r>
                <a:rPr kumimoji="0" lang="da-DK" altLang="tr-TR" sz="2000" b="0" i="0" u="none" strike="noStrike" kern="1200" cap="none" spc="0" normalizeH="0" baseline="0" noProof="0">
                  <a:ln>
                    <a:noFill/>
                  </a:ln>
                  <a:solidFill>
                    <a:srgbClr val="C4C4C4"/>
                  </a:solidFill>
                  <a:effectLst/>
                  <a:uLnTx/>
                  <a:uFillTx/>
                  <a:latin typeface="Arial" panose="020B0604020202020204" pitchFamily="34" charset="0"/>
                  <a:ea typeface="+mn-ea"/>
                  <a:cs typeface="Arial" panose="020B0604020202020204" pitchFamily="34" charset="0"/>
                </a:rPr>
                <a:t> </a:t>
              </a:r>
              <a:endParaRPr kumimoji="0" lang="en-US" altLang="tr-TR" sz="2000" b="0" i="0" u="none" strike="noStrike" kern="1200" cap="none" spc="0" normalizeH="0" baseline="0" noProof="0">
                <a:ln>
                  <a:noFill/>
                </a:ln>
                <a:solidFill>
                  <a:srgbClr val="C4C4C4"/>
                </a:solidFill>
                <a:effectLst/>
                <a:uLnTx/>
                <a:uFillTx/>
                <a:latin typeface="Arial" panose="020B0604020202020204" pitchFamily="34" charset="0"/>
                <a:ea typeface="+mn-ea"/>
                <a:cs typeface="Arial" panose="020B0604020202020204" pitchFamily="34" charset="0"/>
              </a:endParaRPr>
            </a:p>
          </p:txBody>
        </p:sp>
      </p:grpSp>
      <p:sp>
        <p:nvSpPr>
          <p:cNvPr id="16388" name="Line 9"/>
          <p:cNvSpPr>
            <a:spLocks noChangeShapeType="1"/>
          </p:cNvSpPr>
          <p:nvPr/>
        </p:nvSpPr>
        <p:spPr bwMode="auto">
          <a:xfrm rot="12657826" flipH="1">
            <a:off x="4368800" y="3886200"/>
            <a:ext cx="338138" cy="228600"/>
          </a:xfrm>
          <a:prstGeom prst="line">
            <a:avLst/>
          </a:prstGeom>
          <a:noFill/>
          <a:ln w="38100">
            <a:solidFill>
              <a:schemeClr val="bg2"/>
            </a:solidFill>
            <a:round/>
            <a:headEnd/>
            <a:tailEnd type="triangle" w="lg"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389" name="Line 10"/>
          <p:cNvSpPr>
            <a:spLocks noChangeShapeType="1"/>
          </p:cNvSpPr>
          <p:nvPr/>
        </p:nvSpPr>
        <p:spPr bwMode="auto">
          <a:xfrm rot="-1857826" flipH="1" flipV="1">
            <a:off x="4368800" y="4038600"/>
            <a:ext cx="338138" cy="228600"/>
          </a:xfrm>
          <a:prstGeom prst="line">
            <a:avLst/>
          </a:prstGeom>
          <a:noFill/>
          <a:ln w="38100">
            <a:solidFill>
              <a:schemeClr val="bg2"/>
            </a:solidFill>
            <a:round/>
            <a:headEnd/>
            <a:tailEnd type="triangle" w="lg"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4" name="Group 11"/>
          <p:cNvGrpSpPr>
            <a:grpSpLocks/>
          </p:cNvGrpSpPr>
          <p:nvPr/>
        </p:nvGrpSpPr>
        <p:grpSpPr bwMode="auto">
          <a:xfrm>
            <a:off x="2416175" y="1546225"/>
            <a:ext cx="4075113" cy="1917700"/>
            <a:chOff x="1712" y="1048"/>
            <a:chExt cx="2888" cy="1208"/>
          </a:xfrm>
        </p:grpSpPr>
        <p:sp>
          <p:nvSpPr>
            <p:cNvPr id="16400" name="Text Box 12"/>
            <p:cNvSpPr txBox="1">
              <a:spLocks noChangeAspect="1" noChangeArrowheads="1"/>
            </p:cNvSpPr>
            <p:nvPr/>
          </p:nvSpPr>
          <p:spPr bwMode="auto">
            <a:xfrm>
              <a:off x="2291" y="1230"/>
              <a:ext cx="168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med"/>
                </a14:hiddenLine>
              </a:ext>
            </a:extLst>
          </p:spPr>
          <p:txBody>
            <a:bodyPr wrap="none">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altLang="tr-TR" sz="2000" b="0" i="0"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rPr>
                <a:t>Constipation/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altLang="tr-TR" sz="2000" b="0" i="0"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rPr>
                <a:t>faecal incontinence</a:t>
              </a:r>
              <a:endParaRPr kumimoji="0" lang="en-US" altLang="tr-TR" sz="2000" b="0" i="0"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endParaRPr>
            </a:p>
          </p:txBody>
        </p:sp>
        <p:sp>
          <p:nvSpPr>
            <p:cNvPr id="16401" name="Freeform 13"/>
            <p:cNvSpPr>
              <a:spLocks noChangeAspect="1" noEditPoints="1"/>
            </p:cNvSpPr>
            <p:nvPr/>
          </p:nvSpPr>
          <p:spPr bwMode="auto">
            <a:xfrm>
              <a:off x="2089" y="1048"/>
              <a:ext cx="2159" cy="913"/>
            </a:xfrm>
            <a:custGeom>
              <a:avLst/>
              <a:gdLst>
                <a:gd name="T0" fmla="*/ 73 w 10944"/>
                <a:gd name="T1" fmla="*/ 5 h 4929"/>
                <a:gd name="T2" fmla="*/ 79 w 10944"/>
                <a:gd name="T3" fmla="*/ 8 h 4929"/>
                <a:gd name="T4" fmla="*/ 82 w 10944"/>
                <a:gd name="T5" fmla="*/ 11 h 4929"/>
                <a:gd name="T6" fmla="*/ 84 w 10944"/>
                <a:gd name="T7" fmla="*/ 14 h 4929"/>
                <a:gd name="T8" fmla="*/ 84 w 10944"/>
                <a:gd name="T9" fmla="*/ 17 h 4929"/>
                <a:gd name="T10" fmla="*/ 83 w 10944"/>
                <a:gd name="T11" fmla="*/ 21 h 4929"/>
                <a:gd name="T12" fmla="*/ 80 w 10944"/>
                <a:gd name="T13" fmla="*/ 23 h 4929"/>
                <a:gd name="T14" fmla="*/ 78 w 10944"/>
                <a:gd name="T15" fmla="*/ 25 h 4929"/>
                <a:gd name="T16" fmla="*/ 75 w 10944"/>
                <a:gd name="T17" fmla="*/ 27 h 4929"/>
                <a:gd name="T18" fmla="*/ 68 w 10944"/>
                <a:gd name="T19" fmla="*/ 29 h 4929"/>
                <a:gd name="T20" fmla="*/ 66 w 10944"/>
                <a:gd name="T21" fmla="*/ 29 h 4929"/>
                <a:gd name="T22" fmla="*/ 61 w 10944"/>
                <a:gd name="T23" fmla="*/ 30 h 4929"/>
                <a:gd name="T24" fmla="*/ 52 w 10944"/>
                <a:gd name="T25" fmla="*/ 31 h 4929"/>
                <a:gd name="T26" fmla="*/ 40 w 10944"/>
                <a:gd name="T27" fmla="*/ 31 h 4929"/>
                <a:gd name="T28" fmla="*/ 26 w 10944"/>
                <a:gd name="T29" fmla="*/ 30 h 4929"/>
                <a:gd name="T30" fmla="*/ 14 w 10944"/>
                <a:gd name="T31" fmla="*/ 27 h 4929"/>
                <a:gd name="T32" fmla="*/ 10 w 10944"/>
                <a:gd name="T33" fmla="*/ 26 h 4929"/>
                <a:gd name="T34" fmla="*/ 6 w 10944"/>
                <a:gd name="T35" fmla="*/ 24 h 4929"/>
                <a:gd name="T36" fmla="*/ 4 w 10944"/>
                <a:gd name="T37" fmla="*/ 21 h 4929"/>
                <a:gd name="T38" fmla="*/ 4 w 10944"/>
                <a:gd name="T39" fmla="*/ 18 h 4929"/>
                <a:gd name="T40" fmla="*/ 4 w 10944"/>
                <a:gd name="T41" fmla="*/ 15 h 4929"/>
                <a:gd name="T42" fmla="*/ 6 w 10944"/>
                <a:gd name="T43" fmla="*/ 11 h 4929"/>
                <a:gd name="T44" fmla="*/ 4 w 10944"/>
                <a:gd name="T45" fmla="*/ 10 h 4929"/>
                <a:gd name="T46" fmla="*/ 1 w 10944"/>
                <a:gd name="T47" fmla="*/ 11 h 4929"/>
                <a:gd name="T48" fmla="*/ 0 w 10944"/>
                <a:gd name="T49" fmla="*/ 11 h 4929"/>
                <a:gd name="T50" fmla="*/ 0 w 10944"/>
                <a:gd name="T51" fmla="*/ 11 h 4929"/>
                <a:gd name="T52" fmla="*/ 4 w 10944"/>
                <a:gd name="T53" fmla="*/ 9 h 4929"/>
                <a:gd name="T54" fmla="*/ 9 w 10944"/>
                <a:gd name="T55" fmla="*/ 6 h 4929"/>
                <a:gd name="T56" fmla="*/ 12 w 10944"/>
                <a:gd name="T57" fmla="*/ 4 h 4929"/>
                <a:gd name="T58" fmla="*/ 15 w 10944"/>
                <a:gd name="T59" fmla="*/ 4 h 4929"/>
                <a:gd name="T60" fmla="*/ 15 w 10944"/>
                <a:gd name="T61" fmla="*/ 4 h 4929"/>
                <a:gd name="T62" fmla="*/ 16 w 10944"/>
                <a:gd name="T63" fmla="*/ 5 h 4929"/>
                <a:gd name="T64" fmla="*/ 23 w 10944"/>
                <a:gd name="T65" fmla="*/ 3 h 4929"/>
                <a:gd name="T66" fmla="*/ 37 w 10944"/>
                <a:gd name="T67" fmla="*/ 0 h 4929"/>
                <a:gd name="T68" fmla="*/ 47 w 10944"/>
                <a:gd name="T69" fmla="*/ 0 h 4929"/>
                <a:gd name="T70" fmla="*/ 54 w 10944"/>
                <a:gd name="T71" fmla="*/ 1 h 4929"/>
                <a:gd name="T72" fmla="*/ 65 w 10944"/>
                <a:gd name="T73" fmla="*/ 3 h 4929"/>
                <a:gd name="T74" fmla="*/ 78 w 10944"/>
                <a:gd name="T75" fmla="*/ 11 h 4929"/>
                <a:gd name="T76" fmla="*/ 73 w 10944"/>
                <a:gd name="T77" fmla="*/ 8 h 4929"/>
                <a:gd name="T78" fmla="*/ 66 w 10944"/>
                <a:gd name="T79" fmla="*/ 6 h 4929"/>
                <a:gd name="T80" fmla="*/ 57 w 10944"/>
                <a:gd name="T81" fmla="*/ 4 h 4929"/>
                <a:gd name="T82" fmla="*/ 46 w 10944"/>
                <a:gd name="T83" fmla="*/ 3 h 4929"/>
                <a:gd name="T84" fmla="*/ 32 w 10944"/>
                <a:gd name="T85" fmla="*/ 3 h 4929"/>
                <a:gd name="T86" fmla="*/ 18 w 10944"/>
                <a:gd name="T87" fmla="*/ 6 h 4929"/>
                <a:gd name="T88" fmla="*/ 10 w 10944"/>
                <a:gd name="T89" fmla="*/ 9 h 4929"/>
                <a:gd name="T90" fmla="*/ 7 w 10944"/>
                <a:gd name="T91" fmla="*/ 13 h 4929"/>
                <a:gd name="T92" fmla="*/ 6 w 10944"/>
                <a:gd name="T93" fmla="*/ 16 h 4929"/>
                <a:gd name="T94" fmla="*/ 7 w 10944"/>
                <a:gd name="T95" fmla="*/ 19 h 4929"/>
                <a:gd name="T96" fmla="*/ 9 w 10944"/>
                <a:gd name="T97" fmla="*/ 21 h 4929"/>
                <a:gd name="T98" fmla="*/ 13 w 10944"/>
                <a:gd name="T99" fmla="*/ 24 h 4929"/>
                <a:gd name="T100" fmla="*/ 18 w 10944"/>
                <a:gd name="T101" fmla="*/ 26 h 4929"/>
                <a:gd name="T102" fmla="*/ 25 w 10944"/>
                <a:gd name="T103" fmla="*/ 27 h 4929"/>
                <a:gd name="T104" fmla="*/ 34 w 10944"/>
                <a:gd name="T105" fmla="*/ 28 h 4929"/>
                <a:gd name="T106" fmla="*/ 42 w 10944"/>
                <a:gd name="T107" fmla="*/ 29 h 4929"/>
                <a:gd name="T108" fmla="*/ 51 w 10944"/>
                <a:gd name="T109" fmla="*/ 29 h 4929"/>
                <a:gd name="T110" fmla="*/ 56 w 10944"/>
                <a:gd name="T111" fmla="*/ 28 h 4929"/>
                <a:gd name="T112" fmla="*/ 62 w 10944"/>
                <a:gd name="T113" fmla="*/ 27 h 4929"/>
                <a:gd name="T114" fmla="*/ 66 w 10944"/>
                <a:gd name="T115" fmla="*/ 26 h 4929"/>
                <a:gd name="T116" fmla="*/ 71 w 10944"/>
                <a:gd name="T117" fmla="*/ 25 h 4929"/>
                <a:gd name="T118" fmla="*/ 75 w 10944"/>
                <a:gd name="T119" fmla="*/ 23 h 4929"/>
                <a:gd name="T120" fmla="*/ 77 w 10944"/>
                <a:gd name="T121" fmla="*/ 21 h 4929"/>
                <a:gd name="T122" fmla="*/ 79 w 10944"/>
                <a:gd name="T123" fmla="*/ 19 h 4929"/>
                <a:gd name="T124" fmla="*/ 79 w 10944"/>
                <a:gd name="T125" fmla="*/ 16 h 49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44"/>
                <a:gd name="T190" fmla="*/ 0 h 4929"/>
                <a:gd name="T191" fmla="*/ 10944 w 10944"/>
                <a:gd name="T192" fmla="*/ 4929 h 49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44" h="4929">
                  <a:moveTo>
                    <a:pt x="8538" y="487"/>
                  </a:moveTo>
                  <a:lnTo>
                    <a:pt x="8663" y="523"/>
                  </a:lnTo>
                  <a:lnTo>
                    <a:pt x="8786" y="561"/>
                  </a:lnTo>
                  <a:lnTo>
                    <a:pt x="8904" y="599"/>
                  </a:lnTo>
                  <a:lnTo>
                    <a:pt x="9020" y="640"/>
                  </a:lnTo>
                  <a:lnTo>
                    <a:pt x="9133" y="680"/>
                  </a:lnTo>
                  <a:lnTo>
                    <a:pt x="9243" y="722"/>
                  </a:lnTo>
                  <a:lnTo>
                    <a:pt x="9348" y="763"/>
                  </a:lnTo>
                  <a:lnTo>
                    <a:pt x="9452" y="808"/>
                  </a:lnTo>
                  <a:lnTo>
                    <a:pt x="9551" y="851"/>
                  </a:lnTo>
                  <a:lnTo>
                    <a:pt x="9647" y="896"/>
                  </a:lnTo>
                  <a:lnTo>
                    <a:pt x="9739" y="941"/>
                  </a:lnTo>
                  <a:lnTo>
                    <a:pt x="9830" y="989"/>
                  </a:lnTo>
                  <a:lnTo>
                    <a:pt x="9916" y="1037"/>
                  </a:lnTo>
                  <a:lnTo>
                    <a:pt x="10000" y="1085"/>
                  </a:lnTo>
                  <a:lnTo>
                    <a:pt x="10080" y="1135"/>
                  </a:lnTo>
                  <a:lnTo>
                    <a:pt x="10157" y="1186"/>
                  </a:lnTo>
                  <a:lnTo>
                    <a:pt x="10200" y="1216"/>
                  </a:lnTo>
                  <a:lnTo>
                    <a:pt x="10242" y="1245"/>
                  </a:lnTo>
                  <a:lnTo>
                    <a:pt x="10323" y="1306"/>
                  </a:lnTo>
                  <a:lnTo>
                    <a:pt x="10362" y="1337"/>
                  </a:lnTo>
                  <a:lnTo>
                    <a:pt x="10399" y="1369"/>
                  </a:lnTo>
                  <a:lnTo>
                    <a:pt x="10472" y="1432"/>
                  </a:lnTo>
                  <a:lnTo>
                    <a:pt x="10538" y="1496"/>
                  </a:lnTo>
                  <a:lnTo>
                    <a:pt x="10569" y="1527"/>
                  </a:lnTo>
                  <a:lnTo>
                    <a:pt x="10600" y="1561"/>
                  </a:lnTo>
                  <a:lnTo>
                    <a:pt x="10628" y="1594"/>
                  </a:lnTo>
                  <a:lnTo>
                    <a:pt x="10656" y="1628"/>
                  </a:lnTo>
                  <a:lnTo>
                    <a:pt x="10708" y="1696"/>
                  </a:lnTo>
                  <a:lnTo>
                    <a:pt x="10753" y="1763"/>
                  </a:lnTo>
                  <a:lnTo>
                    <a:pt x="10794" y="1832"/>
                  </a:lnTo>
                  <a:lnTo>
                    <a:pt x="10812" y="1866"/>
                  </a:lnTo>
                  <a:lnTo>
                    <a:pt x="10829" y="1903"/>
                  </a:lnTo>
                  <a:lnTo>
                    <a:pt x="10861" y="1974"/>
                  </a:lnTo>
                  <a:lnTo>
                    <a:pt x="10886" y="2045"/>
                  </a:lnTo>
                  <a:lnTo>
                    <a:pt x="10897" y="2082"/>
                  </a:lnTo>
                  <a:lnTo>
                    <a:pt x="10907" y="2119"/>
                  </a:lnTo>
                  <a:lnTo>
                    <a:pt x="10915" y="2155"/>
                  </a:lnTo>
                  <a:lnTo>
                    <a:pt x="10922" y="2194"/>
                  </a:lnTo>
                  <a:lnTo>
                    <a:pt x="10933" y="2270"/>
                  </a:lnTo>
                  <a:lnTo>
                    <a:pt x="10935" y="2291"/>
                  </a:lnTo>
                  <a:lnTo>
                    <a:pt x="10937" y="2314"/>
                  </a:lnTo>
                  <a:lnTo>
                    <a:pt x="10940" y="2359"/>
                  </a:lnTo>
                  <a:lnTo>
                    <a:pt x="10940" y="2381"/>
                  </a:lnTo>
                  <a:lnTo>
                    <a:pt x="10941" y="2403"/>
                  </a:lnTo>
                  <a:lnTo>
                    <a:pt x="10944" y="2449"/>
                  </a:lnTo>
                  <a:lnTo>
                    <a:pt x="10942" y="2492"/>
                  </a:lnTo>
                  <a:lnTo>
                    <a:pt x="10942" y="2536"/>
                  </a:lnTo>
                  <a:lnTo>
                    <a:pt x="10938" y="2622"/>
                  </a:lnTo>
                  <a:lnTo>
                    <a:pt x="10929" y="2706"/>
                  </a:lnTo>
                  <a:lnTo>
                    <a:pt x="10918" y="2790"/>
                  </a:lnTo>
                  <a:lnTo>
                    <a:pt x="10902" y="2872"/>
                  </a:lnTo>
                  <a:lnTo>
                    <a:pt x="10896" y="2891"/>
                  </a:lnTo>
                  <a:lnTo>
                    <a:pt x="10891" y="2911"/>
                  </a:lnTo>
                  <a:lnTo>
                    <a:pt x="10882" y="2952"/>
                  </a:lnTo>
                  <a:lnTo>
                    <a:pt x="10870" y="2991"/>
                  </a:lnTo>
                  <a:lnTo>
                    <a:pt x="10859" y="3030"/>
                  </a:lnTo>
                  <a:lnTo>
                    <a:pt x="10831" y="3107"/>
                  </a:lnTo>
                  <a:lnTo>
                    <a:pt x="10800" y="3182"/>
                  </a:lnTo>
                  <a:lnTo>
                    <a:pt x="10764" y="3257"/>
                  </a:lnTo>
                  <a:lnTo>
                    <a:pt x="10725" y="3329"/>
                  </a:lnTo>
                  <a:lnTo>
                    <a:pt x="10713" y="3346"/>
                  </a:lnTo>
                  <a:lnTo>
                    <a:pt x="10703" y="3365"/>
                  </a:lnTo>
                  <a:lnTo>
                    <a:pt x="10682" y="3401"/>
                  </a:lnTo>
                  <a:lnTo>
                    <a:pt x="10658" y="3435"/>
                  </a:lnTo>
                  <a:lnTo>
                    <a:pt x="10635" y="3470"/>
                  </a:lnTo>
                  <a:lnTo>
                    <a:pt x="10610" y="3504"/>
                  </a:lnTo>
                  <a:lnTo>
                    <a:pt x="10585" y="3539"/>
                  </a:lnTo>
                  <a:lnTo>
                    <a:pt x="10530" y="3605"/>
                  </a:lnTo>
                  <a:lnTo>
                    <a:pt x="10471" y="3671"/>
                  </a:lnTo>
                  <a:lnTo>
                    <a:pt x="10408" y="3734"/>
                  </a:lnTo>
                  <a:lnTo>
                    <a:pt x="10391" y="3749"/>
                  </a:lnTo>
                  <a:lnTo>
                    <a:pt x="10376" y="3765"/>
                  </a:lnTo>
                  <a:lnTo>
                    <a:pt x="10343" y="3796"/>
                  </a:lnTo>
                  <a:lnTo>
                    <a:pt x="10307" y="3826"/>
                  </a:lnTo>
                  <a:lnTo>
                    <a:pt x="10289" y="3841"/>
                  </a:lnTo>
                  <a:lnTo>
                    <a:pt x="10272" y="3856"/>
                  </a:lnTo>
                  <a:lnTo>
                    <a:pt x="10199" y="3915"/>
                  </a:lnTo>
                  <a:lnTo>
                    <a:pt x="10178" y="3929"/>
                  </a:lnTo>
                  <a:lnTo>
                    <a:pt x="10159" y="3944"/>
                  </a:lnTo>
                  <a:lnTo>
                    <a:pt x="10120" y="3973"/>
                  </a:lnTo>
                  <a:lnTo>
                    <a:pt x="10040" y="4030"/>
                  </a:lnTo>
                  <a:lnTo>
                    <a:pt x="9997" y="4056"/>
                  </a:lnTo>
                  <a:lnTo>
                    <a:pt x="9954" y="4083"/>
                  </a:lnTo>
                  <a:lnTo>
                    <a:pt x="9908" y="4109"/>
                  </a:lnTo>
                  <a:lnTo>
                    <a:pt x="9864" y="4136"/>
                  </a:lnTo>
                  <a:lnTo>
                    <a:pt x="9816" y="4161"/>
                  </a:lnTo>
                  <a:lnTo>
                    <a:pt x="9793" y="4174"/>
                  </a:lnTo>
                  <a:lnTo>
                    <a:pt x="9770" y="4187"/>
                  </a:lnTo>
                  <a:lnTo>
                    <a:pt x="9721" y="4212"/>
                  </a:lnTo>
                  <a:lnTo>
                    <a:pt x="9674" y="4238"/>
                  </a:lnTo>
                  <a:lnTo>
                    <a:pt x="9573" y="4286"/>
                  </a:lnTo>
                  <a:lnTo>
                    <a:pt x="9468" y="4334"/>
                  </a:lnTo>
                  <a:lnTo>
                    <a:pt x="9359" y="4379"/>
                  </a:lnTo>
                  <a:lnTo>
                    <a:pt x="9247" y="4424"/>
                  </a:lnTo>
                  <a:lnTo>
                    <a:pt x="9156" y="4456"/>
                  </a:lnTo>
                  <a:lnTo>
                    <a:pt x="9065" y="4488"/>
                  </a:lnTo>
                  <a:lnTo>
                    <a:pt x="9017" y="4503"/>
                  </a:lnTo>
                  <a:lnTo>
                    <a:pt x="8971" y="4518"/>
                  </a:lnTo>
                  <a:lnTo>
                    <a:pt x="8923" y="4533"/>
                  </a:lnTo>
                  <a:lnTo>
                    <a:pt x="8876" y="4549"/>
                  </a:lnTo>
                  <a:lnTo>
                    <a:pt x="8779" y="4577"/>
                  </a:lnTo>
                  <a:lnTo>
                    <a:pt x="8729" y="4591"/>
                  </a:lnTo>
                  <a:lnTo>
                    <a:pt x="8704" y="4598"/>
                  </a:lnTo>
                  <a:lnTo>
                    <a:pt x="8692" y="4601"/>
                  </a:lnTo>
                  <a:lnTo>
                    <a:pt x="8680" y="4606"/>
                  </a:lnTo>
                  <a:lnTo>
                    <a:pt x="8667" y="4608"/>
                  </a:lnTo>
                  <a:lnTo>
                    <a:pt x="8654" y="4611"/>
                  </a:lnTo>
                  <a:lnTo>
                    <a:pt x="8629" y="4618"/>
                  </a:lnTo>
                  <a:lnTo>
                    <a:pt x="8579" y="4632"/>
                  </a:lnTo>
                  <a:lnTo>
                    <a:pt x="8477" y="4658"/>
                  </a:lnTo>
                  <a:lnTo>
                    <a:pt x="8424" y="4669"/>
                  </a:lnTo>
                  <a:lnTo>
                    <a:pt x="8372" y="4682"/>
                  </a:lnTo>
                  <a:lnTo>
                    <a:pt x="8265" y="4705"/>
                  </a:lnTo>
                  <a:lnTo>
                    <a:pt x="8156" y="4727"/>
                  </a:lnTo>
                  <a:lnTo>
                    <a:pt x="8128" y="4731"/>
                  </a:lnTo>
                  <a:lnTo>
                    <a:pt x="8101" y="4737"/>
                  </a:lnTo>
                  <a:lnTo>
                    <a:pt x="8046" y="4748"/>
                  </a:lnTo>
                  <a:lnTo>
                    <a:pt x="7990" y="4758"/>
                  </a:lnTo>
                  <a:lnTo>
                    <a:pt x="7961" y="4762"/>
                  </a:lnTo>
                  <a:lnTo>
                    <a:pt x="7934" y="4768"/>
                  </a:lnTo>
                  <a:lnTo>
                    <a:pt x="7876" y="4777"/>
                  </a:lnTo>
                  <a:lnTo>
                    <a:pt x="7820" y="4787"/>
                  </a:lnTo>
                  <a:lnTo>
                    <a:pt x="7761" y="4795"/>
                  </a:lnTo>
                  <a:lnTo>
                    <a:pt x="7703" y="4804"/>
                  </a:lnTo>
                  <a:lnTo>
                    <a:pt x="7586" y="4822"/>
                  </a:lnTo>
                  <a:lnTo>
                    <a:pt x="7391" y="4846"/>
                  </a:lnTo>
                  <a:lnTo>
                    <a:pt x="7196" y="4867"/>
                  </a:lnTo>
                  <a:lnTo>
                    <a:pt x="6999" y="4886"/>
                  </a:lnTo>
                  <a:lnTo>
                    <a:pt x="6801" y="4901"/>
                  </a:lnTo>
                  <a:lnTo>
                    <a:pt x="6602" y="4913"/>
                  </a:lnTo>
                  <a:lnTo>
                    <a:pt x="6402" y="4922"/>
                  </a:lnTo>
                  <a:lnTo>
                    <a:pt x="6200" y="4926"/>
                  </a:lnTo>
                  <a:lnTo>
                    <a:pt x="5998" y="4929"/>
                  </a:lnTo>
                  <a:lnTo>
                    <a:pt x="5858" y="4928"/>
                  </a:lnTo>
                  <a:lnTo>
                    <a:pt x="5719" y="4925"/>
                  </a:lnTo>
                  <a:lnTo>
                    <a:pt x="5581" y="4922"/>
                  </a:lnTo>
                  <a:lnTo>
                    <a:pt x="5445" y="4918"/>
                  </a:lnTo>
                  <a:lnTo>
                    <a:pt x="5308" y="4913"/>
                  </a:lnTo>
                  <a:lnTo>
                    <a:pt x="5173" y="4906"/>
                  </a:lnTo>
                  <a:lnTo>
                    <a:pt x="4904" y="4890"/>
                  </a:lnTo>
                  <a:lnTo>
                    <a:pt x="4638" y="4867"/>
                  </a:lnTo>
                  <a:lnTo>
                    <a:pt x="4505" y="4855"/>
                  </a:lnTo>
                  <a:lnTo>
                    <a:pt x="4375" y="4843"/>
                  </a:lnTo>
                  <a:lnTo>
                    <a:pt x="4115" y="4811"/>
                  </a:lnTo>
                  <a:lnTo>
                    <a:pt x="3986" y="4794"/>
                  </a:lnTo>
                  <a:lnTo>
                    <a:pt x="3859" y="4777"/>
                  </a:lnTo>
                  <a:lnTo>
                    <a:pt x="3603" y="4736"/>
                  </a:lnTo>
                  <a:lnTo>
                    <a:pt x="3476" y="4713"/>
                  </a:lnTo>
                  <a:lnTo>
                    <a:pt x="3352" y="4691"/>
                  </a:lnTo>
                  <a:lnTo>
                    <a:pt x="3103" y="4641"/>
                  </a:lnTo>
                  <a:lnTo>
                    <a:pt x="2980" y="4615"/>
                  </a:lnTo>
                  <a:lnTo>
                    <a:pt x="2858" y="4588"/>
                  </a:lnTo>
                  <a:lnTo>
                    <a:pt x="2736" y="4558"/>
                  </a:lnTo>
                  <a:lnTo>
                    <a:pt x="2616" y="4527"/>
                  </a:lnTo>
                  <a:lnTo>
                    <a:pt x="2376" y="4464"/>
                  </a:lnTo>
                  <a:lnTo>
                    <a:pt x="2139" y="4396"/>
                  </a:lnTo>
                  <a:lnTo>
                    <a:pt x="2022" y="4360"/>
                  </a:lnTo>
                  <a:lnTo>
                    <a:pt x="1906" y="4323"/>
                  </a:lnTo>
                  <a:lnTo>
                    <a:pt x="1837" y="4300"/>
                  </a:lnTo>
                  <a:lnTo>
                    <a:pt x="1771" y="4277"/>
                  </a:lnTo>
                  <a:lnTo>
                    <a:pt x="1705" y="4252"/>
                  </a:lnTo>
                  <a:lnTo>
                    <a:pt x="1643" y="4228"/>
                  </a:lnTo>
                  <a:lnTo>
                    <a:pt x="1580" y="4202"/>
                  </a:lnTo>
                  <a:lnTo>
                    <a:pt x="1521" y="4176"/>
                  </a:lnTo>
                  <a:lnTo>
                    <a:pt x="1462" y="4149"/>
                  </a:lnTo>
                  <a:lnTo>
                    <a:pt x="1407" y="4123"/>
                  </a:lnTo>
                  <a:lnTo>
                    <a:pt x="1350" y="4093"/>
                  </a:lnTo>
                  <a:lnTo>
                    <a:pt x="1297" y="4065"/>
                  </a:lnTo>
                  <a:lnTo>
                    <a:pt x="1245" y="4036"/>
                  </a:lnTo>
                  <a:lnTo>
                    <a:pt x="1196" y="4006"/>
                  </a:lnTo>
                  <a:lnTo>
                    <a:pt x="1146" y="3974"/>
                  </a:lnTo>
                  <a:lnTo>
                    <a:pt x="1100" y="3944"/>
                  </a:lnTo>
                  <a:lnTo>
                    <a:pt x="1054" y="3911"/>
                  </a:lnTo>
                  <a:lnTo>
                    <a:pt x="1012" y="3879"/>
                  </a:lnTo>
                  <a:lnTo>
                    <a:pt x="969" y="3844"/>
                  </a:lnTo>
                  <a:lnTo>
                    <a:pt x="930" y="3810"/>
                  </a:lnTo>
                  <a:lnTo>
                    <a:pt x="890" y="3775"/>
                  </a:lnTo>
                  <a:lnTo>
                    <a:pt x="854" y="3741"/>
                  </a:lnTo>
                  <a:lnTo>
                    <a:pt x="817" y="3703"/>
                  </a:lnTo>
                  <a:lnTo>
                    <a:pt x="784" y="3667"/>
                  </a:lnTo>
                  <a:lnTo>
                    <a:pt x="751" y="3630"/>
                  </a:lnTo>
                  <a:lnTo>
                    <a:pt x="722" y="3592"/>
                  </a:lnTo>
                  <a:lnTo>
                    <a:pt x="693" y="3553"/>
                  </a:lnTo>
                  <a:lnTo>
                    <a:pt x="665" y="3513"/>
                  </a:lnTo>
                  <a:lnTo>
                    <a:pt x="639" y="3472"/>
                  </a:lnTo>
                  <a:lnTo>
                    <a:pt x="617" y="3433"/>
                  </a:lnTo>
                  <a:lnTo>
                    <a:pt x="594" y="3391"/>
                  </a:lnTo>
                  <a:lnTo>
                    <a:pt x="573" y="3349"/>
                  </a:lnTo>
                  <a:lnTo>
                    <a:pt x="554" y="3306"/>
                  </a:lnTo>
                  <a:lnTo>
                    <a:pt x="538" y="3264"/>
                  </a:lnTo>
                  <a:lnTo>
                    <a:pt x="521" y="3218"/>
                  </a:lnTo>
                  <a:lnTo>
                    <a:pt x="508" y="3174"/>
                  </a:lnTo>
                  <a:lnTo>
                    <a:pt x="494" y="3128"/>
                  </a:lnTo>
                  <a:lnTo>
                    <a:pt x="484" y="3082"/>
                  </a:lnTo>
                  <a:lnTo>
                    <a:pt x="474" y="3035"/>
                  </a:lnTo>
                  <a:lnTo>
                    <a:pt x="467" y="2987"/>
                  </a:lnTo>
                  <a:lnTo>
                    <a:pt x="460" y="2938"/>
                  </a:lnTo>
                  <a:lnTo>
                    <a:pt x="457" y="2891"/>
                  </a:lnTo>
                  <a:lnTo>
                    <a:pt x="452" y="2840"/>
                  </a:lnTo>
                  <a:lnTo>
                    <a:pt x="451" y="2790"/>
                  </a:lnTo>
                  <a:lnTo>
                    <a:pt x="451" y="2739"/>
                  </a:lnTo>
                  <a:lnTo>
                    <a:pt x="454" y="2689"/>
                  </a:lnTo>
                  <a:lnTo>
                    <a:pt x="457" y="2636"/>
                  </a:lnTo>
                  <a:lnTo>
                    <a:pt x="462" y="2584"/>
                  </a:lnTo>
                  <a:lnTo>
                    <a:pt x="469" y="2530"/>
                  </a:lnTo>
                  <a:lnTo>
                    <a:pt x="479" y="2477"/>
                  </a:lnTo>
                  <a:lnTo>
                    <a:pt x="488" y="2420"/>
                  </a:lnTo>
                  <a:lnTo>
                    <a:pt x="501" y="2365"/>
                  </a:lnTo>
                  <a:lnTo>
                    <a:pt x="513" y="2308"/>
                  </a:lnTo>
                  <a:lnTo>
                    <a:pt x="529" y="2253"/>
                  </a:lnTo>
                  <a:lnTo>
                    <a:pt x="545" y="2194"/>
                  </a:lnTo>
                  <a:lnTo>
                    <a:pt x="564" y="2136"/>
                  </a:lnTo>
                  <a:lnTo>
                    <a:pt x="584" y="2077"/>
                  </a:lnTo>
                  <a:lnTo>
                    <a:pt x="606" y="2019"/>
                  </a:lnTo>
                  <a:lnTo>
                    <a:pt x="629" y="1958"/>
                  </a:lnTo>
                  <a:lnTo>
                    <a:pt x="654" y="1898"/>
                  </a:lnTo>
                  <a:lnTo>
                    <a:pt x="680" y="1836"/>
                  </a:lnTo>
                  <a:lnTo>
                    <a:pt x="710" y="1774"/>
                  </a:lnTo>
                  <a:lnTo>
                    <a:pt x="738" y="1711"/>
                  </a:lnTo>
                  <a:lnTo>
                    <a:pt x="770" y="1648"/>
                  </a:lnTo>
                  <a:lnTo>
                    <a:pt x="802" y="1583"/>
                  </a:lnTo>
                  <a:lnTo>
                    <a:pt x="839" y="1519"/>
                  </a:lnTo>
                  <a:lnTo>
                    <a:pt x="799" y="1534"/>
                  </a:lnTo>
                  <a:lnTo>
                    <a:pt x="762" y="1550"/>
                  </a:lnTo>
                  <a:lnTo>
                    <a:pt x="690" y="1580"/>
                  </a:lnTo>
                  <a:lnTo>
                    <a:pt x="621" y="1607"/>
                  </a:lnTo>
                  <a:lnTo>
                    <a:pt x="588" y="1619"/>
                  </a:lnTo>
                  <a:lnTo>
                    <a:pt x="558" y="1633"/>
                  </a:lnTo>
                  <a:lnTo>
                    <a:pt x="526" y="1644"/>
                  </a:lnTo>
                  <a:lnTo>
                    <a:pt x="496" y="1657"/>
                  </a:lnTo>
                  <a:lnTo>
                    <a:pt x="441" y="1679"/>
                  </a:lnTo>
                  <a:lnTo>
                    <a:pt x="387" y="1701"/>
                  </a:lnTo>
                  <a:lnTo>
                    <a:pt x="340" y="1721"/>
                  </a:lnTo>
                  <a:lnTo>
                    <a:pt x="316" y="1729"/>
                  </a:lnTo>
                  <a:lnTo>
                    <a:pt x="294" y="1738"/>
                  </a:lnTo>
                  <a:lnTo>
                    <a:pt x="255" y="1754"/>
                  </a:lnTo>
                  <a:lnTo>
                    <a:pt x="217" y="1769"/>
                  </a:lnTo>
                  <a:lnTo>
                    <a:pt x="186" y="1782"/>
                  </a:lnTo>
                  <a:lnTo>
                    <a:pt x="156" y="1794"/>
                  </a:lnTo>
                  <a:lnTo>
                    <a:pt x="132" y="1804"/>
                  </a:lnTo>
                  <a:lnTo>
                    <a:pt x="121" y="1807"/>
                  </a:lnTo>
                  <a:lnTo>
                    <a:pt x="112" y="1812"/>
                  </a:lnTo>
                  <a:lnTo>
                    <a:pt x="97" y="1819"/>
                  </a:lnTo>
                  <a:lnTo>
                    <a:pt x="80" y="1822"/>
                  </a:lnTo>
                  <a:lnTo>
                    <a:pt x="67" y="1825"/>
                  </a:lnTo>
                  <a:lnTo>
                    <a:pt x="53" y="1824"/>
                  </a:lnTo>
                  <a:lnTo>
                    <a:pt x="42" y="1822"/>
                  </a:lnTo>
                  <a:lnTo>
                    <a:pt x="30" y="1815"/>
                  </a:lnTo>
                  <a:lnTo>
                    <a:pt x="21" y="1807"/>
                  </a:lnTo>
                  <a:lnTo>
                    <a:pt x="13" y="1795"/>
                  </a:lnTo>
                  <a:lnTo>
                    <a:pt x="8" y="1782"/>
                  </a:lnTo>
                  <a:lnTo>
                    <a:pt x="2" y="1767"/>
                  </a:lnTo>
                  <a:lnTo>
                    <a:pt x="0" y="1753"/>
                  </a:lnTo>
                  <a:lnTo>
                    <a:pt x="0" y="1740"/>
                  </a:lnTo>
                  <a:lnTo>
                    <a:pt x="3" y="1730"/>
                  </a:lnTo>
                  <a:lnTo>
                    <a:pt x="9" y="1719"/>
                  </a:lnTo>
                  <a:lnTo>
                    <a:pt x="18" y="1710"/>
                  </a:lnTo>
                  <a:lnTo>
                    <a:pt x="30" y="1702"/>
                  </a:lnTo>
                  <a:lnTo>
                    <a:pt x="46" y="1696"/>
                  </a:lnTo>
                  <a:lnTo>
                    <a:pt x="87" y="1679"/>
                  </a:lnTo>
                  <a:lnTo>
                    <a:pt x="131" y="1661"/>
                  </a:lnTo>
                  <a:lnTo>
                    <a:pt x="178" y="1642"/>
                  </a:lnTo>
                  <a:lnTo>
                    <a:pt x="226" y="1623"/>
                  </a:lnTo>
                  <a:lnTo>
                    <a:pt x="275" y="1600"/>
                  </a:lnTo>
                  <a:lnTo>
                    <a:pt x="328" y="1577"/>
                  </a:lnTo>
                  <a:lnTo>
                    <a:pt x="384" y="1553"/>
                  </a:lnTo>
                  <a:lnTo>
                    <a:pt x="442" y="1529"/>
                  </a:lnTo>
                  <a:lnTo>
                    <a:pt x="500" y="1501"/>
                  </a:lnTo>
                  <a:lnTo>
                    <a:pt x="562" y="1473"/>
                  </a:lnTo>
                  <a:lnTo>
                    <a:pt x="624" y="1444"/>
                  </a:lnTo>
                  <a:lnTo>
                    <a:pt x="691" y="1414"/>
                  </a:lnTo>
                  <a:lnTo>
                    <a:pt x="758" y="1381"/>
                  </a:lnTo>
                  <a:lnTo>
                    <a:pt x="829" y="1348"/>
                  </a:lnTo>
                  <a:lnTo>
                    <a:pt x="900" y="1314"/>
                  </a:lnTo>
                  <a:lnTo>
                    <a:pt x="976" y="1279"/>
                  </a:lnTo>
                  <a:lnTo>
                    <a:pt x="1030" y="1191"/>
                  </a:lnTo>
                  <a:lnTo>
                    <a:pt x="1088" y="1102"/>
                  </a:lnTo>
                  <a:lnTo>
                    <a:pt x="1126" y="1047"/>
                  </a:lnTo>
                  <a:lnTo>
                    <a:pt x="1168" y="994"/>
                  </a:lnTo>
                  <a:lnTo>
                    <a:pt x="1212" y="944"/>
                  </a:lnTo>
                  <a:lnTo>
                    <a:pt x="1261" y="897"/>
                  </a:lnTo>
                  <a:lnTo>
                    <a:pt x="1284" y="873"/>
                  </a:lnTo>
                  <a:lnTo>
                    <a:pt x="1311" y="852"/>
                  </a:lnTo>
                  <a:lnTo>
                    <a:pt x="1365" y="810"/>
                  </a:lnTo>
                  <a:lnTo>
                    <a:pt x="1422" y="770"/>
                  </a:lnTo>
                  <a:lnTo>
                    <a:pt x="1483" y="735"/>
                  </a:lnTo>
                  <a:lnTo>
                    <a:pt x="1509" y="719"/>
                  </a:lnTo>
                  <a:lnTo>
                    <a:pt x="1536" y="706"/>
                  </a:lnTo>
                  <a:lnTo>
                    <a:pt x="1587" y="682"/>
                  </a:lnTo>
                  <a:lnTo>
                    <a:pt x="1637" y="660"/>
                  </a:lnTo>
                  <a:lnTo>
                    <a:pt x="1661" y="651"/>
                  </a:lnTo>
                  <a:lnTo>
                    <a:pt x="1686" y="644"/>
                  </a:lnTo>
                  <a:lnTo>
                    <a:pt x="1731" y="631"/>
                  </a:lnTo>
                  <a:lnTo>
                    <a:pt x="1775" y="623"/>
                  </a:lnTo>
                  <a:lnTo>
                    <a:pt x="1796" y="620"/>
                  </a:lnTo>
                  <a:lnTo>
                    <a:pt x="1817" y="618"/>
                  </a:lnTo>
                  <a:lnTo>
                    <a:pt x="1858" y="618"/>
                  </a:lnTo>
                  <a:lnTo>
                    <a:pt x="1876" y="618"/>
                  </a:lnTo>
                  <a:lnTo>
                    <a:pt x="1893" y="621"/>
                  </a:lnTo>
                  <a:lnTo>
                    <a:pt x="1909" y="624"/>
                  </a:lnTo>
                  <a:lnTo>
                    <a:pt x="1924" y="629"/>
                  </a:lnTo>
                  <a:lnTo>
                    <a:pt x="1936" y="633"/>
                  </a:lnTo>
                  <a:lnTo>
                    <a:pt x="1947" y="640"/>
                  </a:lnTo>
                  <a:lnTo>
                    <a:pt x="1956" y="647"/>
                  </a:lnTo>
                  <a:lnTo>
                    <a:pt x="1964" y="656"/>
                  </a:lnTo>
                  <a:lnTo>
                    <a:pt x="1968" y="664"/>
                  </a:lnTo>
                  <a:lnTo>
                    <a:pt x="1972" y="674"/>
                  </a:lnTo>
                  <a:lnTo>
                    <a:pt x="1973" y="685"/>
                  </a:lnTo>
                  <a:lnTo>
                    <a:pt x="1974" y="698"/>
                  </a:lnTo>
                  <a:lnTo>
                    <a:pt x="1972" y="710"/>
                  </a:lnTo>
                  <a:lnTo>
                    <a:pt x="1968" y="725"/>
                  </a:lnTo>
                  <a:lnTo>
                    <a:pt x="1963" y="741"/>
                  </a:lnTo>
                  <a:lnTo>
                    <a:pt x="1957" y="758"/>
                  </a:lnTo>
                  <a:lnTo>
                    <a:pt x="1948" y="774"/>
                  </a:lnTo>
                  <a:lnTo>
                    <a:pt x="1939" y="791"/>
                  </a:lnTo>
                  <a:lnTo>
                    <a:pt x="1927" y="807"/>
                  </a:lnTo>
                  <a:lnTo>
                    <a:pt x="1915" y="825"/>
                  </a:lnTo>
                  <a:lnTo>
                    <a:pt x="1970" y="798"/>
                  </a:lnTo>
                  <a:lnTo>
                    <a:pt x="2026" y="773"/>
                  </a:lnTo>
                  <a:lnTo>
                    <a:pt x="2078" y="749"/>
                  </a:lnTo>
                  <a:lnTo>
                    <a:pt x="2129" y="727"/>
                  </a:lnTo>
                  <a:lnTo>
                    <a:pt x="2178" y="706"/>
                  </a:lnTo>
                  <a:lnTo>
                    <a:pt x="2225" y="685"/>
                  </a:lnTo>
                  <a:lnTo>
                    <a:pt x="2269" y="666"/>
                  </a:lnTo>
                  <a:lnTo>
                    <a:pt x="2312" y="649"/>
                  </a:lnTo>
                  <a:lnTo>
                    <a:pt x="2505" y="570"/>
                  </a:lnTo>
                  <a:lnTo>
                    <a:pt x="2697" y="496"/>
                  </a:lnTo>
                  <a:lnTo>
                    <a:pt x="2890" y="427"/>
                  </a:lnTo>
                  <a:lnTo>
                    <a:pt x="2987" y="394"/>
                  </a:lnTo>
                  <a:lnTo>
                    <a:pt x="3084" y="363"/>
                  </a:lnTo>
                  <a:lnTo>
                    <a:pt x="3277" y="304"/>
                  </a:lnTo>
                  <a:lnTo>
                    <a:pt x="3470" y="251"/>
                  </a:lnTo>
                  <a:lnTo>
                    <a:pt x="3662" y="204"/>
                  </a:lnTo>
                  <a:lnTo>
                    <a:pt x="3857" y="162"/>
                  </a:lnTo>
                  <a:lnTo>
                    <a:pt x="4050" y="123"/>
                  </a:lnTo>
                  <a:lnTo>
                    <a:pt x="4243" y="90"/>
                  </a:lnTo>
                  <a:lnTo>
                    <a:pt x="4436" y="62"/>
                  </a:lnTo>
                  <a:lnTo>
                    <a:pt x="4629" y="39"/>
                  </a:lnTo>
                  <a:lnTo>
                    <a:pt x="4821" y="21"/>
                  </a:lnTo>
                  <a:lnTo>
                    <a:pt x="5014" y="9"/>
                  </a:lnTo>
                  <a:lnTo>
                    <a:pt x="5207" y="2"/>
                  </a:lnTo>
                  <a:lnTo>
                    <a:pt x="5402" y="0"/>
                  </a:lnTo>
                  <a:lnTo>
                    <a:pt x="5537" y="1"/>
                  </a:lnTo>
                  <a:lnTo>
                    <a:pt x="5608" y="3"/>
                  </a:lnTo>
                  <a:lnTo>
                    <a:pt x="5682" y="6"/>
                  </a:lnTo>
                  <a:lnTo>
                    <a:pt x="5835" y="14"/>
                  </a:lnTo>
                  <a:lnTo>
                    <a:pt x="5916" y="20"/>
                  </a:lnTo>
                  <a:lnTo>
                    <a:pt x="5998" y="27"/>
                  </a:lnTo>
                  <a:lnTo>
                    <a:pt x="6081" y="34"/>
                  </a:lnTo>
                  <a:lnTo>
                    <a:pt x="6168" y="42"/>
                  </a:lnTo>
                  <a:lnTo>
                    <a:pt x="6257" y="51"/>
                  </a:lnTo>
                  <a:lnTo>
                    <a:pt x="6349" y="62"/>
                  </a:lnTo>
                  <a:lnTo>
                    <a:pt x="6441" y="72"/>
                  </a:lnTo>
                  <a:lnTo>
                    <a:pt x="6537" y="85"/>
                  </a:lnTo>
                  <a:lnTo>
                    <a:pt x="6633" y="97"/>
                  </a:lnTo>
                  <a:lnTo>
                    <a:pt x="6734" y="112"/>
                  </a:lnTo>
                  <a:lnTo>
                    <a:pt x="6855" y="128"/>
                  </a:lnTo>
                  <a:lnTo>
                    <a:pt x="6975" y="146"/>
                  </a:lnTo>
                  <a:lnTo>
                    <a:pt x="7094" y="164"/>
                  </a:lnTo>
                  <a:lnTo>
                    <a:pt x="7213" y="184"/>
                  </a:lnTo>
                  <a:lnTo>
                    <a:pt x="7444" y="226"/>
                  </a:lnTo>
                  <a:lnTo>
                    <a:pt x="7559" y="248"/>
                  </a:lnTo>
                  <a:lnTo>
                    <a:pt x="7673" y="272"/>
                  </a:lnTo>
                  <a:lnTo>
                    <a:pt x="7784" y="294"/>
                  </a:lnTo>
                  <a:lnTo>
                    <a:pt x="7896" y="319"/>
                  </a:lnTo>
                  <a:lnTo>
                    <a:pt x="8005" y="344"/>
                  </a:lnTo>
                  <a:lnTo>
                    <a:pt x="8114" y="371"/>
                  </a:lnTo>
                  <a:lnTo>
                    <a:pt x="8328" y="427"/>
                  </a:lnTo>
                  <a:lnTo>
                    <a:pt x="8538" y="487"/>
                  </a:lnTo>
                  <a:close/>
                  <a:moveTo>
                    <a:pt x="10305" y="2308"/>
                  </a:moveTo>
                  <a:lnTo>
                    <a:pt x="10296" y="2244"/>
                  </a:lnTo>
                  <a:lnTo>
                    <a:pt x="10284" y="2180"/>
                  </a:lnTo>
                  <a:lnTo>
                    <a:pt x="10268" y="2118"/>
                  </a:lnTo>
                  <a:lnTo>
                    <a:pt x="10248" y="2058"/>
                  </a:lnTo>
                  <a:lnTo>
                    <a:pt x="10225" y="1998"/>
                  </a:lnTo>
                  <a:lnTo>
                    <a:pt x="10199" y="1939"/>
                  </a:lnTo>
                  <a:lnTo>
                    <a:pt x="10169" y="1881"/>
                  </a:lnTo>
                  <a:lnTo>
                    <a:pt x="10136" y="1825"/>
                  </a:lnTo>
                  <a:lnTo>
                    <a:pt x="10099" y="1769"/>
                  </a:lnTo>
                  <a:lnTo>
                    <a:pt x="10058" y="1714"/>
                  </a:lnTo>
                  <a:lnTo>
                    <a:pt x="10014" y="1660"/>
                  </a:lnTo>
                  <a:lnTo>
                    <a:pt x="9966" y="1608"/>
                  </a:lnTo>
                  <a:lnTo>
                    <a:pt x="9914" y="1556"/>
                  </a:lnTo>
                  <a:lnTo>
                    <a:pt x="9860" y="1505"/>
                  </a:lnTo>
                  <a:lnTo>
                    <a:pt x="9801" y="1455"/>
                  </a:lnTo>
                  <a:lnTo>
                    <a:pt x="9739" y="1407"/>
                  </a:lnTo>
                  <a:lnTo>
                    <a:pt x="9672" y="1359"/>
                  </a:lnTo>
                  <a:lnTo>
                    <a:pt x="9603" y="1312"/>
                  </a:lnTo>
                  <a:lnTo>
                    <a:pt x="9530" y="1266"/>
                  </a:lnTo>
                  <a:lnTo>
                    <a:pt x="9454" y="1221"/>
                  </a:lnTo>
                  <a:lnTo>
                    <a:pt x="9373" y="1177"/>
                  </a:lnTo>
                  <a:lnTo>
                    <a:pt x="9289" y="1134"/>
                  </a:lnTo>
                  <a:lnTo>
                    <a:pt x="9202" y="1092"/>
                  </a:lnTo>
                  <a:lnTo>
                    <a:pt x="9111" y="1053"/>
                  </a:lnTo>
                  <a:lnTo>
                    <a:pt x="9016" y="1012"/>
                  </a:lnTo>
                  <a:lnTo>
                    <a:pt x="8917" y="973"/>
                  </a:lnTo>
                  <a:lnTo>
                    <a:pt x="8815" y="936"/>
                  </a:lnTo>
                  <a:lnTo>
                    <a:pt x="8711" y="900"/>
                  </a:lnTo>
                  <a:lnTo>
                    <a:pt x="8602" y="863"/>
                  </a:lnTo>
                  <a:lnTo>
                    <a:pt x="8490" y="829"/>
                  </a:lnTo>
                  <a:lnTo>
                    <a:pt x="8374" y="795"/>
                  </a:lnTo>
                  <a:lnTo>
                    <a:pt x="8255" y="763"/>
                  </a:lnTo>
                  <a:lnTo>
                    <a:pt x="8165" y="740"/>
                  </a:lnTo>
                  <a:lnTo>
                    <a:pt x="8076" y="718"/>
                  </a:lnTo>
                  <a:lnTo>
                    <a:pt x="7894" y="676"/>
                  </a:lnTo>
                  <a:lnTo>
                    <a:pt x="7706" y="637"/>
                  </a:lnTo>
                  <a:lnTo>
                    <a:pt x="7611" y="617"/>
                  </a:lnTo>
                  <a:lnTo>
                    <a:pt x="7516" y="600"/>
                  </a:lnTo>
                  <a:lnTo>
                    <a:pt x="7417" y="582"/>
                  </a:lnTo>
                  <a:lnTo>
                    <a:pt x="7318" y="566"/>
                  </a:lnTo>
                  <a:lnTo>
                    <a:pt x="7116" y="536"/>
                  </a:lnTo>
                  <a:lnTo>
                    <a:pt x="7013" y="521"/>
                  </a:lnTo>
                  <a:lnTo>
                    <a:pt x="6909" y="507"/>
                  </a:lnTo>
                  <a:lnTo>
                    <a:pt x="6698" y="484"/>
                  </a:lnTo>
                  <a:lnTo>
                    <a:pt x="6535" y="467"/>
                  </a:lnTo>
                  <a:lnTo>
                    <a:pt x="6376" y="452"/>
                  </a:lnTo>
                  <a:lnTo>
                    <a:pt x="6222" y="439"/>
                  </a:lnTo>
                  <a:lnTo>
                    <a:pt x="6072" y="429"/>
                  </a:lnTo>
                  <a:lnTo>
                    <a:pt x="5927" y="421"/>
                  </a:lnTo>
                  <a:lnTo>
                    <a:pt x="5786" y="416"/>
                  </a:lnTo>
                  <a:lnTo>
                    <a:pt x="5650" y="412"/>
                  </a:lnTo>
                  <a:lnTo>
                    <a:pt x="5519" y="411"/>
                  </a:lnTo>
                  <a:lnTo>
                    <a:pt x="5323" y="412"/>
                  </a:lnTo>
                  <a:lnTo>
                    <a:pt x="5127" y="419"/>
                  </a:lnTo>
                  <a:lnTo>
                    <a:pt x="4932" y="428"/>
                  </a:lnTo>
                  <a:lnTo>
                    <a:pt x="4737" y="443"/>
                  </a:lnTo>
                  <a:lnTo>
                    <a:pt x="4542" y="460"/>
                  </a:lnTo>
                  <a:lnTo>
                    <a:pt x="4347" y="482"/>
                  </a:lnTo>
                  <a:lnTo>
                    <a:pt x="4152" y="507"/>
                  </a:lnTo>
                  <a:lnTo>
                    <a:pt x="3957" y="538"/>
                  </a:lnTo>
                  <a:lnTo>
                    <a:pt x="3762" y="571"/>
                  </a:lnTo>
                  <a:lnTo>
                    <a:pt x="3567" y="609"/>
                  </a:lnTo>
                  <a:lnTo>
                    <a:pt x="3372" y="650"/>
                  </a:lnTo>
                  <a:lnTo>
                    <a:pt x="3178" y="697"/>
                  </a:lnTo>
                  <a:lnTo>
                    <a:pt x="2983" y="745"/>
                  </a:lnTo>
                  <a:lnTo>
                    <a:pt x="2789" y="800"/>
                  </a:lnTo>
                  <a:lnTo>
                    <a:pt x="2594" y="856"/>
                  </a:lnTo>
                  <a:lnTo>
                    <a:pt x="2401" y="920"/>
                  </a:lnTo>
                  <a:lnTo>
                    <a:pt x="2293" y="955"/>
                  </a:lnTo>
                  <a:lnTo>
                    <a:pt x="2181" y="992"/>
                  </a:lnTo>
                  <a:lnTo>
                    <a:pt x="2066" y="1032"/>
                  </a:lnTo>
                  <a:lnTo>
                    <a:pt x="1947" y="1076"/>
                  </a:lnTo>
                  <a:lnTo>
                    <a:pt x="1884" y="1098"/>
                  </a:lnTo>
                  <a:lnTo>
                    <a:pt x="1823" y="1122"/>
                  </a:lnTo>
                  <a:lnTo>
                    <a:pt x="1696" y="1170"/>
                  </a:lnTo>
                  <a:lnTo>
                    <a:pt x="1565" y="1221"/>
                  </a:lnTo>
                  <a:lnTo>
                    <a:pt x="1496" y="1247"/>
                  </a:lnTo>
                  <a:lnTo>
                    <a:pt x="1430" y="1276"/>
                  </a:lnTo>
                  <a:lnTo>
                    <a:pt x="1359" y="1366"/>
                  </a:lnTo>
                  <a:lnTo>
                    <a:pt x="1325" y="1411"/>
                  </a:lnTo>
                  <a:lnTo>
                    <a:pt x="1294" y="1456"/>
                  </a:lnTo>
                  <a:lnTo>
                    <a:pt x="1232" y="1544"/>
                  </a:lnTo>
                  <a:lnTo>
                    <a:pt x="1203" y="1587"/>
                  </a:lnTo>
                  <a:lnTo>
                    <a:pt x="1176" y="1632"/>
                  </a:lnTo>
                  <a:lnTo>
                    <a:pt x="1122" y="1717"/>
                  </a:lnTo>
                  <a:lnTo>
                    <a:pt x="1075" y="1801"/>
                  </a:lnTo>
                  <a:lnTo>
                    <a:pt x="1029" y="1882"/>
                  </a:lnTo>
                  <a:lnTo>
                    <a:pt x="991" y="1964"/>
                  </a:lnTo>
                  <a:lnTo>
                    <a:pt x="971" y="2002"/>
                  </a:lnTo>
                  <a:lnTo>
                    <a:pt x="954" y="2042"/>
                  </a:lnTo>
                  <a:lnTo>
                    <a:pt x="923" y="2119"/>
                  </a:lnTo>
                  <a:lnTo>
                    <a:pt x="895" y="2194"/>
                  </a:lnTo>
                  <a:lnTo>
                    <a:pt x="873" y="2269"/>
                  </a:lnTo>
                  <a:lnTo>
                    <a:pt x="854" y="2341"/>
                  </a:lnTo>
                  <a:lnTo>
                    <a:pt x="846" y="2376"/>
                  </a:lnTo>
                  <a:lnTo>
                    <a:pt x="840" y="2413"/>
                  </a:lnTo>
                  <a:lnTo>
                    <a:pt x="830" y="2482"/>
                  </a:lnTo>
                  <a:lnTo>
                    <a:pt x="825" y="2550"/>
                  </a:lnTo>
                  <a:lnTo>
                    <a:pt x="822" y="2608"/>
                  </a:lnTo>
                  <a:lnTo>
                    <a:pt x="823" y="2665"/>
                  </a:lnTo>
                  <a:lnTo>
                    <a:pt x="826" y="2721"/>
                  </a:lnTo>
                  <a:lnTo>
                    <a:pt x="833" y="2778"/>
                  </a:lnTo>
                  <a:lnTo>
                    <a:pt x="842" y="2832"/>
                  </a:lnTo>
                  <a:lnTo>
                    <a:pt x="856" y="2886"/>
                  </a:lnTo>
                  <a:lnTo>
                    <a:pt x="863" y="2912"/>
                  </a:lnTo>
                  <a:lnTo>
                    <a:pt x="872" y="2940"/>
                  </a:lnTo>
                  <a:lnTo>
                    <a:pt x="891" y="2993"/>
                  </a:lnTo>
                  <a:lnTo>
                    <a:pt x="900" y="3018"/>
                  </a:lnTo>
                  <a:lnTo>
                    <a:pt x="911" y="3044"/>
                  </a:lnTo>
                  <a:lnTo>
                    <a:pt x="923" y="3069"/>
                  </a:lnTo>
                  <a:lnTo>
                    <a:pt x="936" y="3095"/>
                  </a:lnTo>
                  <a:lnTo>
                    <a:pt x="949" y="3119"/>
                  </a:lnTo>
                  <a:lnTo>
                    <a:pt x="964" y="3144"/>
                  </a:lnTo>
                  <a:lnTo>
                    <a:pt x="994" y="3193"/>
                  </a:lnTo>
                  <a:lnTo>
                    <a:pt x="1027" y="3241"/>
                  </a:lnTo>
                  <a:lnTo>
                    <a:pt x="1064" y="3289"/>
                  </a:lnTo>
                  <a:lnTo>
                    <a:pt x="1104" y="3335"/>
                  </a:lnTo>
                  <a:lnTo>
                    <a:pt x="1125" y="3358"/>
                  </a:lnTo>
                  <a:lnTo>
                    <a:pt x="1147" y="3382"/>
                  </a:lnTo>
                  <a:lnTo>
                    <a:pt x="1191" y="3425"/>
                  </a:lnTo>
                  <a:lnTo>
                    <a:pt x="1240" y="3469"/>
                  </a:lnTo>
                  <a:lnTo>
                    <a:pt x="1291" y="3511"/>
                  </a:lnTo>
                  <a:lnTo>
                    <a:pt x="1346" y="3554"/>
                  </a:lnTo>
                  <a:lnTo>
                    <a:pt x="1402" y="3595"/>
                  </a:lnTo>
                  <a:lnTo>
                    <a:pt x="1464" y="3635"/>
                  </a:lnTo>
                  <a:lnTo>
                    <a:pt x="1527" y="3674"/>
                  </a:lnTo>
                  <a:lnTo>
                    <a:pt x="1594" y="3714"/>
                  </a:lnTo>
                  <a:lnTo>
                    <a:pt x="1662" y="3750"/>
                  </a:lnTo>
                  <a:lnTo>
                    <a:pt x="1697" y="3768"/>
                  </a:lnTo>
                  <a:lnTo>
                    <a:pt x="1735" y="3787"/>
                  </a:lnTo>
                  <a:lnTo>
                    <a:pt x="1771" y="3804"/>
                  </a:lnTo>
                  <a:lnTo>
                    <a:pt x="1809" y="3822"/>
                  </a:lnTo>
                  <a:lnTo>
                    <a:pt x="1888" y="3859"/>
                  </a:lnTo>
                  <a:lnTo>
                    <a:pt x="1968" y="3893"/>
                  </a:lnTo>
                  <a:lnTo>
                    <a:pt x="2053" y="3927"/>
                  </a:lnTo>
                  <a:lnTo>
                    <a:pt x="2141" y="3958"/>
                  </a:lnTo>
                  <a:lnTo>
                    <a:pt x="2185" y="3974"/>
                  </a:lnTo>
                  <a:lnTo>
                    <a:pt x="2231" y="3991"/>
                  </a:lnTo>
                  <a:lnTo>
                    <a:pt x="2344" y="4028"/>
                  </a:lnTo>
                  <a:lnTo>
                    <a:pt x="2457" y="4064"/>
                  </a:lnTo>
                  <a:lnTo>
                    <a:pt x="2569" y="4098"/>
                  </a:lnTo>
                  <a:lnTo>
                    <a:pt x="2683" y="4132"/>
                  </a:lnTo>
                  <a:lnTo>
                    <a:pt x="2794" y="4164"/>
                  </a:lnTo>
                  <a:lnTo>
                    <a:pt x="2821" y="4170"/>
                  </a:lnTo>
                  <a:lnTo>
                    <a:pt x="2835" y="4174"/>
                  </a:lnTo>
                  <a:lnTo>
                    <a:pt x="2849" y="4178"/>
                  </a:lnTo>
                  <a:lnTo>
                    <a:pt x="2906" y="4194"/>
                  </a:lnTo>
                  <a:lnTo>
                    <a:pt x="3131" y="4251"/>
                  </a:lnTo>
                  <a:lnTo>
                    <a:pt x="3241" y="4276"/>
                  </a:lnTo>
                  <a:lnTo>
                    <a:pt x="3352" y="4301"/>
                  </a:lnTo>
                  <a:lnTo>
                    <a:pt x="3574" y="4346"/>
                  </a:lnTo>
                  <a:lnTo>
                    <a:pt x="3794" y="4385"/>
                  </a:lnTo>
                  <a:lnTo>
                    <a:pt x="3848" y="4393"/>
                  </a:lnTo>
                  <a:lnTo>
                    <a:pt x="3904" y="4402"/>
                  </a:lnTo>
                  <a:lnTo>
                    <a:pt x="4015" y="4419"/>
                  </a:lnTo>
                  <a:lnTo>
                    <a:pt x="4107" y="4430"/>
                  </a:lnTo>
                  <a:lnTo>
                    <a:pt x="4203" y="4441"/>
                  </a:lnTo>
                  <a:lnTo>
                    <a:pt x="4300" y="4452"/>
                  </a:lnTo>
                  <a:lnTo>
                    <a:pt x="4401" y="4462"/>
                  </a:lnTo>
                  <a:lnTo>
                    <a:pt x="4502" y="4470"/>
                  </a:lnTo>
                  <a:lnTo>
                    <a:pt x="4606" y="4479"/>
                  </a:lnTo>
                  <a:lnTo>
                    <a:pt x="4711" y="4486"/>
                  </a:lnTo>
                  <a:lnTo>
                    <a:pt x="4820" y="4493"/>
                  </a:lnTo>
                  <a:lnTo>
                    <a:pt x="4929" y="4498"/>
                  </a:lnTo>
                  <a:lnTo>
                    <a:pt x="5041" y="4504"/>
                  </a:lnTo>
                  <a:lnTo>
                    <a:pt x="5155" y="4508"/>
                  </a:lnTo>
                  <a:lnTo>
                    <a:pt x="5271" y="4513"/>
                  </a:lnTo>
                  <a:lnTo>
                    <a:pt x="5388" y="4515"/>
                  </a:lnTo>
                  <a:lnTo>
                    <a:pt x="5510" y="4517"/>
                  </a:lnTo>
                  <a:lnTo>
                    <a:pt x="5631" y="4518"/>
                  </a:lnTo>
                  <a:lnTo>
                    <a:pt x="5757" y="4520"/>
                  </a:lnTo>
                  <a:lnTo>
                    <a:pt x="5866" y="4518"/>
                  </a:lnTo>
                  <a:lnTo>
                    <a:pt x="5975" y="4517"/>
                  </a:lnTo>
                  <a:lnTo>
                    <a:pt x="6081" y="4515"/>
                  </a:lnTo>
                  <a:lnTo>
                    <a:pt x="6188" y="4513"/>
                  </a:lnTo>
                  <a:lnTo>
                    <a:pt x="6292" y="4508"/>
                  </a:lnTo>
                  <a:lnTo>
                    <a:pt x="6396" y="4505"/>
                  </a:lnTo>
                  <a:lnTo>
                    <a:pt x="6498" y="4499"/>
                  </a:lnTo>
                  <a:lnTo>
                    <a:pt x="6602" y="4495"/>
                  </a:lnTo>
                  <a:lnTo>
                    <a:pt x="6701" y="4487"/>
                  </a:lnTo>
                  <a:lnTo>
                    <a:pt x="6801" y="4480"/>
                  </a:lnTo>
                  <a:lnTo>
                    <a:pt x="6899" y="4472"/>
                  </a:lnTo>
                  <a:lnTo>
                    <a:pt x="6948" y="4467"/>
                  </a:lnTo>
                  <a:lnTo>
                    <a:pt x="6997" y="4464"/>
                  </a:lnTo>
                  <a:lnTo>
                    <a:pt x="7093" y="4454"/>
                  </a:lnTo>
                  <a:lnTo>
                    <a:pt x="7188" y="4444"/>
                  </a:lnTo>
                  <a:lnTo>
                    <a:pt x="7282" y="4432"/>
                  </a:lnTo>
                  <a:lnTo>
                    <a:pt x="7305" y="4429"/>
                  </a:lnTo>
                  <a:lnTo>
                    <a:pt x="7329" y="4427"/>
                  </a:lnTo>
                  <a:lnTo>
                    <a:pt x="7376" y="4422"/>
                  </a:lnTo>
                  <a:lnTo>
                    <a:pt x="7467" y="4408"/>
                  </a:lnTo>
                  <a:lnTo>
                    <a:pt x="7558" y="4395"/>
                  </a:lnTo>
                  <a:lnTo>
                    <a:pt x="7646" y="4380"/>
                  </a:lnTo>
                  <a:lnTo>
                    <a:pt x="7736" y="4367"/>
                  </a:lnTo>
                  <a:lnTo>
                    <a:pt x="7822" y="4350"/>
                  </a:lnTo>
                  <a:lnTo>
                    <a:pt x="7908" y="4334"/>
                  </a:lnTo>
                  <a:lnTo>
                    <a:pt x="7950" y="4325"/>
                  </a:lnTo>
                  <a:lnTo>
                    <a:pt x="7993" y="4317"/>
                  </a:lnTo>
                  <a:lnTo>
                    <a:pt x="8035" y="4308"/>
                  </a:lnTo>
                  <a:lnTo>
                    <a:pt x="8078" y="4300"/>
                  </a:lnTo>
                  <a:lnTo>
                    <a:pt x="8160" y="4280"/>
                  </a:lnTo>
                  <a:lnTo>
                    <a:pt x="8241" y="4261"/>
                  </a:lnTo>
                  <a:lnTo>
                    <a:pt x="8322" y="4241"/>
                  </a:lnTo>
                  <a:lnTo>
                    <a:pt x="8402" y="4220"/>
                  </a:lnTo>
                  <a:lnTo>
                    <a:pt x="8479" y="4198"/>
                  </a:lnTo>
                  <a:lnTo>
                    <a:pt x="8518" y="4186"/>
                  </a:lnTo>
                  <a:lnTo>
                    <a:pt x="8537" y="4181"/>
                  </a:lnTo>
                  <a:lnTo>
                    <a:pt x="8558" y="4176"/>
                  </a:lnTo>
                  <a:lnTo>
                    <a:pt x="8634" y="4153"/>
                  </a:lnTo>
                  <a:lnTo>
                    <a:pt x="8710" y="4131"/>
                  </a:lnTo>
                  <a:lnTo>
                    <a:pt x="8814" y="4094"/>
                  </a:lnTo>
                  <a:lnTo>
                    <a:pt x="8839" y="4084"/>
                  </a:lnTo>
                  <a:lnTo>
                    <a:pt x="8865" y="4075"/>
                  </a:lnTo>
                  <a:lnTo>
                    <a:pt x="8916" y="4057"/>
                  </a:lnTo>
                  <a:lnTo>
                    <a:pt x="9015" y="4019"/>
                  </a:lnTo>
                  <a:lnTo>
                    <a:pt x="9062" y="3998"/>
                  </a:lnTo>
                  <a:lnTo>
                    <a:pt x="9110" y="3979"/>
                  </a:lnTo>
                  <a:lnTo>
                    <a:pt x="9155" y="3957"/>
                  </a:lnTo>
                  <a:lnTo>
                    <a:pt x="9201" y="3937"/>
                  </a:lnTo>
                  <a:lnTo>
                    <a:pt x="9289" y="3894"/>
                  </a:lnTo>
                  <a:lnTo>
                    <a:pt x="9331" y="3871"/>
                  </a:lnTo>
                  <a:lnTo>
                    <a:pt x="9352" y="3860"/>
                  </a:lnTo>
                  <a:lnTo>
                    <a:pt x="9373" y="3850"/>
                  </a:lnTo>
                  <a:lnTo>
                    <a:pt x="9414" y="3827"/>
                  </a:lnTo>
                  <a:lnTo>
                    <a:pt x="9455" y="3805"/>
                  </a:lnTo>
                  <a:lnTo>
                    <a:pt x="9531" y="3758"/>
                  </a:lnTo>
                  <a:lnTo>
                    <a:pt x="9604" y="3710"/>
                  </a:lnTo>
                  <a:lnTo>
                    <a:pt x="9674" y="3660"/>
                  </a:lnTo>
                  <a:lnTo>
                    <a:pt x="9740" y="3611"/>
                  </a:lnTo>
                  <a:lnTo>
                    <a:pt x="9771" y="3583"/>
                  </a:lnTo>
                  <a:lnTo>
                    <a:pt x="9803" y="3557"/>
                  </a:lnTo>
                  <a:lnTo>
                    <a:pt x="9832" y="3530"/>
                  </a:lnTo>
                  <a:lnTo>
                    <a:pt x="9862" y="3504"/>
                  </a:lnTo>
                  <a:lnTo>
                    <a:pt x="9917" y="3450"/>
                  </a:lnTo>
                  <a:lnTo>
                    <a:pt x="9930" y="3435"/>
                  </a:lnTo>
                  <a:lnTo>
                    <a:pt x="9943" y="3421"/>
                  </a:lnTo>
                  <a:lnTo>
                    <a:pt x="9970" y="3394"/>
                  </a:lnTo>
                  <a:lnTo>
                    <a:pt x="10017" y="3335"/>
                  </a:lnTo>
                  <a:lnTo>
                    <a:pt x="10061" y="3276"/>
                  </a:lnTo>
                  <a:lnTo>
                    <a:pt x="10082" y="3246"/>
                  </a:lnTo>
                  <a:lnTo>
                    <a:pt x="10102" y="3216"/>
                  </a:lnTo>
                  <a:lnTo>
                    <a:pt x="10140" y="3155"/>
                  </a:lnTo>
                  <a:lnTo>
                    <a:pt x="10173" y="3091"/>
                  </a:lnTo>
                  <a:lnTo>
                    <a:pt x="10179" y="3074"/>
                  </a:lnTo>
                  <a:lnTo>
                    <a:pt x="10187" y="3059"/>
                  </a:lnTo>
                  <a:lnTo>
                    <a:pt x="10203" y="3027"/>
                  </a:lnTo>
                  <a:lnTo>
                    <a:pt x="10229" y="2961"/>
                  </a:lnTo>
                  <a:lnTo>
                    <a:pt x="10241" y="2927"/>
                  </a:lnTo>
                  <a:lnTo>
                    <a:pt x="10246" y="2910"/>
                  </a:lnTo>
                  <a:lnTo>
                    <a:pt x="10253" y="2894"/>
                  </a:lnTo>
                  <a:lnTo>
                    <a:pt x="10262" y="2859"/>
                  </a:lnTo>
                  <a:lnTo>
                    <a:pt x="10271" y="2825"/>
                  </a:lnTo>
                  <a:lnTo>
                    <a:pt x="10287" y="2755"/>
                  </a:lnTo>
                  <a:lnTo>
                    <a:pt x="10293" y="2719"/>
                  </a:lnTo>
                  <a:lnTo>
                    <a:pt x="10295" y="2700"/>
                  </a:lnTo>
                  <a:lnTo>
                    <a:pt x="10298" y="2683"/>
                  </a:lnTo>
                  <a:lnTo>
                    <a:pt x="10303" y="2647"/>
                  </a:lnTo>
                  <a:lnTo>
                    <a:pt x="10307" y="2612"/>
                  </a:lnTo>
                  <a:lnTo>
                    <a:pt x="10312" y="2537"/>
                  </a:lnTo>
                  <a:lnTo>
                    <a:pt x="10313" y="2462"/>
                  </a:lnTo>
                  <a:lnTo>
                    <a:pt x="10311" y="2385"/>
                  </a:lnTo>
                  <a:lnTo>
                    <a:pt x="10305" y="2308"/>
                  </a:lnTo>
                  <a:close/>
                </a:path>
              </a:pathLst>
            </a:custGeom>
            <a:solidFill>
              <a:srgbClr val="5CB8BD"/>
            </a:solidFill>
            <a:ln w="9525">
              <a:solidFill>
                <a:srgbClr val="0070C0"/>
              </a:solidFill>
              <a:round/>
              <a:headEnd/>
              <a:tailEnd/>
            </a:ln>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alt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02" name="Line 14"/>
            <p:cNvSpPr>
              <a:spLocks noChangeShapeType="1"/>
            </p:cNvSpPr>
            <p:nvPr/>
          </p:nvSpPr>
          <p:spPr bwMode="auto">
            <a:xfrm flipH="1">
              <a:off x="1712" y="2008"/>
              <a:ext cx="240" cy="144"/>
            </a:xfrm>
            <a:prstGeom prst="line">
              <a:avLst/>
            </a:prstGeom>
            <a:noFill/>
            <a:ln w="38100">
              <a:solidFill>
                <a:srgbClr val="0070C0"/>
              </a:solidFill>
              <a:round/>
              <a:headEnd/>
              <a:tailEnd type="triangle" w="lg"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03" name="Line 15"/>
            <p:cNvSpPr>
              <a:spLocks noChangeShapeType="1"/>
            </p:cNvSpPr>
            <p:nvPr/>
          </p:nvSpPr>
          <p:spPr bwMode="auto">
            <a:xfrm rot="14417942" flipH="1">
              <a:off x="4344" y="2064"/>
              <a:ext cx="240" cy="144"/>
            </a:xfrm>
            <a:prstGeom prst="line">
              <a:avLst/>
            </a:prstGeom>
            <a:noFill/>
            <a:ln w="38100">
              <a:solidFill>
                <a:srgbClr val="0070C0"/>
              </a:solidFill>
              <a:round/>
              <a:headEnd/>
              <a:tailEnd type="triangle" w="lg"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04" name="Line 16"/>
            <p:cNvSpPr>
              <a:spLocks noChangeShapeType="1"/>
            </p:cNvSpPr>
            <p:nvPr/>
          </p:nvSpPr>
          <p:spPr bwMode="auto">
            <a:xfrm rot="14417942" flipV="1">
              <a:off x="4408" y="1960"/>
              <a:ext cx="240" cy="144"/>
            </a:xfrm>
            <a:prstGeom prst="line">
              <a:avLst/>
            </a:prstGeom>
            <a:noFill/>
            <a:ln w="38100">
              <a:solidFill>
                <a:srgbClr val="0070C0"/>
              </a:solidFill>
              <a:round/>
              <a:headEnd/>
              <a:tailEnd type="triangle" w="lg"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05" name="Line 17"/>
            <p:cNvSpPr>
              <a:spLocks noChangeShapeType="1"/>
            </p:cNvSpPr>
            <p:nvPr/>
          </p:nvSpPr>
          <p:spPr bwMode="auto">
            <a:xfrm flipV="1">
              <a:off x="1800" y="2088"/>
              <a:ext cx="240" cy="144"/>
            </a:xfrm>
            <a:prstGeom prst="line">
              <a:avLst/>
            </a:prstGeom>
            <a:noFill/>
            <a:ln w="38100">
              <a:solidFill>
                <a:srgbClr val="0070C0"/>
              </a:solidFill>
              <a:prstDash val="sysDot"/>
              <a:round/>
              <a:headEnd/>
              <a:tailEnd type="triangle" w="lg"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6391" name="Group 18"/>
          <p:cNvGrpSpPr>
            <a:grpSpLocks/>
          </p:cNvGrpSpPr>
          <p:nvPr/>
        </p:nvGrpSpPr>
        <p:grpSpPr bwMode="auto">
          <a:xfrm>
            <a:off x="6197600" y="3490913"/>
            <a:ext cx="2432050" cy="1157287"/>
            <a:chOff x="293" y="2352"/>
            <a:chExt cx="1723" cy="729"/>
          </a:xfrm>
        </p:grpSpPr>
        <p:sp>
          <p:nvSpPr>
            <p:cNvPr id="16398" name="Text Box 19"/>
            <p:cNvSpPr txBox="1">
              <a:spLocks noChangeAspect="1" noChangeArrowheads="1"/>
            </p:cNvSpPr>
            <p:nvPr/>
          </p:nvSpPr>
          <p:spPr bwMode="auto">
            <a:xfrm>
              <a:off x="853" y="2562"/>
              <a:ext cx="48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lg" len="med"/>
                </a14:hiddenLine>
              </a:ext>
            </a:extLst>
          </p:spPr>
          <p:txBody>
            <a:bodyPr wrap="none">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altLang="tr-TR" sz="2400" b="0" i="0"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rPr>
                <a:t>UTI</a:t>
              </a:r>
              <a:endParaRPr kumimoji="0" lang="en-US" altLang="tr-TR" sz="2400" b="0" i="0"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endParaRPr>
            </a:p>
          </p:txBody>
        </p:sp>
        <p:sp>
          <p:nvSpPr>
            <p:cNvPr id="16399" name="Freeform 20"/>
            <p:cNvSpPr>
              <a:spLocks noChangeAspect="1" noEditPoints="1"/>
            </p:cNvSpPr>
            <p:nvPr/>
          </p:nvSpPr>
          <p:spPr bwMode="auto">
            <a:xfrm>
              <a:off x="293" y="2352"/>
              <a:ext cx="1723" cy="729"/>
            </a:xfrm>
            <a:custGeom>
              <a:avLst/>
              <a:gdLst>
                <a:gd name="T0" fmla="*/ 37 w 10944"/>
                <a:gd name="T1" fmla="*/ 3 h 4929"/>
                <a:gd name="T2" fmla="*/ 40 w 10944"/>
                <a:gd name="T3" fmla="*/ 4 h 4929"/>
                <a:gd name="T4" fmla="*/ 42 w 10944"/>
                <a:gd name="T5" fmla="*/ 6 h 4929"/>
                <a:gd name="T6" fmla="*/ 43 w 10944"/>
                <a:gd name="T7" fmla="*/ 7 h 4929"/>
                <a:gd name="T8" fmla="*/ 43 w 10944"/>
                <a:gd name="T9" fmla="*/ 9 h 4929"/>
                <a:gd name="T10" fmla="*/ 42 w 10944"/>
                <a:gd name="T11" fmla="*/ 11 h 4929"/>
                <a:gd name="T12" fmla="*/ 41 w 10944"/>
                <a:gd name="T13" fmla="*/ 12 h 4929"/>
                <a:gd name="T14" fmla="*/ 40 w 10944"/>
                <a:gd name="T15" fmla="*/ 13 h 4929"/>
                <a:gd name="T16" fmla="*/ 38 w 10944"/>
                <a:gd name="T17" fmla="*/ 14 h 4929"/>
                <a:gd name="T18" fmla="*/ 35 w 10944"/>
                <a:gd name="T19" fmla="*/ 15 h 4929"/>
                <a:gd name="T20" fmla="*/ 34 w 10944"/>
                <a:gd name="T21" fmla="*/ 15 h 4929"/>
                <a:gd name="T22" fmla="*/ 31 w 10944"/>
                <a:gd name="T23" fmla="*/ 15 h 4929"/>
                <a:gd name="T24" fmla="*/ 27 w 10944"/>
                <a:gd name="T25" fmla="*/ 16 h 4929"/>
                <a:gd name="T26" fmla="*/ 20 w 10944"/>
                <a:gd name="T27" fmla="*/ 16 h 4929"/>
                <a:gd name="T28" fmla="*/ 13 w 10944"/>
                <a:gd name="T29" fmla="*/ 15 h 4929"/>
                <a:gd name="T30" fmla="*/ 7 w 10944"/>
                <a:gd name="T31" fmla="*/ 14 h 4929"/>
                <a:gd name="T32" fmla="*/ 5 w 10944"/>
                <a:gd name="T33" fmla="*/ 13 h 4929"/>
                <a:gd name="T34" fmla="*/ 3 w 10944"/>
                <a:gd name="T35" fmla="*/ 12 h 4929"/>
                <a:gd name="T36" fmla="*/ 2 w 10944"/>
                <a:gd name="T37" fmla="*/ 11 h 4929"/>
                <a:gd name="T38" fmla="*/ 2 w 10944"/>
                <a:gd name="T39" fmla="*/ 9 h 4929"/>
                <a:gd name="T40" fmla="*/ 2 w 10944"/>
                <a:gd name="T41" fmla="*/ 7 h 4929"/>
                <a:gd name="T42" fmla="*/ 3 w 10944"/>
                <a:gd name="T43" fmla="*/ 5 h 4929"/>
                <a:gd name="T44" fmla="*/ 2 w 10944"/>
                <a:gd name="T45" fmla="*/ 5 h 4929"/>
                <a:gd name="T46" fmla="*/ 1 w 10944"/>
                <a:gd name="T47" fmla="*/ 6 h 4929"/>
                <a:gd name="T48" fmla="*/ 0 w 10944"/>
                <a:gd name="T49" fmla="*/ 6 h 4929"/>
                <a:gd name="T50" fmla="*/ 0 w 10944"/>
                <a:gd name="T51" fmla="*/ 5 h 4929"/>
                <a:gd name="T52" fmla="*/ 2 w 10944"/>
                <a:gd name="T53" fmla="*/ 5 h 4929"/>
                <a:gd name="T54" fmla="*/ 5 w 10944"/>
                <a:gd name="T55" fmla="*/ 3 h 4929"/>
                <a:gd name="T56" fmla="*/ 6 w 10944"/>
                <a:gd name="T57" fmla="*/ 2 h 4929"/>
                <a:gd name="T58" fmla="*/ 7 w 10944"/>
                <a:gd name="T59" fmla="*/ 2 h 4929"/>
                <a:gd name="T60" fmla="*/ 8 w 10944"/>
                <a:gd name="T61" fmla="*/ 2 h 4929"/>
                <a:gd name="T62" fmla="*/ 8 w 10944"/>
                <a:gd name="T63" fmla="*/ 3 h 4929"/>
                <a:gd name="T64" fmla="*/ 12 w 10944"/>
                <a:gd name="T65" fmla="*/ 1 h 4929"/>
                <a:gd name="T66" fmla="*/ 19 w 10944"/>
                <a:gd name="T67" fmla="*/ 0 h 4929"/>
                <a:gd name="T68" fmla="*/ 24 w 10944"/>
                <a:gd name="T69" fmla="*/ 0 h 4929"/>
                <a:gd name="T70" fmla="*/ 28 w 10944"/>
                <a:gd name="T71" fmla="*/ 1 h 4929"/>
                <a:gd name="T72" fmla="*/ 33 w 10944"/>
                <a:gd name="T73" fmla="*/ 2 h 4929"/>
                <a:gd name="T74" fmla="*/ 39 w 10944"/>
                <a:gd name="T75" fmla="*/ 6 h 4929"/>
                <a:gd name="T76" fmla="*/ 37 w 10944"/>
                <a:gd name="T77" fmla="*/ 4 h 4929"/>
                <a:gd name="T78" fmla="*/ 34 w 10944"/>
                <a:gd name="T79" fmla="*/ 3 h 4929"/>
                <a:gd name="T80" fmla="*/ 29 w 10944"/>
                <a:gd name="T81" fmla="*/ 2 h 4929"/>
                <a:gd name="T82" fmla="*/ 23 w 10944"/>
                <a:gd name="T83" fmla="*/ 1 h 4929"/>
                <a:gd name="T84" fmla="*/ 16 w 10944"/>
                <a:gd name="T85" fmla="*/ 2 h 4929"/>
                <a:gd name="T86" fmla="*/ 9 w 10944"/>
                <a:gd name="T87" fmla="*/ 3 h 4929"/>
                <a:gd name="T88" fmla="*/ 5 w 10944"/>
                <a:gd name="T89" fmla="*/ 4 h 4929"/>
                <a:gd name="T90" fmla="*/ 4 w 10944"/>
                <a:gd name="T91" fmla="*/ 7 h 4929"/>
                <a:gd name="T92" fmla="*/ 3 w 10944"/>
                <a:gd name="T93" fmla="*/ 8 h 4929"/>
                <a:gd name="T94" fmla="*/ 4 w 10944"/>
                <a:gd name="T95" fmla="*/ 10 h 4929"/>
                <a:gd name="T96" fmla="*/ 4 w 10944"/>
                <a:gd name="T97" fmla="*/ 11 h 4929"/>
                <a:gd name="T98" fmla="*/ 7 w 10944"/>
                <a:gd name="T99" fmla="*/ 12 h 4929"/>
                <a:gd name="T100" fmla="*/ 9 w 10944"/>
                <a:gd name="T101" fmla="*/ 13 h 4929"/>
                <a:gd name="T102" fmla="*/ 13 w 10944"/>
                <a:gd name="T103" fmla="*/ 14 h 4929"/>
                <a:gd name="T104" fmla="*/ 17 w 10944"/>
                <a:gd name="T105" fmla="*/ 14 h 4929"/>
                <a:gd name="T106" fmla="*/ 21 w 10944"/>
                <a:gd name="T107" fmla="*/ 15 h 4929"/>
                <a:gd name="T108" fmla="*/ 26 w 10944"/>
                <a:gd name="T109" fmla="*/ 14 h 4929"/>
                <a:gd name="T110" fmla="*/ 29 w 10944"/>
                <a:gd name="T111" fmla="*/ 14 h 4929"/>
                <a:gd name="T112" fmla="*/ 31 w 10944"/>
                <a:gd name="T113" fmla="*/ 14 h 4929"/>
                <a:gd name="T114" fmla="*/ 34 w 10944"/>
                <a:gd name="T115" fmla="*/ 13 h 4929"/>
                <a:gd name="T116" fmla="*/ 36 w 10944"/>
                <a:gd name="T117" fmla="*/ 13 h 4929"/>
                <a:gd name="T118" fmla="*/ 38 w 10944"/>
                <a:gd name="T119" fmla="*/ 12 h 4929"/>
                <a:gd name="T120" fmla="*/ 39 w 10944"/>
                <a:gd name="T121" fmla="*/ 11 h 4929"/>
                <a:gd name="T122" fmla="*/ 40 w 10944"/>
                <a:gd name="T123" fmla="*/ 9 h 4929"/>
                <a:gd name="T124" fmla="*/ 40 w 10944"/>
                <a:gd name="T125" fmla="*/ 8 h 49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44"/>
                <a:gd name="T190" fmla="*/ 0 h 4929"/>
                <a:gd name="T191" fmla="*/ 10944 w 10944"/>
                <a:gd name="T192" fmla="*/ 4929 h 49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44" h="4929">
                  <a:moveTo>
                    <a:pt x="8538" y="487"/>
                  </a:moveTo>
                  <a:lnTo>
                    <a:pt x="8663" y="523"/>
                  </a:lnTo>
                  <a:lnTo>
                    <a:pt x="8786" y="561"/>
                  </a:lnTo>
                  <a:lnTo>
                    <a:pt x="8904" y="599"/>
                  </a:lnTo>
                  <a:lnTo>
                    <a:pt x="9020" y="640"/>
                  </a:lnTo>
                  <a:lnTo>
                    <a:pt x="9133" y="680"/>
                  </a:lnTo>
                  <a:lnTo>
                    <a:pt x="9243" y="722"/>
                  </a:lnTo>
                  <a:lnTo>
                    <a:pt x="9348" y="763"/>
                  </a:lnTo>
                  <a:lnTo>
                    <a:pt x="9452" y="808"/>
                  </a:lnTo>
                  <a:lnTo>
                    <a:pt x="9551" y="851"/>
                  </a:lnTo>
                  <a:lnTo>
                    <a:pt x="9647" y="896"/>
                  </a:lnTo>
                  <a:lnTo>
                    <a:pt x="9739" y="941"/>
                  </a:lnTo>
                  <a:lnTo>
                    <a:pt x="9830" y="989"/>
                  </a:lnTo>
                  <a:lnTo>
                    <a:pt x="9916" y="1037"/>
                  </a:lnTo>
                  <a:lnTo>
                    <a:pt x="10000" y="1085"/>
                  </a:lnTo>
                  <a:lnTo>
                    <a:pt x="10080" y="1135"/>
                  </a:lnTo>
                  <a:lnTo>
                    <a:pt x="10157" y="1186"/>
                  </a:lnTo>
                  <a:lnTo>
                    <a:pt x="10200" y="1216"/>
                  </a:lnTo>
                  <a:lnTo>
                    <a:pt x="10242" y="1245"/>
                  </a:lnTo>
                  <a:lnTo>
                    <a:pt x="10323" y="1306"/>
                  </a:lnTo>
                  <a:lnTo>
                    <a:pt x="10362" y="1337"/>
                  </a:lnTo>
                  <a:lnTo>
                    <a:pt x="10399" y="1369"/>
                  </a:lnTo>
                  <a:lnTo>
                    <a:pt x="10472" y="1432"/>
                  </a:lnTo>
                  <a:lnTo>
                    <a:pt x="10538" y="1496"/>
                  </a:lnTo>
                  <a:lnTo>
                    <a:pt x="10569" y="1527"/>
                  </a:lnTo>
                  <a:lnTo>
                    <a:pt x="10600" y="1561"/>
                  </a:lnTo>
                  <a:lnTo>
                    <a:pt x="10628" y="1594"/>
                  </a:lnTo>
                  <a:lnTo>
                    <a:pt x="10656" y="1628"/>
                  </a:lnTo>
                  <a:lnTo>
                    <a:pt x="10708" y="1696"/>
                  </a:lnTo>
                  <a:lnTo>
                    <a:pt x="10753" y="1763"/>
                  </a:lnTo>
                  <a:lnTo>
                    <a:pt x="10794" y="1832"/>
                  </a:lnTo>
                  <a:lnTo>
                    <a:pt x="10812" y="1866"/>
                  </a:lnTo>
                  <a:lnTo>
                    <a:pt x="10829" y="1903"/>
                  </a:lnTo>
                  <a:lnTo>
                    <a:pt x="10861" y="1974"/>
                  </a:lnTo>
                  <a:lnTo>
                    <a:pt x="10886" y="2045"/>
                  </a:lnTo>
                  <a:lnTo>
                    <a:pt x="10897" y="2082"/>
                  </a:lnTo>
                  <a:lnTo>
                    <a:pt x="10907" y="2119"/>
                  </a:lnTo>
                  <a:lnTo>
                    <a:pt x="10915" y="2155"/>
                  </a:lnTo>
                  <a:lnTo>
                    <a:pt x="10922" y="2194"/>
                  </a:lnTo>
                  <a:lnTo>
                    <a:pt x="10933" y="2270"/>
                  </a:lnTo>
                  <a:lnTo>
                    <a:pt x="10935" y="2291"/>
                  </a:lnTo>
                  <a:lnTo>
                    <a:pt x="10937" y="2314"/>
                  </a:lnTo>
                  <a:lnTo>
                    <a:pt x="10940" y="2359"/>
                  </a:lnTo>
                  <a:lnTo>
                    <a:pt x="10940" y="2381"/>
                  </a:lnTo>
                  <a:lnTo>
                    <a:pt x="10941" y="2403"/>
                  </a:lnTo>
                  <a:lnTo>
                    <a:pt x="10944" y="2449"/>
                  </a:lnTo>
                  <a:lnTo>
                    <a:pt x="10942" y="2492"/>
                  </a:lnTo>
                  <a:lnTo>
                    <a:pt x="10942" y="2536"/>
                  </a:lnTo>
                  <a:lnTo>
                    <a:pt x="10938" y="2622"/>
                  </a:lnTo>
                  <a:lnTo>
                    <a:pt x="10929" y="2706"/>
                  </a:lnTo>
                  <a:lnTo>
                    <a:pt x="10918" y="2790"/>
                  </a:lnTo>
                  <a:lnTo>
                    <a:pt x="10902" y="2872"/>
                  </a:lnTo>
                  <a:lnTo>
                    <a:pt x="10896" y="2891"/>
                  </a:lnTo>
                  <a:lnTo>
                    <a:pt x="10891" y="2911"/>
                  </a:lnTo>
                  <a:lnTo>
                    <a:pt x="10882" y="2952"/>
                  </a:lnTo>
                  <a:lnTo>
                    <a:pt x="10870" y="2991"/>
                  </a:lnTo>
                  <a:lnTo>
                    <a:pt x="10859" y="3030"/>
                  </a:lnTo>
                  <a:lnTo>
                    <a:pt x="10831" y="3107"/>
                  </a:lnTo>
                  <a:lnTo>
                    <a:pt x="10800" y="3182"/>
                  </a:lnTo>
                  <a:lnTo>
                    <a:pt x="10764" y="3257"/>
                  </a:lnTo>
                  <a:lnTo>
                    <a:pt x="10725" y="3329"/>
                  </a:lnTo>
                  <a:lnTo>
                    <a:pt x="10713" y="3346"/>
                  </a:lnTo>
                  <a:lnTo>
                    <a:pt x="10703" y="3365"/>
                  </a:lnTo>
                  <a:lnTo>
                    <a:pt x="10682" y="3401"/>
                  </a:lnTo>
                  <a:lnTo>
                    <a:pt x="10658" y="3435"/>
                  </a:lnTo>
                  <a:lnTo>
                    <a:pt x="10635" y="3470"/>
                  </a:lnTo>
                  <a:lnTo>
                    <a:pt x="10610" y="3504"/>
                  </a:lnTo>
                  <a:lnTo>
                    <a:pt x="10585" y="3539"/>
                  </a:lnTo>
                  <a:lnTo>
                    <a:pt x="10530" y="3605"/>
                  </a:lnTo>
                  <a:lnTo>
                    <a:pt x="10471" y="3671"/>
                  </a:lnTo>
                  <a:lnTo>
                    <a:pt x="10408" y="3734"/>
                  </a:lnTo>
                  <a:lnTo>
                    <a:pt x="10391" y="3749"/>
                  </a:lnTo>
                  <a:lnTo>
                    <a:pt x="10376" y="3765"/>
                  </a:lnTo>
                  <a:lnTo>
                    <a:pt x="10343" y="3796"/>
                  </a:lnTo>
                  <a:lnTo>
                    <a:pt x="10307" y="3826"/>
                  </a:lnTo>
                  <a:lnTo>
                    <a:pt x="10289" y="3841"/>
                  </a:lnTo>
                  <a:lnTo>
                    <a:pt x="10272" y="3856"/>
                  </a:lnTo>
                  <a:lnTo>
                    <a:pt x="10199" y="3915"/>
                  </a:lnTo>
                  <a:lnTo>
                    <a:pt x="10178" y="3929"/>
                  </a:lnTo>
                  <a:lnTo>
                    <a:pt x="10159" y="3944"/>
                  </a:lnTo>
                  <a:lnTo>
                    <a:pt x="10120" y="3973"/>
                  </a:lnTo>
                  <a:lnTo>
                    <a:pt x="10040" y="4030"/>
                  </a:lnTo>
                  <a:lnTo>
                    <a:pt x="9997" y="4056"/>
                  </a:lnTo>
                  <a:lnTo>
                    <a:pt x="9954" y="4083"/>
                  </a:lnTo>
                  <a:lnTo>
                    <a:pt x="9908" y="4109"/>
                  </a:lnTo>
                  <a:lnTo>
                    <a:pt x="9864" y="4136"/>
                  </a:lnTo>
                  <a:lnTo>
                    <a:pt x="9816" y="4161"/>
                  </a:lnTo>
                  <a:lnTo>
                    <a:pt x="9793" y="4174"/>
                  </a:lnTo>
                  <a:lnTo>
                    <a:pt x="9770" y="4187"/>
                  </a:lnTo>
                  <a:lnTo>
                    <a:pt x="9721" y="4212"/>
                  </a:lnTo>
                  <a:lnTo>
                    <a:pt x="9674" y="4238"/>
                  </a:lnTo>
                  <a:lnTo>
                    <a:pt x="9573" y="4286"/>
                  </a:lnTo>
                  <a:lnTo>
                    <a:pt x="9468" y="4334"/>
                  </a:lnTo>
                  <a:lnTo>
                    <a:pt x="9359" y="4379"/>
                  </a:lnTo>
                  <a:lnTo>
                    <a:pt x="9247" y="4424"/>
                  </a:lnTo>
                  <a:lnTo>
                    <a:pt x="9156" y="4456"/>
                  </a:lnTo>
                  <a:lnTo>
                    <a:pt x="9065" y="4488"/>
                  </a:lnTo>
                  <a:lnTo>
                    <a:pt x="9017" y="4503"/>
                  </a:lnTo>
                  <a:lnTo>
                    <a:pt x="8971" y="4518"/>
                  </a:lnTo>
                  <a:lnTo>
                    <a:pt x="8923" y="4533"/>
                  </a:lnTo>
                  <a:lnTo>
                    <a:pt x="8876" y="4549"/>
                  </a:lnTo>
                  <a:lnTo>
                    <a:pt x="8779" y="4577"/>
                  </a:lnTo>
                  <a:lnTo>
                    <a:pt x="8729" y="4591"/>
                  </a:lnTo>
                  <a:lnTo>
                    <a:pt x="8704" y="4598"/>
                  </a:lnTo>
                  <a:lnTo>
                    <a:pt x="8692" y="4601"/>
                  </a:lnTo>
                  <a:lnTo>
                    <a:pt x="8680" y="4606"/>
                  </a:lnTo>
                  <a:lnTo>
                    <a:pt x="8667" y="4608"/>
                  </a:lnTo>
                  <a:lnTo>
                    <a:pt x="8654" y="4611"/>
                  </a:lnTo>
                  <a:lnTo>
                    <a:pt x="8629" y="4618"/>
                  </a:lnTo>
                  <a:lnTo>
                    <a:pt x="8579" y="4632"/>
                  </a:lnTo>
                  <a:lnTo>
                    <a:pt x="8477" y="4658"/>
                  </a:lnTo>
                  <a:lnTo>
                    <a:pt x="8424" y="4669"/>
                  </a:lnTo>
                  <a:lnTo>
                    <a:pt x="8372" y="4682"/>
                  </a:lnTo>
                  <a:lnTo>
                    <a:pt x="8265" y="4705"/>
                  </a:lnTo>
                  <a:lnTo>
                    <a:pt x="8156" y="4727"/>
                  </a:lnTo>
                  <a:lnTo>
                    <a:pt x="8128" y="4731"/>
                  </a:lnTo>
                  <a:lnTo>
                    <a:pt x="8101" y="4737"/>
                  </a:lnTo>
                  <a:lnTo>
                    <a:pt x="8046" y="4748"/>
                  </a:lnTo>
                  <a:lnTo>
                    <a:pt x="7990" y="4758"/>
                  </a:lnTo>
                  <a:lnTo>
                    <a:pt x="7961" y="4762"/>
                  </a:lnTo>
                  <a:lnTo>
                    <a:pt x="7934" y="4768"/>
                  </a:lnTo>
                  <a:lnTo>
                    <a:pt x="7876" y="4777"/>
                  </a:lnTo>
                  <a:lnTo>
                    <a:pt x="7820" y="4787"/>
                  </a:lnTo>
                  <a:lnTo>
                    <a:pt x="7761" y="4795"/>
                  </a:lnTo>
                  <a:lnTo>
                    <a:pt x="7703" y="4804"/>
                  </a:lnTo>
                  <a:lnTo>
                    <a:pt x="7586" y="4822"/>
                  </a:lnTo>
                  <a:lnTo>
                    <a:pt x="7391" y="4846"/>
                  </a:lnTo>
                  <a:lnTo>
                    <a:pt x="7196" y="4867"/>
                  </a:lnTo>
                  <a:lnTo>
                    <a:pt x="6999" y="4886"/>
                  </a:lnTo>
                  <a:lnTo>
                    <a:pt x="6801" y="4901"/>
                  </a:lnTo>
                  <a:lnTo>
                    <a:pt x="6602" y="4913"/>
                  </a:lnTo>
                  <a:lnTo>
                    <a:pt x="6402" y="4922"/>
                  </a:lnTo>
                  <a:lnTo>
                    <a:pt x="6200" y="4926"/>
                  </a:lnTo>
                  <a:lnTo>
                    <a:pt x="5998" y="4929"/>
                  </a:lnTo>
                  <a:lnTo>
                    <a:pt x="5858" y="4928"/>
                  </a:lnTo>
                  <a:lnTo>
                    <a:pt x="5719" y="4925"/>
                  </a:lnTo>
                  <a:lnTo>
                    <a:pt x="5581" y="4922"/>
                  </a:lnTo>
                  <a:lnTo>
                    <a:pt x="5445" y="4918"/>
                  </a:lnTo>
                  <a:lnTo>
                    <a:pt x="5308" y="4913"/>
                  </a:lnTo>
                  <a:lnTo>
                    <a:pt x="5173" y="4906"/>
                  </a:lnTo>
                  <a:lnTo>
                    <a:pt x="4904" y="4890"/>
                  </a:lnTo>
                  <a:lnTo>
                    <a:pt x="4638" y="4867"/>
                  </a:lnTo>
                  <a:lnTo>
                    <a:pt x="4505" y="4855"/>
                  </a:lnTo>
                  <a:lnTo>
                    <a:pt x="4375" y="4843"/>
                  </a:lnTo>
                  <a:lnTo>
                    <a:pt x="4115" y="4811"/>
                  </a:lnTo>
                  <a:lnTo>
                    <a:pt x="3986" y="4794"/>
                  </a:lnTo>
                  <a:lnTo>
                    <a:pt x="3859" y="4777"/>
                  </a:lnTo>
                  <a:lnTo>
                    <a:pt x="3603" y="4736"/>
                  </a:lnTo>
                  <a:lnTo>
                    <a:pt x="3476" y="4713"/>
                  </a:lnTo>
                  <a:lnTo>
                    <a:pt x="3352" y="4691"/>
                  </a:lnTo>
                  <a:lnTo>
                    <a:pt x="3103" y="4641"/>
                  </a:lnTo>
                  <a:lnTo>
                    <a:pt x="2980" y="4615"/>
                  </a:lnTo>
                  <a:lnTo>
                    <a:pt x="2858" y="4588"/>
                  </a:lnTo>
                  <a:lnTo>
                    <a:pt x="2736" y="4558"/>
                  </a:lnTo>
                  <a:lnTo>
                    <a:pt x="2616" y="4527"/>
                  </a:lnTo>
                  <a:lnTo>
                    <a:pt x="2376" y="4464"/>
                  </a:lnTo>
                  <a:lnTo>
                    <a:pt x="2139" y="4396"/>
                  </a:lnTo>
                  <a:lnTo>
                    <a:pt x="2022" y="4360"/>
                  </a:lnTo>
                  <a:lnTo>
                    <a:pt x="1906" y="4323"/>
                  </a:lnTo>
                  <a:lnTo>
                    <a:pt x="1837" y="4300"/>
                  </a:lnTo>
                  <a:lnTo>
                    <a:pt x="1771" y="4277"/>
                  </a:lnTo>
                  <a:lnTo>
                    <a:pt x="1705" y="4252"/>
                  </a:lnTo>
                  <a:lnTo>
                    <a:pt x="1643" y="4228"/>
                  </a:lnTo>
                  <a:lnTo>
                    <a:pt x="1580" y="4202"/>
                  </a:lnTo>
                  <a:lnTo>
                    <a:pt x="1521" y="4176"/>
                  </a:lnTo>
                  <a:lnTo>
                    <a:pt x="1462" y="4149"/>
                  </a:lnTo>
                  <a:lnTo>
                    <a:pt x="1407" y="4123"/>
                  </a:lnTo>
                  <a:lnTo>
                    <a:pt x="1350" y="4093"/>
                  </a:lnTo>
                  <a:lnTo>
                    <a:pt x="1297" y="4065"/>
                  </a:lnTo>
                  <a:lnTo>
                    <a:pt x="1245" y="4036"/>
                  </a:lnTo>
                  <a:lnTo>
                    <a:pt x="1196" y="4006"/>
                  </a:lnTo>
                  <a:lnTo>
                    <a:pt x="1146" y="3974"/>
                  </a:lnTo>
                  <a:lnTo>
                    <a:pt x="1100" y="3944"/>
                  </a:lnTo>
                  <a:lnTo>
                    <a:pt x="1054" y="3911"/>
                  </a:lnTo>
                  <a:lnTo>
                    <a:pt x="1012" y="3879"/>
                  </a:lnTo>
                  <a:lnTo>
                    <a:pt x="969" y="3844"/>
                  </a:lnTo>
                  <a:lnTo>
                    <a:pt x="930" y="3810"/>
                  </a:lnTo>
                  <a:lnTo>
                    <a:pt x="890" y="3775"/>
                  </a:lnTo>
                  <a:lnTo>
                    <a:pt x="854" y="3741"/>
                  </a:lnTo>
                  <a:lnTo>
                    <a:pt x="817" y="3703"/>
                  </a:lnTo>
                  <a:lnTo>
                    <a:pt x="784" y="3667"/>
                  </a:lnTo>
                  <a:lnTo>
                    <a:pt x="751" y="3630"/>
                  </a:lnTo>
                  <a:lnTo>
                    <a:pt x="722" y="3592"/>
                  </a:lnTo>
                  <a:lnTo>
                    <a:pt x="693" y="3553"/>
                  </a:lnTo>
                  <a:lnTo>
                    <a:pt x="665" y="3513"/>
                  </a:lnTo>
                  <a:lnTo>
                    <a:pt x="639" y="3472"/>
                  </a:lnTo>
                  <a:lnTo>
                    <a:pt x="617" y="3433"/>
                  </a:lnTo>
                  <a:lnTo>
                    <a:pt x="594" y="3391"/>
                  </a:lnTo>
                  <a:lnTo>
                    <a:pt x="573" y="3349"/>
                  </a:lnTo>
                  <a:lnTo>
                    <a:pt x="554" y="3306"/>
                  </a:lnTo>
                  <a:lnTo>
                    <a:pt x="538" y="3264"/>
                  </a:lnTo>
                  <a:lnTo>
                    <a:pt x="521" y="3218"/>
                  </a:lnTo>
                  <a:lnTo>
                    <a:pt x="508" y="3174"/>
                  </a:lnTo>
                  <a:lnTo>
                    <a:pt x="494" y="3128"/>
                  </a:lnTo>
                  <a:lnTo>
                    <a:pt x="484" y="3082"/>
                  </a:lnTo>
                  <a:lnTo>
                    <a:pt x="474" y="3035"/>
                  </a:lnTo>
                  <a:lnTo>
                    <a:pt x="467" y="2987"/>
                  </a:lnTo>
                  <a:lnTo>
                    <a:pt x="460" y="2938"/>
                  </a:lnTo>
                  <a:lnTo>
                    <a:pt x="457" y="2891"/>
                  </a:lnTo>
                  <a:lnTo>
                    <a:pt x="452" y="2840"/>
                  </a:lnTo>
                  <a:lnTo>
                    <a:pt x="451" y="2790"/>
                  </a:lnTo>
                  <a:lnTo>
                    <a:pt x="451" y="2739"/>
                  </a:lnTo>
                  <a:lnTo>
                    <a:pt x="454" y="2689"/>
                  </a:lnTo>
                  <a:lnTo>
                    <a:pt x="457" y="2636"/>
                  </a:lnTo>
                  <a:lnTo>
                    <a:pt x="462" y="2584"/>
                  </a:lnTo>
                  <a:lnTo>
                    <a:pt x="469" y="2530"/>
                  </a:lnTo>
                  <a:lnTo>
                    <a:pt x="479" y="2477"/>
                  </a:lnTo>
                  <a:lnTo>
                    <a:pt x="488" y="2420"/>
                  </a:lnTo>
                  <a:lnTo>
                    <a:pt x="501" y="2365"/>
                  </a:lnTo>
                  <a:lnTo>
                    <a:pt x="513" y="2308"/>
                  </a:lnTo>
                  <a:lnTo>
                    <a:pt x="529" y="2253"/>
                  </a:lnTo>
                  <a:lnTo>
                    <a:pt x="545" y="2194"/>
                  </a:lnTo>
                  <a:lnTo>
                    <a:pt x="564" y="2136"/>
                  </a:lnTo>
                  <a:lnTo>
                    <a:pt x="584" y="2077"/>
                  </a:lnTo>
                  <a:lnTo>
                    <a:pt x="606" y="2019"/>
                  </a:lnTo>
                  <a:lnTo>
                    <a:pt x="629" y="1958"/>
                  </a:lnTo>
                  <a:lnTo>
                    <a:pt x="654" y="1898"/>
                  </a:lnTo>
                  <a:lnTo>
                    <a:pt x="680" y="1836"/>
                  </a:lnTo>
                  <a:lnTo>
                    <a:pt x="710" y="1774"/>
                  </a:lnTo>
                  <a:lnTo>
                    <a:pt x="738" y="1711"/>
                  </a:lnTo>
                  <a:lnTo>
                    <a:pt x="770" y="1648"/>
                  </a:lnTo>
                  <a:lnTo>
                    <a:pt x="802" y="1583"/>
                  </a:lnTo>
                  <a:lnTo>
                    <a:pt x="839" y="1519"/>
                  </a:lnTo>
                  <a:lnTo>
                    <a:pt x="799" y="1534"/>
                  </a:lnTo>
                  <a:lnTo>
                    <a:pt x="762" y="1550"/>
                  </a:lnTo>
                  <a:lnTo>
                    <a:pt x="690" y="1580"/>
                  </a:lnTo>
                  <a:lnTo>
                    <a:pt x="621" y="1607"/>
                  </a:lnTo>
                  <a:lnTo>
                    <a:pt x="588" y="1619"/>
                  </a:lnTo>
                  <a:lnTo>
                    <a:pt x="558" y="1633"/>
                  </a:lnTo>
                  <a:lnTo>
                    <a:pt x="526" y="1644"/>
                  </a:lnTo>
                  <a:lnTo>
                    <a:pt x="496" y="1657"/>
                  </a:lnTo>
                  <a:lnTo>
                    <a:pt x="441" y="1679"/>
                  </a:lnTo>
                  <a:lnTo>
                    <a:pt x="387" y="1701"/>
                  </a:lnTo>
                  <a:lnTo>
                    <a:pt x="340" y="1721"/>
                  </a:lnTo>
                  <a:lnTo>
                    <a:pt x="316" y="1729"/>
                  </a:lnTo>
                  <a:lnTo>
                    <a:pt x="294" y="1738"/>
                  </a:lnTo>
                  <a:lnTo>
                    <a:pt x="255" y="1754"/>
                  </a:lnTo>
                  <a:lnTo>
                    <a:pt x="217" y="1769"/>
                  </a:lnTo>
                  <a:lnTo>
                    <a:pt x="186" y="1782"/>
                  </a:lnTo>
                  <a:lnTo>
                    <a:pt x="156" y="1794"/>
                  </a:lnTo>
                  <a:lnTo>
                    <a:pt x="132" y="1804"/>
                  </a:lnTo>
                  <a:lnTo>
                    <a:pt x="121" y="1807"/>
                  </a:lnTo>
                  <a:lnTo>
                    <a:pt x="112" y="1812"/>
                  </a:lnTo>
                  <a:lnTo>
                    <a:pt x="97" y="1819"/>
                  </a:lnTo>
                  <a:lnTo>
                    <a:pt x="80" y="1822"/>
                  </a:lnTo>
                  <a:lnTo>
                    <a:pt x="67" y="1825"/>
                  </a:lnTo>
                  <a:lnTo>
                    <a:pt x="53" y="1824"/>
                  </a:lnTo>
                  <a:lnTo>
                    <a:pt x="42" y="1822"/>
                  </a:lnTo>
                  <a:lnTo>
                    <a:pt x="30" y="1815"/>
                  </a:lnTo>
                  <a:lnTo>
                    <a:pt x="21" y="1807"/>
                  </a:lnTo>
                  <a:lnTo>
                    <a:pt x="13" y="1795"/>
                  </a:lnTo>
                  <a:lnTo>
                    <a:pt x="8" y="1782"/>
                  </a:lnTo>
                  <a:lnTo>
                    <a:pt x="2" y="1767"/>
                  </a:lnTo>
                  <a:lnTo>
                    <a:pt x="0" y="1753"/>
                  </a:lnTo>
                  <a:lnTo>
                    <a:pt x="0" y="1740"/>
                  </a:lnTo>
                  <a:lnTo>
                    <a:pt x="3" y="1730"/>
                  </a:lnTo>
                  <a:lnTo>
                    <a:pt x="9" y="1719"/>
                  </a:lnTo>
                  <a:lnTo>
                    <a:pt x="18" y="1710"/>
                  </a:lnTo>
                  <a:lnTo>
                    <a:pt x="30" y="1702"/>
                  </a:lnTo>
                  <a:lnTo>
                    <a:pt x="46" y="1696"/>
                  </a:lnTo>
                  <a:lnTo>
                    <a:pt x="87" y="1679"/>
                  </a:lnTo>
                  <a:lnTo>
                    <a:pt x="131" y="1661"/>
                  </a:lnTo>
                  <a:lnTo>
                    <a:pt x="178" y="1642"/>
                  </a:lnTo>
                  <a:lnTo>
                    <a:pt x="226" y="1623"/>
                  </a:lnTo>
                  <a:lnTo>
                    <a:pt x="275" y="1600"/>
                  </a:lnTo>
                  <a:lnTo>
                    <a:pt x="328" y="1577"/>
                  </a:lnTo>
                  <a:lnTo>
                    <a:pt x="384" y="1553"/>
                  </a:lnTo>
                  <a:lnTo>
                    <a:pt x="442" y="1529"/>
                  </a:lnTo>
                  <a:lnTo>
                    <a:pt x="500" y="1501"/>
                  </a:lnTo>
                  <a:lnTo>
                    <a:pt x="562" y="1473"/>
                  </a:lnTo>
                  <a:lnTo>
                    <a:pt x="624" y="1444"/>
                  </a:lnTo>
                  <a:lnTo>
                    <a:pt x="691" y="1414"/>
                  </a:lnTo>
                  <a:lnTo>
                    <a:pt x="758" y="1381"/>
                  </a:lnTo>
                  <a:lnTo>
                    <a:pt x="829" y="1348"/>
                  </a:lnTo>
                  <a:lnTo>
                    <a:pt x="900" y="1314"/>
                  </a:lnTo>
                  <a:lnTo>
                    <a:pt x="976" y="1279"/>
                  </a:lnTo>
                  <a:lnTo>
                    <a:pt x="1030" y="1191"/>
                  </a:lnTo>
                  <a:lnTo>
                    <a:pt x="1088" y="1102"/>
                  </a:lnTo>
                  <a:lnTo>
                    <a:pt x="1126" y="1047"/>
                  </a:lnTo>
                  <a:lnTo>
                    <a:pt x="1168" y="994"/>
                  </a:lnTo>
                  <a:lnTo>
                    <a:pt x="1212" y="944"/>
                  </a:lnTo>
                  <a:lnTo>
                    <a:pt x="1261" y="897"/>
                  </a:lnTo>
                  <a:lnTo>
                    <a:pt x="1284" y="873"/>
                  </a:lnTo>
                  <a:lnTo>
                    <a:pt x="1311" y="852"/>
                  </a:lnTo>
                  <a:lnTo>
                    <a:pt x="1365" y="810"/>
                  </a:lnTo>
                  <a:lnTo>
                    <a:pt x="1422" y="770"/>
                  </a:lnTo>
                  <a:lnTo>
                    <a:pt x="1483" y="735"/>
                  </a:lnTo>
                  <a:lnTo>
                    <a:pt x="1509" y="719"/>
                  </a:lnTo>
                  <a:lnTo>
                    <a:pt x="1536" y="706"/>
                  </a:lnTo>
                  <a:lnTo>
                    <a:pt x="1587" y="682"/>
                  </a:lnTo>
                  <a:lnTo>
                    <a:pt x="1637" y="660"/>
                  </a:lnTo>
                  <a:lnTo>
                    <a:pt x="1661" y="651"/>
                  </a:lnTo>
                  <a:lnTo>
                    <a:pt x="1686" y="644"/>
                  </a:lnTo>
                  <a:lnTo>
                    <a:pt x="1731" y="631"/>
                  </a:lnTo>
                  <a:lnTo>
                    <a:pt x="1775" y="623"/>
                  </a:lnTo>
                  <a:lnTo>
                    <a:pt x="1796" y="620"/>
                  </a:lnTo>
                  <a:lnTo>
                    <a:pt x="1817" y="618"/>
                  </a:lnTo>
                  <a:lnTo>
                    <a:pt x="1858" y="618"/>
                  </a:lnTo>
                  <a:lnTo>
                    <a:pt x="1876" y="618"/>
                  </a:lnTo>
                  <a:lnTo>
                    <a:pt x="1893" y="621"/>
                  </a:lnTo>
                  <a:lnTo>
                    <a:pt x="1909" y="624"/>
                  </a:lnTo>
                  <a:lnTo>
                    <a:pt x="1924" y="629"/>
                  </a:lnTo>
                  <a:lnTo>
                    <a:pt x="1936" y="633"/>
                  </a:lnTo>
                  <a:lnTo>
                    <a:pt x="1947" y="640"/>
                  </a:lnTo>
                  <a:lnTo>
                    <a:pt x="1956" y="647"/>
                  </a:lnTo>
                  <a:lnTo>
                    <a:pt x="1964" y="656"/>
                  </a:lnTo>
                  <a:lnTo>
                    <a:pt x="1968" y="664"/>
                  </a:lnTo>
                  <a:lnTo>
                    <a:pt x="1972" y="674"/>
                  </a:lnTo>
                  <a:lnTo>
                    <a:pt x="1973" y="685"/>
                  </a:lnTo>
                  <a:lnTo>
                    <a:pt x="1974" y="698"/>
                  </a:lnTo>
                  <a:lnTo>
                    <a:pt x="1972" y="710"/>
                  </a:lnTo>
                  <a:lnTo>
                    <a:pt x="1968" y="725"/>
                  </a:lnTo>
                  <a:lnTo>
                    <a:pt x="1963" y="741"/>
                  </a:lnTo>
                  <a:lnTo>
                    <a:pt x="1957" y="758"/>
                  </a:lnTo>
                  <a:lnTo>
                    <a:pt x="1948" y="774"/>
                  </a:lnTo>
                  <a:lnTo>
                    <a:pt x="1939" y="791"/>
                  </a:lnTo>
                  <a:lnTo>
                    <a:pt x="1927" y="807"/>
                  </a:lnTo>
                  <a:lnTo>
                    <a:pt x="1915" y="825"/>
                  </a:lnTo>
                  <a:lnTo>
                    <a:pt x="1970" y="798"/>
                  </a:lnTo>
                  <a:lnTo>
                    <a:pt x="2026" y="773"/>
                  </a:lnTo>
                  <a:lnTo>
                    <a:pt x="2078" y="749"/>
                  </a:lnTo>
                  <a:lnTo>
                    <a:pt x="2129" y="727"/>
                  </a:lnTo>
                  <a:lnTo>
                    <a:pt x="2178" y="706"/>
                  </a:lnTo>
                  <a:lnTo>
                    <a:pt x="2225" y="685"/>
                  </a:lnTo>
                  <a:lnTo>
                    <a:pt x="2269" y="666"/>
                  </a:lnTo>
                  <a:lnTo>
                    <a:pt x="2312" y="649"/>
                  </a:lnTo>
                  <a:lnTo>
                    <a:pt x="2505" y="570"/>
                  </a:lnTo>
                  <a:lnTo>
                    <a:pt x="2697" y="496"/>
                  </a:lnTo>
                  <a:lnTo>
                    <a:pt x="2890" y="427"/>
                  </a:lnTo>
                  <a:lnTo>
                    <a:pt x="2987" y="394"/>
                  </a:lnTo>
                  <a:lnTo>
                    <a:pt x="3084" y="363"/>
                  </a:lnTo>
                  <a:lnTo>
                    <a:pt x="3277" y="304"/>
                  </a:lnTo>
                  <a:lnTo>
                    <a:pt x="3470" y="251"/>
                  </a:lnTo>
                  <a:lnTo>
                    <a:pt x="3662" y="204"/>
                  </a:lnTo>
                  <a:lnTo>
                    <a:pt x="3857" y="162"/>
                  </a:lnTo>
                  <a:lnTo>
                    <a:pt x="4050" y="123"/>
                  </a:lnTo>
                  <a:lnTo>
                    <a:pt x="4243" y="90"/>
                  </a:lnTo>
                  <a:lnTo>
                    <a:pt x="4436" y="62"/>
                  </a:lnTo>
                  <a:lnTo>
                    <a:pt x="4629" y="39"/>
                  </a:lnTo>
                  <a:lnTo>
                    <a:pt x="4821" y="21"/>
                  </a:lnTo>
                  <a:lnTo>
                    <a:pt x="5014" y="9"/>
                  </a:lnTo>
                  <a:lnTo>
                    <a:pt x="5207" y="2"/>
                  </a:lnTo>
                  <a:lnTo>
                    <a:pt x="5402" y="0"/>
                  </a:lnTo>
                  <a:lnTo>
                    <a:pt x="5537" y="1"/>
                  </a:lnTo>
                  <a:lnTo>
                    <a:pt x="5608" y="3"/>
                  </a:lnTo>
                  <a:lnTo>
                    <a:pt x="5682" y="6"/>
                  </a:lnTo>
                  <a:lnTo>
                    <a:pt x="5835" y="14"/>
                  </a:lnTo>
                  <a:lnTo>
                    <a:pt x="5916" y="20"/>
                  </a:lnTo>
                  <a:lnTo>
                    <a:pt x="5998" y="27"/>
                  </a:lnTo>
                  <a:lnTo>
                    <a:pt x="6081" y="34"/>
                  </a:lnTo>
                  <a:lnTo>
                    <a:pt x="6168" y="42"/>
                  </a:lnTo>
                  <a:lnTo>
                    <a:pt x="6257" y="51"/>
                  </a:lnTo>
                  <a:lnTo>
                    <a:pt x="6349" y="62"/>
                  </a:lnTo>
                  <a:lnTo>
                    <a:pt x="6441" y="72"/>
                  </a:lnTo>
                  <a:lnTo>
                    <a:pt x="6537" y="85"/>
                  </a:lnTo>
                  <a:lnTo>
                    <a:pt x="6633" y="97"/>
                  </a:lnTo>
                  <a:lnTo>
                    <a:pt x="6734" y="112"/>
                  </a:lnTo>
                  <a:lnTo>
                    <a:pt x="6855" y="128"/>
                  </a:lnTo>
                  <a:lnTo>
                    <a:pt x="6975" y="146"/>
                  </a:lnTo>
                  <a:lnTo>
                    <a:pt x="7094" y="164"/>
                  </a:lnTo>
                  <a:lnTo>
                    <a:pt x="7213" y="184"/>
                  </a:lnTo>
                  <a:lnTo>
                    <a:pt x="7444" y="226"/>
                  </a:lnTo>
                  <a:lnTo>
                    <a:pt x="7559" y="248"/>
                  </a:lnTo>
                  <a:lnTo>
                    <a:pt x="7673" y="272"/>
                  </a:lnTo>
                  <a:lnTo>
                    <a:pt x="7784" y="294"/>
                  </a:lnTo>
                  <a:lnTo>
                    <a:pt x="7896" y="319"/>
                  </a:lnTo>
                  <a:lnTo>
                    <a:pt x="8005" y="344"/>
                  </a:lnTo>
                  <a:lnTo>
                    <a:pt x="8114" y="371"/>
                  </a:lnTo>
                  <a:lnTo>
                    <a:pt x="8328" y="427"/>
                  </a:lnTo>
                  <a:lnTo>
                    <a:pt x="8538" y="487"/>
                  </a:lnTo>
                  <a:close/>
                  <a:moveTo>
                    <a:pt x="10305" y="2308"/>
                  </a:moveTo>
                  <a:lnTo>
                    <a:pt x="10296" y="2244"/>
                  </a:lnTo>
                  <a:lnTo>
                    <a:pt x="10284" y="2180"/>
                  </a:lnTo>
                  <a:lnTo>
                    <a:pt x="10268" y="2118"/>
                  </a:lnTo>
                  <a:lnTo>
                    <a:pt x="10248" y="2058"/>
                  </a:lnTo>
                  <a:lnTo>
                    <a:pt x="10225" y="1998"/>
                  </a:lnTo>
                  <a:lnTo>
                    <a:pt x="10199" y="1939"/>
                  </a:lnTo>
                  <a:lnTo>
                    <a:pt x="10169" y="1881"/>
                  </a:lnTo>
                  <a:lnTo>
                    <a:pt x="10136" y="1825"/>
                  </a:lnTo>
                  <a:lnTo>
                    <a:pt x="10099" y="1769"/>
                  </a:lnTo>
                  <a:lnTo>
                    <a:pt x="10058" y="1714"/>
                  </a:lnTo>
                  <a:lnTo>
                    <a:pt x="10014" y="1660"/>
                  </a:lnTo>
                  <a:lnTo>
                    <a:pt x="9966" y="1608"/>
                  </a:lnTo>
                  <a:lnTo>
                    <a:pt x="9914" y="1556"/>
                  </a:lnTo>
                  <a:lnTo>
                    <a:pt x="9860" y="1505"/>
                  </a:lnTo>
                  <a:lnTo>
                    <a:pt x="9801" y="1455"/>
                  </a:lnTo>
                  <a:lnTo>
                    <a:pt x="9739" y="1407"/>
                  </a:lnTo>
                  <a:lnTo>
                    <a:pt x="9672" y="1359"/>
                  </a:lnTo>
                  <a:lnTo>
                    <a:pt x="9603" y="1312"/>
                  </a:lnTo>
                  <a:lnTo>
                    <a:pt x="9530" y="1266"/>
                  </a:lnTo>
                  <a:lnTo>
                    <a:pt x="9454" y="1221"/>
                  </a:lnTo>
                  <a:lnTo>
                    <a:pt x="9373" y="1177"/>
                  </a:lnTo>
                  <a:lnTo>
                    <a:pt x="9289" y="1134"/>
                  </a:lnTo>
                  <a:lnTo>
                    <a:pt x="9202" y="1092"/>
                  </a:lnTo>
                  <a:lnTo>
                    <a:pt x="9111" y="1053"/>
                  </a:lnTo>
                  <a:lnTo>
                    <a:pt x="9016" y="1012"/>
                  </a:lnTo>
                  <a:lnTo>
                    <a:pt x="8917" y="973"/>
                  </a:lnTo>
                  <a:lnTo>
                    <a:pt x="8815" y="936"/>
                  </a:lnTo>
                  <a:lnTo>
                    <a:pt x="8711" y="900"/>
                  </a:lnTo>
                  <a:lnTo>
                    <a:pt x="8602" y="863"/>
                  </a:lnTo>
                  <a:lnTo>
                    <a:pt x="8490" y="829"/>
                  </a:lnTo>
                  <a:lnTo>
                    <a:pt x="8374" y="795"/>
                  </a:lnTo>
                  <a:lnTo>
                    <a:pt x="8255" y="763"/>
                  </a:lnTo>
                  <a:lnTo>
                    <a:pt x="8165" y="740"/>
                  </a:lnTo>
                  <a:lnTo>
                    <a:pt x="8076" y="718"/>
                  </a:lnTo>
                  <a:lnTo>
                    <a:pt x="7894" y="676"/>
                  </a:lnTo>
                  <a:lnTo>
                    <a:pt x="7706" y="637"/>
                  </a:lnTo>
                  <a:lnTo>
                    <a:pt x="7611" y="617"/>
                  </a:lnTo>
                  <a:lnTo>
                    <a:pt x="7516" y="600"/>
                  </a:lnTo>
                  <a:lnTo>
                    <a:pt x="7417" y="582"/>
                  </a:lnTo>
                  <a:lnTo>
                    <a:pt x="7318" y="566"/>
                  </a:lnTo>
                  <a:lnTo>
                    <a:pt x="7116" y="536"/>
                  </a:lnTo>
                  <a:lnTo>
                    <a:pt x="7013" y="521"/>
                  </a:lnTo>
                  <a:lnTo>
                    <a:pt x="6909" y="507"/>
                  </a:lnTo>
                  <a:lnTo>
                    <a:pt x="6698" y="484"/>
                  </a:lnTo>
                  <a:lnTo>
                    <a:pt x="6535" y="467"/>
                  </a:lnTo>
                  <a:lnTo>
                    <a:pt x="6376" y="452"/>
                  </a:lnTo>
                  <a:lnTo>
                    <a:pt x="6222" y="439"/>
                  </a:lnTo>
                  <a:lnTo>
                    <a:pt x="6072" y="429"/>
                  </a:lnTo>
                  <a:lnTo>
                    <a:pt x="5927" y="421"/>
                  </a:lnTo>
                  <a:lnTo>
                    <a:pt x="5786" y="416"/>
                  </a:lnTo>
                  <a:lnTo>
                    <a:pt x="5650" y="412"/>
                  </a:lnTo>
                  <a:lnTo>
                    <a:pt x="5519" y="411"/>
                  </a:lnTo>
                  <a:lnTo>
                    <a:pt x="5323" y="412"/>
                  </a:lnTo>
                  <a:lnTo>
                    <a:pt x="5127" y="419"/>
                  </a:lnTo>
                  <a:lnTo>
                    <a:pt x="4932" y="428"/>
                  </a:lnTo>
                  <a:lnTo>
                    <a:pt x="4737" y="443"/>
                  </a:lnTo>
                  <a:lnTo>
                    <a:pt x="4542" y="460"/>
                  </a:lnTo>
                  <a:lnTo>
                    <a:pt x="4347" y="482"/>
                  </a:lnTo>
                  <a:lnTo>
                    <a:pt x="4152" y="507"/>
                  </a:lnTo>
                  <a:lnTo>
                    <a:pt x="3957" y="538"/>
                  </a:lnTo>
                  <a:lnTo>
                    <a:pt x="3762" y="571"/>
                  </a:lnTo>
                  <a:lnTo>
                    <a:pt x="3567" y="609"/>
                  </a:lnTo>
                  <a:lnTo>
                    <a:pt x="3372" y="650"/>
                  </a:lnTo>
                  <a:lnTo>
                    <a:pt x="3178" y="697"/>
                  </a:lnTo>
                  <a:lnTo>
                    <a:pt x="2983" y="745"/>
                  </a:lnTo>
                  <a:lnTo>
                    <a:pt x="2789" y="800"/>
                  </a:lnTo>
                  <a:lnTo>
                    <a:pt x="2594" y="856"/>
                  </a:lnTo>
                  <a:lnTo>
                    <a:pt x="2401" y="920"/>
                  </a:lnTo>
                  <a:lnTo>
                    <a:pt x="2293" y="955"/>
                  </a:lnTo>
                  <a:lnTo>
                    <a:pt x="2181" y="992"/>
                  </a:lnTo>
                  <a:lnTo>
                    <a:pt x="2066" y="1032"/>
                  </a:lnTo>
                  <a:lnTo>
                    <a:pt x="1947" y="1076"/>
                  </a:lnTo>
                  <a:lnTo>
                    <a:pt x="1884" y="1098"/>
                  </a:lnTo>
                  <a:lnTo>
                    <a:pt x="1823" y="1122"/>
                  </a:lnTo>
                  <a:lnTo>
                    <a:pt x="1696" y="1170"/>
                  </a:lnTo>
                  <a:lnTo>
                    <a:pt x="1565" y="1221"/>
                  </a:lnTo>
                  <a:lnTo>
                    <a:pt x="1496" y="1247"/>
                  </a:lnTo>
                  <a:lnTo>
                    <a:pt x="1430" y="1276"/>
                  </a:lnTo>
                  <a:lnTo>
                    <a:pt x="1359" y="1366"/>
                  </a:lnTo>
                  <a:lnTo>
                    <a:pt x="1325" y="1411"/>
                  </a:lnTo>
                  <a:lnTo>
                    <a:pt x="1294" y="1456"/>
                  </a:lnTo>
                  <a:lnTo>
                    <a:pt x="1232" y="1544"/>
                  </a:lnTo>
                  <a:lnTo>
                    <a:pt x="1203" y="1587"/>
                  </a:lnTo>
                  <a:lnTo>
                    <a:pt x="1176" y="1632"/>
                  </a:lnTo>
                  <a:lnTo>
                    <a:pt x="1122" y="1717"/>
                  </a:lnTo>
                  <a:lnTo>
                    <a:pt x="1075" y="1801"/>
                  </a:lnTo>
                  <a:lnTo>
                    <a:pt x="1029" y="1882"/>
                  </a:lnTo>
                  <a:lnTo>
                    <a:pt x="991" y="1964"/>
                  </a:lnTo>
                  <a:lnTo>
                    <a:pt x="971" y="2002"/>
                  </a:lnTo>
                  <a:lnTo>
                    <a:pt x="954" y="2042"/>
                  </a:lnTo>
                  <a:lnTo>
                    <a:pt x="923" y="2119"/>
                  </a:lnTo>
                  <a:lnTo>
                    <a:pt x="895" y="2194"/>
                  </a:lnTo>
                  <a:lnTo>
                    <a:pt x="873" y="2269"/>
                  </a:lnTo>
                  <a:lnTo>
                    <a:pt x="854" y="2341"/>
                  </a:lnTo>
                  <a:lnTo>
                    <a:pt x="846" y="2376"/>
                  </a:lnTo>
                  <a:lnTo>
                    <a:pt x="840" y="2413"/>
                  </a:lnTo>
                  <a:lnTo>
                    <a:pt x="830" y="2482"/>
                  </a:lnTo>
                  <a:lnTo>
                    <a:pt x="825" y="2550"/>
                  </a:lnTo>
                  <a:lnTo>
                    <a:pt x="822" y="2608"/>
                  </a:lnTo>
                  <a:lnTo>
                    <a:pt x="823" y="2665"/>
                  </a:lnTo>
                  <a:lnTo>
                    <a:pt x="826" y="2721"/>
                  </a:lnTo>
                  <a:lnTo>
                    <a:pt x="833" y="2778"/>
                  </a:lnTo>
                  <a:lnTo>
                    <a:pt x="842" y="2832"/>
                  </a:lnTo>
                  <a:lnTo>
                    <a:pt x="856" y="2886"/>
                  </a:lnTo>
                  <a:lnTo>
                    <a:pt x="863" y="2912"/>
                  </a:lnTo>
                  <a:lnTo>
                    <a:pt x="872" y="2940"/>
                  </a:lnTo>
                  <a:lnTo>
                    <a:pt x="891" y="2993"/>
                  </a:lnTo>
                  <a:lnTo>
                    <a:pt x="900" y="3018"/>
                  </a:lnTo>
                  <a:lnTo>
                    <a:pt x="911" y="3044"/>
                  </a:lnTo>
                  <a:lnTo>
                    <a:pt x="923" y="3069"/>
                  </a:lnTo>
                  <a:lnTo>
                    <a:pt x="936" y="3095"/>
                  </a:lnTo>
                  <a:lnTo>
                    <a:pt x="949" y="3119"/>
                  </a:lnTo>
                  <a:lnTo>
                    <a:pt x="964" y="3144"/>
                  </a:lnTo>
                  <a:lnTo>
                    <a:pt x="994" y="3193"/>
                  </a:lnTo>
                  <a:lnTo>
                    <a:pt x="1027" y="3241"/>
                  </a:lnTo>
                  <a:lnTo>
                    <a:pt x="1064" y="3289"/>
                  </a:lnTo>
                  <a:lnTo>
                    <a:pt x="1104" y="3335"/>
                  </a:lnTo>
                  <a:lnTo>
                    <a:pt x="1125" y="3358"/>
                  </a:lnTo>
                  <a:lnTo>
                    <a:pt x="1147" y="3382"/>
                  </a:lnTo>
                  <a:lnTo>
                    <a:pt x="1191" y="3425"/>
                  </a:lnTo>
                  <a:lnTo>
                    <a:pt x="1240" y="3469"/>
                  </a:lnTo>
                  <a:lnTo>
                    <a:pt x="1291" y="3511"/>
                  </a:lnTo>
                  <a:lnTo>
                    <a:pt x="1346" y="3554"/>
                  </a:lnTo>
                  <a:lnTo>
                    <a:pt x="1402" y="3595"/>
                  </a:lnTo>
                  <a:lnTo>
                    <a:pt x="1464" y="3635"/>
                  </a:lnTo>
                  <a:lnTo>
                    <a:pt x="1527" y="3674"/>
                  </a:lnTo>
                  <a:lnTo>
                    <a:pt x="1594" y="3714"/>
                  </a:lnTo>
                  <a:lnTo>
                    <a:pt x="1662" y="3750"/>
                  </a:lnTo>
                  <a:lnTo>
                    <a:pt x="1697" y="3768"/>
                  </a:lnTo>
                  <a:lnTo>
                    <a:pt x="1735" y="3787"/>
                  </a:lnTo>
                  <a:lnTo>
                    <a:pt x="1771" y="3804"/>
                  </a:lnTo>
                  <a:lnTo>
                    <a:pt x="1809" y="3822"/>
                  </a:lnTo>
                  <a:lnTo>
                    <a:pt x="1888" y="3859"/>
                  </a:lnTo>
                  <a:lnTo>
                    <a:pt x="1968" y="3893"/>
                  </a:lnTo>
                  <a:lnTo>
                    <a:pt x="2053" y="3927"/>
                  </a:lnTo>
                  <a:lnTo>
                    <a:pt x="2141" y="3958"/>
                  </a:lnTo>
                  <a:lnTo>
                    <a:pt x="2185" y="3974"/>
                  </a:lnTo>
                  <a:lnTo>
                    <a:pt x="2231" y="3991"/>
                  </a:lnTo>
                  <a:lnTo>
                    <a:pt x="2344" y="4028"/>
                  </a:lnTo>
                  <a:lnTo>
                    <a:pt x="2457" y="4064"/>
                  </a:lnTo>
                  <a:lnTo>
                    <a:pt x="2569" y="4098"/>
                  </a:lnTo>
                  <a:lnTo>
                    <a:pt x="2683" y="4132"/>
                  </a:lnTo>
                  <a:lnTo>
                    <a:pt x="2794" y="4164"/>
                  </a:lnTo>
                  <a:lnTo>
                    <a:pt x="2821" y="4170"/>
                  </a:lnTo>
                  <a:lnTo>
                    <a:pt x="2835" y="4174"/>
                  </a:lnTo>
                  <a:lnTo>
                    <a:pt x="2849" y="4178"/>
                  </a:lnTo>
                  <a:lnTo>
                    <a:pt x="2906" y="4194"/>
                  </a:lnTo>
                  <a:lnTo>
                    <a:pt x="3131" y="4251"/>
                  </a:lnTo>
                  <a:lnTo>
                    <a:pt x="3241" y="4276"/>
                  </a:lnTo>
                  <a:lnTo>
                    <a:pt x="3352" y="4301"/>
                  </a:lnTo>
                  <a:lnTo>
                    <a:pt x="3574" y="4346"/>
                  </a:lnTo>
                  <a:lnTo>
                    <a:pt x="3794" y="4385"/>
                  </a:lnTo>
                  <a:lnTo>
                    <a:pt x="3848" y="4393"/>
                  </a:lnTo>
                  <a:lnTo>
                    <a:pt x="3904" y="4402"/>
                  </a:lnTo>
                  <a:lnTo>
                    <a:pt x="4015" y="4419"/>
                  </a:lnTo>
                  <a:lnTo>
                    <a:pt x="4107" y="4430"/>
                  </a:lnTo>
                  <a:lnTo>
                    <a:pt x="4203" y="4441"/>
                  </a:lnTo>
                  <a:lnTo>
                    <a:pt x="4300" y="4452"/>
                  </a:lnTo>
                  <a:lnTo>
                    <a:pt x="4401" y="4462"/>
                  </a:lnTo>
                  <a:lnTo>
                    <a:pt x="4502" y="4470"/>
                  </a:lnTo>
                  <a:lnTo>
                    <a:pt x="4606" y="4479"/>
                  </a:lnTo>
                  <a:lnTo>
                    <a:pt x="4711" y="4486"/>
                  </a:lnTo>
                  <a:lnTo>
                    <a:pt x="4820" y="4493"/>
                  </a:lnTo>
                  <a:lnTo>
                    <a:pt x="4929" y="4498"/>
                  </a:lnTo>
                  <a:lnTo>
                    <a:pt x="5041" y="4504"/>
                  </a:lnTo>
                  <a:lnTo>
                    <a:pt x="5155" y="4508"/>
                  </a:lnTo>
                  <a:lnTo>
                    <a:pt x="5271" y="4513"/>
                  </a:lnTo>
                  <a:lnTo>
                    <a:pt x="5388" y="4515"/>
                  </a:lnTo>
                  <a:lnTo>
                    <a:pt x="5510" y="4517"/>
                  </a:lnTo>
                  <a:lnTo>
                    <a:pt x="5631" y="4518"/>
                  </a:lnTo>
                  <a:lnTo>
                    <a:pt x="5757" y="4520"/>
                  </a:lnTo>
                  <a:lnTo>
                    <a:pt x="5866" y="4518"/>
                  </a:lnTo>
                  <a:lnTo>
                    <a:pt x="5975" y="4517"/>
                  </a:lnTo>
                  <a:lnTo>
                    <a:pt x="6081" y="4515"/>
                  </a:lnTo>
                  <a:lnTo>
                    <a:pt x="6188" y="4513"/>
                  </a:lnTo>
                  <a:lnTo>
                    <a:pt x="6292" y="4508"/>
                  </a:lnTo>
                  <a:lnTo>
                    <a:pt x="6396" y="4505"/>
                  </a:lnTo>
                  <a:lnTo>
                    <a:pt x="6498" y="4499"/>
                  </a:lnTo>
                  <a:lnTo>
                    <a:pt x="6602" y="4495"/>
                  </a:lnTo>
                  <a:lnTo>
                    <a:pt x="6701" y="4487"/>
                  </a:lnTo>
                  <a:lnTo>
                    <a:pt x="6801" y="4480"/>
                  </a:lnTo>
                  <a:lnTo>
                    <a:pt x="6899" y="4472"/>
                  </a:lnTo>
                  <a:lnTo>
                    <a:pt x="6948" y="4467"/>
                  </a:lnTo>
                  <a:lnTo>
                    <a:pt x="6997" y="4464"/>
                  </a:lnTo>
                  <a:lnTo>
                    <a:pt x="7093" y="4454"/>
                  </a:lnTo>
                  <a:lnTo>
                    <a:pt x="7188" y="4444"/>
                  </a:lnTo>
                  <a:lnTo>
                    <a:pt x="7282" y="4432"/>
                  </a:lnTo>
                  <a:lnTo>
                    <a:pt x="7305" y="4429"/>
                  </a:lnTo>
                  <a:lnTo>
                    <a:pt x="7329" y="4427"/>
                  </a:lnTo>
                  <a:lnTo>
                    <a:pt x="7376" y="4422"/>
                  </a:lnTo>
                  <a:lnTo>
                    <a:pt x="7467" y="4408"/>
                  </a:lnTo>
                  <a:lnTo>
                    <a:pt x="7558" y="4395"/>
                  </a:lnTo>
                  <a:lnTo>
                    <a:pt x="7646" y="4380"/>
                  </a:lnTo>
                  <a:lnTo>
                    <a:pt x="7736" y="4367"/>
                  </a:lnTo>
                  <a:lnTo>
                    <a:pt x="7822" y="4350"/>
                  </a:lnTo>
                  <a:lnTo>
                    <a:pt x="7908" y="4334"/>
                  </a:lnTo>
                  <a:lnTo>
                    <a:pt x="7950" y="4325"/>
                  </a:lnTo>
                  <a:lnTo>
                    <a:pt x="7993" y="4317"/>
                  </a:lnTo>
                  <a:lnTo>
                    <a:pt x="8035" y="4308"/>
                  </a:lnTo>
                  <a:lnTo>
                    <a:pt x="8078" y="4300"/>
                  </a:lnTo>
                  <a:lnTo>
                    <a:pt x="8160" y="4280"/>
                  </a:lnTo>
                  <a:lnTo>
                    <a:pt x="8241" y="4261"/>
                  </a:lnTo>
                  <a:lnTo>
                    <a:pt x="8322" y="4241"/>
                  </a:lnTo>
                  <a:lnTo>
                    <a:pt x="8402" y="4220"/>
                  </a:lnTo>
                  <a:lnTo>
                    <a:pt x="8479" y="4198"/>
                  </a:lnTo>
                  <a:lnTo>
                    <a:pt x="8518" y="4186"/>
                  </a:lnTo>
                  <a:lnTo>
                    <a:pt x="8537" y="4181"/>
                  </a:lnTo>
                  <a:lnTo>
                    <a:pt x="8558" y="4176"/>
                  </a:lnTo>
                  <a:lnTo>
                    <a:pt x="8634" y="4153"/>
                  </a:lnTo>
                  <a:lnTo>
                    <a:pt x="8710" y="4131"/>
                  </a:lnTo>
                  <a:lnTo>
                    <a:pt x="8814" y="4094"/>
                  </a:lnTo>
                  <a:lnTo>
                    <a:pt x="8839" y="4084"/>
                  </a:lnTo>
                  <a:lnTo>
                    <a:pt x="8865" y="4075"/>
                  </a:lnTo>
                  <a:lnTo>
                    <a:pt x="8916" y="4057"/>
                  </a:lnTo>
                  <a:lnTo>
                    <a:pt x="9015" y="4019"/>
                  </a:lnTo>
                  <a:lnTo>
                    <a:pt x="9062" y="3998"/>
                  </a:lnTo>
                  <a:lnTo>
                    <a:pt x="9110" y="3979"/>
                  </a:lnTo>
                  <a:lnTo>
                    <a:pt x="9155" y="3957"/>
                  </a:lnTo>
                  <a:lnTo>
                    <a:pt x="9201" y="3937"/>
                  </a:lnTo>
                  <a:lnTo>
                    <a:pt x="9289" y="3894"/>
                  </a:lnTo>
                  <a:lnTo>
                    <a:pt x="9331" y="3871"/>
                  </a:lnTo>
                  <a:lnTo>
                    <a:pt x="9352" y="3860"/>
                  </a:lnTo>
                  <a:lnTo>
                    <a:pt x="9373" y="3850"/>
                  </a:lnTo>
                  <a:lnTo>
                    <a:pt x="9414" y="3827"/>
                  </a:lnTo>
                  <a:lnTo>
                    <a:pt x="9455" y="3805"/>
                  </a:lnTo>
                  <a:lnTo>
                    <a:pt x="9531" y="3758"/>
                  </a:lnTo>
                  <a:lnTo>
                    <a:pt x="9604" y="3710"/>
                  </a:lnTo>
                  <a:lnTo>
                    <a:pt x="9674" y="3660"/>
                  </a:lnTo>
                  <a:lnTo>
                    <a:pt x="9740" y="3611"/>
                  </a:lnTo>
                  <a:lnTo>
                    <a:pt x="9771" y="3583"/>
                  </a:lnTo>
                  <a:lnTo>
                    <a:pt x="9803" y="3557"/>
                  </a:lnTo>
                  <a:lnTo>
                    <a:pt x="9832" y="3530"/>
                  </a:lnTo>
                  <a:lnTo>
                    <a:pt x="9862" y="3504"/>
                  </a:lnTo>
                  <a:lnTo>
                    <a:pt x="9917" y="3450"/>
                  </a:lnTo>
                  <a:lnTo>
                    <a:pt x="9930" y="3435"/>
                  </a:lnTo>
                  <a:lnTo>
                    <a:pt x="9943" y="3421"/>
                  </a:lnTo>
                  <a:lnTo>
                    <a:pt x="9970" y="3394"/>
                  </a:lnTo>
                  <a:lnTo>
                    <a:pt x="10017" y="3335"/>
                  </a:lnTo>
                  <a:lnTo>
                    <a:pt x="10061" y="3276"/>
                  </a:lnTo>
                  <a:lnTo>
                    <a:pt x="10082" y="3246"/>
                  </a:lnTo>
                  <a:lnTo>
                    <a:pt x="10102" y="3216"/>
                  </a:lnTo>
                  <a:lnTo>
                    <a:pt x="10140" y="3155"/>
                  </a:lnTo>
                  <a:lnTo>
                    <a:pt x="10173" y="3091"/>
                  </a:lnTo>
                  <a:lnTo>
                    <a:pt x="10179" y="3074"/>
                  </a:lnTo>
                  <a:lnTo>
                    <a:pt x="10187" y="3059"/>
                  </a:lnTo>
                  <a:lnTo>
                    <a:pt x="10203" y="3027"/>
                  </a:lnTo>
                  <a:lnTo>
                    <a:pt x="10229" y="2961"/>
                  </a:lnTo>
                  <a:lnTo>
                    <a:pt x="10241" y="2927"/>
                  </a:lnTo>
                  <a:lnTo>
                    <a:pt x="10246" y="2910"/>
                  </a:lnTo>
                  <a:lnTo>
                    <a:pt x="10253" y="2894"/>
                  </a:lnTo>
                  <a:lnTo>
                    <a:pt x="10262" y="2859"/>
                  </a:lnTo>
                  <a:lnTo>
                    <a:pt x="10271" y="2825"/>
                  </a:lnTo>
                  <a:lnTo>
                    <a:pt x="10287" y="2755"/>
                  </a:lnTo>
                  <a:lnTo>
                    <a:pt x="10293" y="2719"/>
                  </a:lnTo>
                  <a:lnTo>
                    <a:pt x="10295" y="2700"/>
                  </a:lnTo>
                  <a:lnTo>
                    <a:pt x="10298" y="2683"/>
                  </a:lnTo>
                  <a:lnTo>
                    <a:pt x="10303" y="2647"/>
                  </a:lnTo>
                  <a:lnTo>
                    <a:pt x="10307" y="2612"/>
                  </a:lnTo>
                  <a:lnTo>
                    <a:pt x="10312" y="2537"/>
                  </a:lnTo>
                  <a:lnTo>
                    <a:pt x="10313" y="2462"/>
                  </a:lnTo>
                  <a:lnTo>
                    <a:pt x="10311" y="2385"/>
                  </a:lnTo>
                  <a:lnTo>
                    <a:pt x="10305" y="2308"/>
                  </a:lnTo>
                  <a:close/>
                </a:path>
              </a:pathLst>
            </a:custGeom>
            <a:solidFill>
              <a:srgbClr val="5CB8BD"/>
            </a:solidFill>
            <a:ln w="9525">
              <a:solidFill>
                <a:srgbClr val="002060"/>
              </a:solidFill>
              <a:round/>
              <a:headEnd/>
              <a:tailEnd/>
            </a:ln>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alt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6392" name="Line 21"/>
          <p:cNvSpPr>
            <a:spLocks noChangeShapeType="1"/>
          </p:cNvSpPr>
          <p:nvPr/>
        </p:nvSpPr>
        <p:spPr bwMode="auto">
          <a:xfrm rot="14417942" flipH="1">
            <a:off x="2563813" y="5118100"/>
            <a:ext cx="381000" cy="203200"/>
          </a:xfrm>
          <a:prstGeom prst="line">
            <a:avLst/>
          </a:prstGeom>
          <a:noFill/>
          <a:ln w="38100">
            <a:solidFill>
              <a:schemeClr val="bg2"/>
            </a:solidFill>
            <a:round/>
            <a:headEnd/>
            <a:tailEnd type="triangle" w="lg"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393" name="Line 22"/>
          <p:cNvSpPr>
            <a:spLocks noChangeShapeType="1"/>
          </p:cNvSpPr>
          <p:nvPr/>
        </p:nvSpPr>
        <p:spPr bwMode="auto">
          <a:xfrm rot="14417942" flipV="1">
            <a:off x="2654300" y="4953000"/>
            <a:ext cx="381000" cy="203200"/>
          </a:xfrm>
          <a:prstGeom prst="line">
            <a:avLst/>
          </a:prstGeom>
          <a:noFill/>
          <a:ln w="38100">
            <a:solidFill>
              <a:schemeClr val="bg2"/>
            </a:solidFill>
            <a:prstDash val="sysDot"/>
            <a:round/>
            <a:headEnd/>
            <a:tailEnd type="triangle" w="lg"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394" name="Line 23"/>
          <p:cNvSpPr>
            <a:spLocks noChangeShapeType="1"/>
          </p:cNvSpPr>
          <p:nvPr/>
        </p:nvSpPr>
        <p:spPr bwMode="auto">
          <a:xfrm flipH="1">
            <a:off x="5926138" y="4902200"/>
            <a:ext cx="339725" cy="228600"/>
          </a:xfrm>
          <a:prstGeom prst="line">
            <a:avLst/>
          </a:prstGeom>
          <a:noFill/>
          <a:ln w="38100">
            <a:solidFill>
              <a:schemeClr val="bg2"/>
            </a:solidFill>
            <a:prstDash val="sysDot"/>
            <a:round/>
            <a:headEnd/>
            <a:tailEnd type="triangle" w="lg"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395" name="Line 24"/>
          <p:cNvSpPr>
            <a:spLocks noChangeShapeType="1"/>
          </p:cNvSpPr>
          <p:nvPr/>
        </p:nvSpPr>
        <p:spPr bwMode="auto">
          <a:xfrm flipV="1">
            <a:off x="6051550" y="5029200"/>
            <a:ext cx="338138" cy="228600"/>
          </a:xfrm>
          <a:prstGeom prst="line">
            <a:avLst/>
          </a:prstGeom>
          <a:noFill/>
          <a:ln w="38100">
            <a:solidFill>
              <a:schemeClr val="bg2"/>
            </a:solidFill>
            <a:round/>
            <a:headEnd/>
            <a:tailEnd type="triangle" w="lg"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396" name="Rectangle 25"/>
          <p:cNvSpPr>
            <a:spLocks noChangeArrowheads="1"/>
          </p:cNvSpPr>
          <p:nvPr/>
        </p:nvSpPr>
        <p:spPr bwMode="auto">
          <a:xfrm>
            <a:off x="576263" y="0"/>
            <a:ext cx="853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tr-TR" sz="3200" b="0" i="0"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rPr>
              <a:t>Bladder bowel dysfunction</a:t>
            </a:r>
            <a:endParaRPr kumimoji="0" lang="en-US" altLang="tr-TR" sz="3200" b="0" i="0" u="none" strike="noStrike" kern="1200" cap="none" spc="0" normalizeH="0" baseline="0" noProof="0">
              <a:ln>
                <a:noFill/>
              </a:ln>
              <a:solidFill>
                <a:srgbClr val="003975"/>
              </a:solidFill>
              <a:effectLst/>
              <a:uLnTx/>
              <a:uFillTx/>
              <a:latin typeface="Arial" panose="020B0604020202020204" pitchFamily="34" charset="0"/>
              <a:ea typeface="+mn-ea"/>
              <a:cs typeface="Arial" panose="020B0604020202020204" pitchFamily="34" charset="0"/>
            </a:endParaRPr>
          </a:p>
        </p:txBody>
      </p:sp>
      <p:sp>
        <p:nvSpPr>
          <p:cNvPr id="25" name="Footer Placeholder 2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Arial" pitchFamily="34" charset="0"/>
                <a:ea typeface="+mn-ea"/>
                <a:cs typeface="+mn-cs"/>
              </a:rPr>
              <a:t>ICCS slide library v1 2011</a:t>
            </a:r>
            <a:endParaRPr kumimoji="0" lang="en-US" sz="9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0559256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330325" y="1524000"/>
            <a:ext cx="5703888"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tr-TR" altLang="tr-T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Kronik </a:t>
            </a:r>
            <a:r>
              <a:rPr kumimoji="0" lang="tr-TR" altLang="tr-TR" sz="24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konstipasyonu</a:t>
            </a:r>
            <a:r>
              <a:rPr kumimoji="0" lang="tr-TR" altLang="tr-T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olan 234 çocuk hasta</a:t>
            </a:r>
            <a:endParaRPr kumimoji="0" lang="en-US" altLang="tr-T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tr-TR" altLang="tr-TR"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Gündüz </a:t>
            </a:r>
            <a:r>
              <a:rPr kumimoji="0" lang="tr-TR" altLang="tr-TR" sz="24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inkontinansı</a:t>
            </a:r>
            <a:r>
              <a:rPr kumimoji="0" lang="tr-TR" altLang="tr-TR"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tr-TR"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29% </a:t>
            </a:r>
            <a:r>
              <a:rPr kumimoji="0" lang="da-DK" altLang="tr-TR"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endParaRPr kumimoji="0" lang="en-US" altLang="tr-TR"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tr-TR" altLang="tr-TR"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Gece </a:t>
            </a:r>
            <a:r>
              <a:rPr kumimoji="0" lang="tr-TR" altLang="tr-TR" sz="24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inkontinansı</a:t>
            </a:r>
            <a:r>
              <a:rPr kumimoji="0" lang="tr-TR" altLang="tr-TR"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tr-TR"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34% </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tr-TR" altLang="tr-TR"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İYE 			</a:t>
            </a:r>
            <a:r>
              <a:rPr kumimoji="0" lang="en-US" altLang="tr-TR"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11%</a:t>
            </a:r>
            <a:endParaRPr lang="tr-TR" altLang="tr-TR" sz="2400" dirty="0"/>
          </a:p>
          <a:p>
            <a:pPr marL="457200" marR="0" lvl="1" indent="0" algn="l" defTabSz="914400" rtl="0" eaLnBrk="1" fontAlgn="base" latinLnBrk="0" hangingPunct="1">
              <a:lnSpc>
                <a:spcPct val="90000"/>
              </a:lnSpc>
              <a:spcBef>
                <a:spcPct val="20000"/>
              </a:spcBef>
              <a:spcAft>
                <a:spcPct val="0"/>
              </a:spcAft>
              <a:buClrTx/>
              <a:buSzTx/>
              <a:tabLst/>
              <a:defRPr/>
            </a:pPr>
            <a:r>
              <a:rPr kumimoji="0" lang="en-US" altLang="tr-TR"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endParaRPr kumimoji="0" lang="tr-TR" altLang="tr-TR"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tr-TR" altLang="tr-TR" sz="2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Konstipasyonun</a:t>
            </a:r>
            <a:r>
              <a:rPr kumimoji="0" lang="tr-TR" altLang="tr-TR"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başarılı bir şekilde tedavisi ile düzelme </a:t>
            </a:r>
            <a:endParaRPr kumimoji="0" lang="en-US" altLang="tr-TR"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lang="tr-TR" altLang="tr-TR" sz="2400" dirty="0"/>
              <a:t>Gündüz </a:t>
            </a:r>
            <a:r>
              <a:rPr lang="tr-TR" altLang="tr-TR" sz="2400" dirty="0" err="1"/>
              <a:t>inkontinansı</a:t>
            </a:r>
            <a:r>
              <a:rPr lang="tr-TR" altLang="tr-TR" sz="2400" dirty="0"/>
              <a:t> </a:t>
            </a:r>
            <a:r>
              <a:rPr kumimoji="0" lang="en-US" altLang="tr-TR"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89%</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lang="tr-TR" altLang="tr-TR" sz="2400" dirty="0"/>
              <a:t>Gece </a:t>
            </a:r>
            <a:r>
              <a:rPr lang="tr-TR" altLang="tr-TR" sz="2400" dirty="0" err="1"/>
              <a:t>inkontinansı</a:t>
            </a:r>
            <a:r>
              <a:rPr lang="tr-TR" altLang="tr-TR" sz="2400" dirty="0"/>
              <a:t> 	</a:t>
            </a:r>
            <a:r>
              <a:rPr kumimoji="0" lang="en-US" altLang="tr-TR"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63%</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lang="tr-TR" altLang="tr-TR" sz="2400" dirty="0"/>
              <a:t>İYE 			</a:t>
            </a:r>
            <a:r>
              <a:rPr kumimoji="0" lang="en-US" altLang="tr-TR"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100%</a:t>
            </a:r>
          </a:p>
        </p:txBody>
      </p:sp>
      <p:sp>
        <p:nvSpPr>
          <p:cNvPr id="12291" name="Text Box 3"/>
          <p:cNvSpPr txBox="1">
            <a:spLocks noChangeArrowheads="1"/>
          </p:cNvSpPr>
          <p:nvPr/>
        </p:nvSpPr>
        <p:spPr bwMode="auto">
          <a:xfrm>
            <a:off x="1835696" y="6021289"/>
            <a:ext cx="3718967" cy="2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tr-T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 </a:t>
            </a:r>
            <a:r>
              <a:rPr kumimoji="0" lang="en-US" altLang="tr-TR"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Loening-Baucke</a:t>
            </a:r>
            <a:r>
              <a:rPr kumimoji="0" lang="en-US" altLang="tr-T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Pediatrics 100:228-232, 1997</a:t>
            </a:r>
          </a:p>
        </p:txBody>
      </p:sp>
      <p:sp>
        <p:nvSpPr>
          <p:cNvPr id="12292" name="Rectangle 4"/>
          <p:cNvSpPr>
            <a:spLocks noChangeArrowheads="1"/>
          </p:cNvSpPr>
          <p:nvPr/>
        </p:nvSpPr>
        <p:spPr bwMode="auto">
          <a:xfrm>
            <a:off x="-69850" y="228600"/>
            <a:ext cx="7200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altLang="tr-TR"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Konstipasyon</a:t>
            </a:r>
            <a:r>
              <a:rPr kumimoji="0" lang="tr-TR" altLang="tr-TR"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ve </a:t>
            </a:r>
            <a:r>
              <a:rPr kumimoji="0" lang="tr-TR" altLang="tr-TR"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Üriner</a:t>
            </a:r>
            <a:r>
              <a:rPr kumimoji="0" lang="tr-TR" altLang="tr-TR"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Semptomlar</a:t>
            </a:r>
            <a:endParaRPr kumimoji="0" lang="en-US" altLang="tr-TR"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9150158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1354138" y="2057400"/>
            <a:ext cx="6570662" cy="2357438"/>
          </a:xfrm>
          <a:ln w="28575">
            <a:solidFill>
              <a:schemeClr val="tx1"/>
            </a:solidFill>
            <a:miter lim="800000"/>
            <a:headEnd/>
            <a:tailEnd/>
          </a:ln>
        </p:spPr>
        <p:txBody>
          <a:bodyPr lIns="91440" tIns="45720" rIns="91440" bIns="45720"/>
          <a:lstStyle/>
          <a:p>
            <a:pPr eaLnBrk="1" hangingPunct="1">
              <a:buClr>
                <a:schemeClr val="tx1"/>
              </a:buClr>
            </a:pPr>
            <a:r>
              <a:rPr lang="en-US" altLang="tr-TR" sz="2400"/>
              <a:t>Recurrent UTI’s</a:t>
            </a:r>
          </a:p>
          <a:p>
            <a:pPr eaLnBrk="1" hangingPunct="1">
              <a:buClr>
                <a:schemeClr val="tx1"/>
              </a:buClr>
            </a:pPr>
            <a:r>
              <a:rPr lang="en-US" altLang="tr-TR" sz="2400"/>
              <a:t>Vesicoureteral reflux: 33-50% </a:t>
            </a:r>
          </a:p>
          <a:p>
            <a:pPr lvl="1" eaLnBrk="1" hangingPunct="1">
              <a:buClr>
                <a:schemeClr val="tx1"/>
              </a:buClr>
            </a:pPr>
            <a:r>
              <a:rPr lang="en-US" altLang="tr-TR" sz="2000"/>
              <a:t>Addressing overactive bladder or dysfunctional elimination problems </a:t>
            </a:r>
          </a:p>
          <a:p>
            <a:pPr lvl="2" eaLnBrk="1" hangingPunct="1">
              <a:buClr>
                <a:schemeClr val="tx1"/>
              </a:buClr>
            </a:pPr>
            <a:r>
              <a:rPr lang="en-US" altLang="tr-TR" sz="1800">
                <a:sym typeface="Symbol" panose="05050102010706020507" pitchFamily="18" charset="2"/>
              </a:rPr>
              <a:t></a:t>
            </a:r>
            <a:r>
              <a:rPr lang="en-US" altLang="tr-TR" sz="1800"/>
              <a:t> reflux resolution 3x compared to controls</a:t>
            </a:r>
          </a:p>
          <a:p>
            <a:pPr eaLnBrk="1" hangingPunct="1">
              <a:buClr>
                <a:schemeClr val="tx1"/>
              </a:buClr>
            </a:pPr>
            <a:r>
              <a:rPr lang="en-US" altLang="tr-TR" sz="2400"/>
              <a:t>Constipation</a:t>
            </a:r>
            <a:endParaRPr lang="en-US" altLang="tr-TR" sz="2800"/>
          </a:p>
        </p:txBody>
      </p:sp>
      <p:sp>
        <p:nvSpPr>
          <p:cNvPr id="32771" name="Text Box 4"/>
          <p:cNvSpPr txBox="1">
            <a:spLocks noChangeArrowheads="1"/>
          </p:cNvSpPr>
          <p:nvPr/>
        </p:nvSpPr>
        <p:spPr bwMode="auto">
          <a:xfrm>
            <a:off x="4064000" y="5057775"/>
            <a:ext cx="3725863"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Koff et al, J Urol,122:373-376, 1979</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Koff &amp; Murtagh , J Urol,130:1138-41, 1983</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Homsy et al, J Urol, 134:1168-71, 1985</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Schulman et al, Pediatrics 103:E31,1999</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Uragh et al, J Urol, 179: 1564-1567, 2008 </a:t>
            </a:r>
            <a:endParaRPr kumimoji="0" lang="en-US" altLang="tr-TR"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772" name="Title 10"/>
          <p:cNvSpPr>
            <a:spLocks noGrp="1"/>
          </p:cNvSpPr>
          <p:nvPr>
            <p:ph type="title"/>
          </p:nvPr>
        </p:nvSpPr>
        <p:spPr/>
        <p:txBody>
          <a:bodyPr/>
          <a:lstStyle/>
          <a:p>
            <a:pPr eaLnBrk="1" hangingPunct="1"/>
            <a:r>
              <a:rPr lang="en-US" altLang="tr-TR" sz="3200">
                <a:solidFill>
                  <a:schemeClr val="tx1"/>
                </a:solidFill>
              </a:rPr>
              <a:t>OAB / LUT dysfunction</a:t>
            </a:r>
            <a:br>
              <a:rPr lang="en-US" altLang="tr-TR">
                <a:solidFill>
                  <a:schemeClr val="accent2"/>
                </a:solidFill>
              </a:rPr>
            </a:br>
            <a:r>
              <a:rPr lang="en-US" altLang="tr-TR">
                <a:solidFill>
                  <a:schemeClr val="accent2"/>
                </a:solidFill>
              </a:rPr>
              <a:t>Associated comorbidity</a:t>
            </a:r>
          </a:p>
        </p:txBody>
      </p:sp>
      <p:sp>
        <p:nvSpPr>
          <p:cNvPr id="22534"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Arial" pitchFamily="34" charset="0"/>
                <a:ea typeface="+mn-ea"/>
                <a:cs typeface="+mn-cs"/>
              </a:rPr>
              <a:t>ICCS slide library v1 2011</a:t>
            </a:r>
            <a:endParaRPr kumimoji="0" lang="en-US" sz="9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5092739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tr-TR"/>
              <a:t>Summary of the AUA Guideline on </a:t>
            </a:r>
            <a:br>
              <a:rPr lang="en-US" altLang="tr-TR"/>
            </a:br>
            <a:r>
              <a:rPr lang="en-US" altLang="tr-TR"/>
              <a:t>Management of Primary Vesicoureteral </a:t>
            </a:r>
            <a:br>
              <a:rPr lang="en-US" altLang="tr-TR"/>
            </a:br>
            <a:r>
              <a:rPr lang="en-US" altLang="tr-TR"/>
              <a:t>Reflux in Children</a:t>
            </a:r>
          </a:p>
        </p:txBody>
      </p:sp>
      <p:sp>
        <p:nvSpPr>
          <p:cNvPr id="35843" name="Content Placeholder 2"/>
          <p:cNvSpPr>
            <a:spLocks noGrp="1"/>
          </p:cNvSpPr>
          <p:nvPr>
            <p:ph idx="1"/>
          </p:nvPr>
        </p:nvSpPr>
        <p:spPr>
          <a:xfrm>
            <a:off x="433388" y="1985963"/>
            <a:ext cx="8361362" cy="3305175"/>
          </a:xfrm>
        </p:spPr>
        <p:txBody>
          <a:bodyPr lIns="91440" tIns="45720" rIns="91440" bIns="45720"/>
          <a:lstStyle/>
          <a:p>
            <a:pPr eaLnBrk="1" hangingPunct="1"/>
            <a:r>
              <a:rPr lang="en-US" altLang="tr-TR" sz="2000"/>
              <a:t>Abnormal bladder and bowel function, and VUR are recognized to be associated and linked with each other and UTI</a:t>
            </a:r>
          </a:p>
          <a:p>
            <a:pPr eaLnBrk="1" hangingPunct="1"/>
            <a:r>
              <a:rPr lang="en-US" altLang="tr-TR" sz="2000"/>
              <a:t>VUR outcomes are affected by the presence or absence of bladder and bowel dysfunction (BBD)</a:t>
            </a:r>
          </a:p>
          <a:p>
            <a:pPr eaLnBrk="1" hangingPunct="1"/>
            <a:endParaRPr lang="en-US" altLang="tr-TR"/>
          </a:p>
          <a:p>
            <a:pPr eaLnBrk="1" hangingPunct="1"/>
            <a:r>
              <a:rPr lang="en-US" altLang="tr-TR" sz="1800" b="1"/>
              <a:t>Standard: </a:t>
            </a:r>
          </a:p>
          <a:p>
            <a:pPr eaLnBrk="1" hangingPunct="1"/>
            <a:r>
              <a:rPr lang="en-US" altLang="tr-TR" sz="2000"/>
              <a:t>Symptoms indicative of BBD should be sought in the initial evaluation (including urinary frequency and urgency, prolonged voiding intervals, daytime wetting, perineal/penile pain, holding maneuvers [posturing to prevent wetting] and constipation/encopresis).</a:t>
            </a:r>
          </a:p>
        </p:txBody>
      </p:sp>
      <p:sp>
        <p:nvSpPr>
          <p:cNvPr id="27653"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Arial" pitchFamily="34" charset="0"/>
                <a:ea typeface="+mn-ea"/>
                <a:cs typeface="+mn-cs"/>
              </a:rPr>
              <a:t>ICCS slide library v1 2011</a:t>
            </a:r>
            <a:endParaRPr kumimoji="0" lang="en-US" sz="9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5845" name="TextBox 5"/>
          <p:cNvSpPr txBox="1">
            <a:spLocks noChangeArrowheads="1"/>
          </p:cNvSpPr>
          <p:nvPr/>
        </p:nvSpPr>
        <p:spPr bwMode="auto">
          <a:xfrm>
            <a:off x="555625" y="5661025"/>
            <a:ext cx="4233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 Urol 184: 1134-1144, September 2010</a:t>
            </a:r>
          </a:p>
        </p:txBody>
      </p:sp>
    </p:spTree>
    <p:extLst>
      <p:ext uri="{BB962C8B-B14F-4D97-AF65-F5344CB8AC3E}">
        <p14:creationId xmlns:p14="http://schemas.microsoft.com/office/powerpoint/2010/main" val="2656007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a:xfrm>
            <a:off x="423863" y="392113"/>
            <a:ext cx="3008312" cy="498475"/>
          </a:xfrm>
        </p:spPr>
        <p:txBody>
          <a:bodyPr/>
          <a:lstStyle/>
          <a:p>
            <a:pPr eaLnBrk="1" hangingPunct="1"/>
            <a:r>
              <a:rPr lang="en-US" altLang="tr-TR" sz="3200" b="0"/>
              <a:t>Summary</a:t>
            </a:r>
          </a:p>
        </p:txBody>
      </p:sp>
      <p:sp>
        <p:nvSpPr>
          <p:cNvPr id="41987" name="Text Placeholder 6"/>
          <p:cNvSpPr>
            <a:spLocks noGrp="1"/>
          </p:cNvSpPr>
          <p:nvPr>
            <p:ph type="body" sz="half" idx="2"/>
          </p:nvPr>
        </p:nvSpPr>
        <p:spPr>
          <a:xfrm>
            <a:off x="327025" y="1903413"/>
            <a:ext cx="5159375" cy="3348037"/>
          </a:xfrm>
        </p:spPr>
        <p:txBody>
          <a:bodyPr/>
          <a:lstStyle/>
          <a:p>
            <a:pPr marL="182563" indent="-182563" eaLnBrk="1" hangingPunct="1">
              <a:buFontTx/>
              <a:buChar char="•"/>
            </a:pPr>
            <a:r>
              <a:rPr lang="en-US" altLang="tr-TR" sz="2400"/>
              <a:t>VUR and UTI are closely associated with bladder and bowel dysfunction</a:t>
            </a:r>
          </a:p>
          <a:p>
            <a:pPr marL="182563" indent="-182563" eaLnBrk="1" hangingPunct="1">
              <a:buFontTx/>
              <a:buChar char="•"/>
            </a:pPr>
            <a:endParaRPr lang="en-US" altLang="tr-TR" sz="2400"/>
          </a:p>
          <a:p>
            <a:pPr marL="182563" indent="-182563" eaLnBrk="1" hangingPunct="1">
              <a:buFontTx/>
              <a:buChar char="•"/>
            </a:pPr>
            <a:r>
              <a:rPr lang="en-US" altLang="tr-TR" sz="2400"/>
              <a:t>Treatment of bladder and bowel dysfunction</a:t>
            </a:r>
          </a:p>
          <a:p>
            <a:pPr marL="639763" lvl="1" indent="-182563" eaLnBrk="1" hangingPunct="1">
              <a:buFontTx/>
              <a:buChar char="•"/>
            </a:pPr>
            <a:r>
              <a:rPr lang="en-US" altLang="tr-TR" sz="2000"/>
              <a:t>Facilitate &amp; improves the prognosis of VUR &amp; UTIs</a:t>
            </a:r>
          </a:p>
          <a:p>
            <a:pPr marL="639763" lvl="1" indent="-182563" eaLnBrk="1" hangingPunct="1">
              <a:buFontTx/>
              <a:buChar char="•"/>
            </a:pPr>
            <a:r>
              <a:rPr lang="en-US" altLang="tr-TR" sz="2000"/>
              <a:t>Improves response rates and interventions toward VUR and UTIs</a:t>
            </a:r>
          </a:p>
        </p:txBody>
      </p:sp>
      <p:sp>
        <p:nvSpPr>
          <p:cNvPr id="33797"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Arial" pitchFamily="34" charset="0"/>
                <a:ea typeface="+mn-ea"/>
                <a:cs typeface="+mn-cs"/>
              </a:rPr>
              <a:t>ICCS slide library v1 2011</a:t>
            </a:r>
            <a:endParaRPr kumimoji="0" lang="en-US" sz="9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532743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481013" y="384175"/>
            <a:ext cx="7396162" cy="688975"/>
          </a:xfrm>
        </p:spPr>
        <p:txBody>
          <a:bodyPr/>
          <a:lstStyle/>
          <a:p>
            <a:r>
              <a:rPr lang="en-US" altLang="tr-TR" sz="3200">
                <a:ea typeface="ＭＳ Ｐゴシック" panose="020B0600070205080204" pitchFamily="34" charset="-128"/>
              </a:rPr>
              <a:t> OAB in Japanese Children</a:t>
            </a:r>
          </a:p>
        </p:txBody>
      </p:sp>
      <p:sp>
        <p:nvSpPr>
          <p:cNvPr id="16387" name="Content Placeholder 2"/>
          <p:cNvSpPr>
            <a:spLocks noGrp="1"/>
          </p:cNvSpPr>
          <p:nvPr>
            <p:ph idx="1"/>
          </p:nvPr>
        </p:nvSpPr>
        <p:spPr>
          <a:xfrm>
            <a:off x="1090613" y="1638300"/>
            <a:ext cx="8066087" cy="5354638"/>
          </a:xfrm>
        </p:spPr>
        <p:txBody>
          <a:bodyPr/>
          <a:lstStyle/>
          <a:p>
            <a:r>
              <a:rPr lang="en-US" altLang="tr-TR" sz="2400">
                <a:ea typeface="ＭＳ Ｐゴシック" panose="020B0600070205080204" pitchFamily="34" charset="-128"/>
              </a:rPr>
              <a:t>5,282 questionnaires (76.4% response) in Hiroshima</a:t>
            </a:r>
          </a:p>
          <a:p>
            <a:pPr lvl="1"/>
            <a:r>
              <a:rPr lang="en-US" altLang="tr-TR" sz="2400">
                <a:ea typeface="ＭＳ Ｐゴシック" panose="020B0600070205080204" pitchFamily="34" charset="-128"/>
              </a:rPr>
              <a:t>mean age 9.3 yrs </a:t>
            </a:r>
            <a:r>
              <a:rPr lang="en-US" altLang="tr-TR" sz="2400" u="sng">
                <a:ea typeface="ＭＳ Ｐゴシック" panose="020B0600070205080204" pitchFamily="34" charset="-128"/>
              </a:rPr>
              <a:t>+</a:t>
            </a:r>
            <a:r>
              <a:rPr lang="en-US" altLang="tr-TR" sz="2400">
                <a:ea typeface="ＭＳ Ｐゴシック" panose="020B0600070205080204" pitchFamily="34" charset="-128"/>
              </a:rPr>
              <a:t> 1.7 (range 7 – 12 yrs)</a:t>
            </a:r>
          </a:p>
          <a:p>
            <a:r>
              <a:rPr lang="en-US" altLang="tr-TR" sz="2400">
                <a:ea typeface="ＭＳ Ｐゴシック" panose="020B0600070205080204" pitchFamily="34" charset="-128"/>
              </a:rPr>
              <a:t>OAB defined as urgency, urge incontinence, frequency</a:t>
            </a:r>
          </a:p>
          <a:p>
            <a:pPr>
              <a:buFontTx/>
              <a:buNone/>
            </a:pPr>
            <a:r>
              <a:rPr lang="en-US" altLang="tr-TR" sz="2400">
                <a:ea typeface="ＭＳ Ｐゴシック" panose="020B0600070205080204" pitchFamily="34" charset="-128"/>
              </a:rPr>
              <a:t>     (&gt; 7x/day)</a:t>
            </a:r>
          </a:p>
          <a:p>
            <a:r>
              <a:rPr lang="en-US" altLang="tr-TR" sz="2400">
                <a:ea typeface="ＭＳ Ｐゴシック" panose="020B0600070205080204" pitchFamily="34" charset="-128"/>
              </a:rPr>
              <a:t>Overall incidence of OAB = 17.8% </a:t>
            </a:r>
          </a:p>
          <a:p>
            <a:pPr lvl="1"/>
            <a:r>
              <a:rPr lang="en-US" altLang="tr-TR" sz="2400">
                <a:ea typeface="ＭＳ Ｐゴシック" panose="020B0600070205080204" pitchFamily="34" charset="-128"/>
              </a:rPr>
              <a:t>M:F = 19.1% vs 16.6%</a:t>
            </a:r>
          </a:p>
          <a:p>
            <a:r>
              <a:rPr lang="en-US" altLang="tr-TR" sz="2400">
                <a:ea typeface="ＭＳ Ｐゴシック" panose="020B0600070205080204" pitchFamily="34" charset="-128"/>
              </a:rPr>
              <a:t>Gradually </a:t>
            </a:r>
            <a:r>
              <a:rPr lang="en-US" altLang="tr-TR" sz="2400">
                <a:latin typeface="Wingdings 3" panose="05040102010807070707" pitchFamily="18" charset="2"/>
                <a:ea typeface="ＭＳ Ｐゴシック" panose="020B0600070205080204" pitchFamily="34" charset="-128"/>
              </a:rPr>
              <a:t>i</a:t>
            </a:r>
            <a:r>
              <a:rPr lang="en-US" altLang="tr-TR" sz="2400">
                <a:ea typeface="ＭＳ Ｐゴシック" panose="020B0600070205080204" pitchFamily="34" charset="-128"/>
              </a:rPr>
              <a:t>  with </a:t>
            </a:r>
            <a:r>
              <a:rPr lang="en-US" altLang="tr-TR" sz="2400">
                <a:latin typeface="Wingdings 3" panose="05040102010807070707" pitchFamily="18" charset="2"/>
                <a:ea typeface="ＭＳ Ｐゴシック" panose="020B0600070205080204" pitchFamily="34" charset="-128"/>
              </a:rPr>
              <a:t>h</a:t>
            </a:r>
            <a:r>
              <a:rPr lang="en-US" altLang="tr-TR" sz="2400">
                <a:ea typeface="ＭＳ Ｐゴシック" panose="020B0600070205080204" pitchFamily="34" charset="-128"/>
              </a:rPr>
              <a:t> age regardless of gender</a:t>
            </a:r>
          </a:p>
          <a:p>
            <a:r>
              <a:rPr lang="en-US" altLang="tr-TR" sz="2400">
                <a:ea typeface="ＭＳ Ｐゴシック" panose="020B0600070205080204" pitchFamily="34" charset="-128"/>
              </a:rPr>
              <a:t>OAB  &gt; occurrence in children with UTI (42% vs 17%)</a:t>
            </a:r>
          </a:p>
          <a:p>
            <a:r>
              <a:rPr lang="en-US" altLang="tr-TR" sz="2400">
                <a:ea typeface="ＭＳ Ｐゴシック" panose="020B0600070205080204" pitchFamily="34" charset="-128"/>
              </a:rPr>
              <a:t>OAB occurred equally </a:t>
            </a:r>
            <a:r>
              <a:rPr lang="en-US" altLang="tr-TR" sz="2400" u="sng">
                <a:ea typeface="ＭＳ Ｐゴシック" panose="020B0600070205080204" pitchFamily="34" charset="-128"/>
              </a:rPr>
              <a:t>+</a:t>
            </a:r>
            <a:r>
              <a:rPr lang="en-US" altLang="tr-TR" sz="2400">
                <a:ea typeface="ＭＳ Ｐゴシック" panose="020B0600070205080204" pitchFamily="34" charset="-128"/>
              </a:rPr>
              <a:t> constipation (19.8% vs 17.5%)</a:t>
            </a:r>
          </a:p>
          <a:p>
            <a:endParaRPr lang="en-US" altLang="tr-TR" sz="2600">
              <a:ea typeface="ＭＳ Ｐゴシック" panose="020B0600070205080204" pitchFamily="34" charset="-128"/>
            </a:endParaRPr>
          </a:p>
          <a:p>
            <a:endParaRPr lang="en-US" altLang="tr-TR" sz="2600">
              <a:ea typeface="ＭＳ Ｐゴシック" panose="020B0600070205080204" pitchFamily="34" charset="-128"/>
            </a:endParaRPr>
          </a:p>
          <a:p>
            <a:endParaRPr lang="en-US" altLang="tr-TR" sz="2600">
              <a:ea typeface="ＭＳ Ｐゴシック" panose="020B0600070205080204" pitchFamily="34" charset="-128"/>
            </a:endParaRPr>
          </a:p>
        </p:txBody>
      </p:sp>
      <p:sp>
        <p:nvSpPr>
          <p:cNvPr id="16388" name="TextBox 3"/>
          <p:cNvSpPr txBox="1">
            <a:spLocks noChangeArrowheads="1"/>
          </p:cNvSpPr>
          <p:nvPr/>
        </p:nvSpPr>
        <p:spPr bwMode="auto">
          <a:xfrm>
            <a:off x="119063" y="6129338"/>
            <a:ext cx="4394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r>
              <a:rPr lang="en-US" altLang="tr-TR" sz="1200"/>
              <a:t>Kajiwara et al, Inter J Urol 13: 36, 2006</a:t>
            </a: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r>
              <a:rPr lang="en-AU" altLang="tr-TR" sz="900"/>
              <a:t>ICCS slide library v1 2011</a:t>
            </a:r>
            <a:endParaRPr lang="en-US" altLang="tr-TR" sz="900"/>
          </a:p>
        </p:txBody>
      </p:sp>
    </p:spTree>
    <p:extLst>
      <p:ext uri="{BB962C8B-B14F-4D97-AF65-F5344CB8AC3E}">
        <p14:creationId xmlns:p14="http://schemas.microsoft.com/office/powerpoint/2010/main" val="361097503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3250" y="390525"/>
            <a:ext cx="5534025" cy="735013"/>
          </a:xfrm>
        </p:spPr>
        <p:txBody>
          <a:bodyPr/>
          <a:lstStyle/>
          <a:p>
            <a:r>
              <a:rPr lang="en-US" altLang="tr-TR" sz="3200">
                <a:ea typeface="ＭＳ Ｐゴシック" panose="020B0600070205080204" pitchFamily="34" charset="-128"/>
              </a:rPr>
              <a:t>OAB in Childhood</a:t>
            </a:r>
          </a:p>
        </p:txBody>
      </p:sp>
      <p:sp>
        <p:nvSpPr>
          <p:cNvPr id="17411" name="Content Placeholder 2"/>
          <p:cNvSpPr>
            <a:spLocks noGrp="1"/>
          </p:cNvSpPr>
          <p:nvPr>
            <p:ph idx="1"/>
          </p:nvPr>
        </p:nvSpPr>
        <p:spPr>
          <a:xfrm>
            <a:off x="685800" y="1498600"/>
            <a:ext cx="8382000" cy="3767138"/>
          </a:xfrm>
        </p:spPr>
        <p:txBody>
          <a:bodyPr/>
          <a:lstStyle/>
          <a:p>
            <a:r>
              <a:rPr lang="en-US" altLang="tr-TR" sz="2400">
                <a:ea typeface="ＭＳ Ｐゴシック" panose="020B0600070205080204" pitchFamily="34" charset="-128"/>
              </a:rPr>
              <a:t>2,856 families in New South Wales, Australia completed questionnaire (35%)</a:t>
            </a:r>
          </a:p>
          <a:p>
            <a:pPr lvl="1"/>
            <a:r>
              <a:rPr lang="en-US" altLang="tr-TR" sz="2400">
                <a:ea typeface="ＭＳ Ｐゴシック" panose="020B0600070205080204" pitchFamily="34" charset="-128"/>
              </a:rPr>
              <a:t>Age range 4.8 – 12.8 yrs (mean = 7.2)</a:t>
            </a:r>
          </a:p>
          <a:p>
            <a:r>
              <a:rPr lang="en-US" altLang="tr-TR" sz="2400">
                <a:ea typeface="ＭＳ Ｐゴシック" panose="020B0600070205080204" pitchFamily="34" charset="-128"/>
              </a:rPr>
              <a:t>Overall incidence of incontinence = 16.9%</a:t>
            </a:r>
          </a:p>
          <a:p>
            <a:pPr lvl="1"/>
            <a:r>
              <a:rPr lang="en-US" altLang="tr-TR" sz="2400">
                <a:ea typeface="ＭＳ Ｐゴシック" panose="020B0600070205080204" pitchFamily="34" charset="-128"/>
              </a:rPr>
              <a:t>Girls more likely than boys</a:t>
            </a:r>
          </a:p>
          <a:p>
            <a:r>
              <a:rPr lang="en-US" altLang="tr-TR" sz="2400">
                <a:ea typeface="ＭＳ Ｐゴシック" panose="020B0600070205080204" pitchFamily="34" charset="-128"/>
              </a:rPr>
              <a:t>Daytime incontinence associated with urgency, frequency, holding maneuvers, &amp; enuresis suggesting OAB</a:t>
            </a:r>
          </a:p>
          <a:p>
            <a:r>
              <a:rPr lang="en-US" altLang="tr-TR" sz="2400">
                <a:ea typeface="ＭＳ Ｐゴシック" panose="020B0600070205080204" pitchFamily="34" charset="-128"/>
              </a:rPr>
              <a:t>Daytime incontinence </a:t>
            </a:r>
            <a:r>
              <a:rPr lang="en-US" altLang="tr-TR" sz="2400">
                <a:latin typeface="Wingdings 3" panose="05040102010807070707" pitchFamily="18" charset="2"/>
                <a:ea typeface="ＭＳ Ｐゴシック" panose="020B0600070205080204" pitchFamily="34" charset="-128"/>
              </a:rPr>
              <a:t>i</a:t>
            </a:r>
            <a:r>
              <a:rPr lang="en-US" altLang="tr-TR" sz="2400">
                <a:ea typeface="ＭＳ Ｐゴシック" panose="020B0600070205080204" pitchFamily="34" charset="-128"/>
              </a:rPr>
              <a:t> with </a:t>
            </a:r>
            <a:r>
              <a:rPr lang="en-US" altLang="tr-TR" sz="2400">
                <a:latin typeface="Wingdings 3" panose="05040102010807070707" pitchFamily="18" charset="2"/>
                <a:ea typeface="ＭＳ Ｐゴシック" panose="020B0600070205080204" pitchFamily="34" charset="-128"/>
              </a:rPr>
              <a:t>h</a:t>
            </a:r>
            <a:r>
              <a:rPr lang="en-US" altLang="tr-TR" sz="2400">
                <a:ea typeface="ＭＳ Ｐゴシック" panose="020B0600070205080204" pitchFamily="34" charset="-128"/>
              </a:rPr>
              <a:t> age</a:t>
            </a:r>
          </a:p>
          <a:p>
            <a:r>
              <a:rPr lang="en-US" altLang="tr-TR" sz="2400">
                <a:ea typeface="ＭＳ Ｐゴシック" panose="020B0600070205080204" pitchFamily="34" charset="-128"/>
              </a:rPr>
              <a:t>Constipation more likely in symptomatic children</a:t>
            </a:r>
          </a:p>
        </p:txBody>
      </p:sp>
      <p:sp>
        <p:nvSpPr>
          <p:cNvPr id="32772" name="Rectangle 3"/>
          <p:cNvSpPr>
            <a:spLocks noChangeArrowheads="1"/>
          </p:cNvSpPr>
          <p:nvPr/>
        </p:nvSpPr>
        <p:spPr bwMode="auto">
          <a:xfrm>
            <a:off x="441325" y="6102350"/>
            <a:ext cx="4889500" cy="255588"/>
          </a:xfrm>
          <a:prstGeom prst="rect">
            <a:avLst/>
          </a:prstGeom>
          <a:noFill/>
          <a:ln w="9525">
            <a:noFill/>
            <a:miter lim="800000"/>
            <a:headEnd/>
            <a:tailEnd/>
          </a:ln>
        </p:spPr>
        <p:txBody>
          <a:bodyPr>
            <a:spAutoFit/>
          </a:bodyPr>
          <a:lstStyle/>
          <a:p>
            <a:pPr>
              <a:defRPr/>
            </a:pPr>
            <a:r>
              <a:rPr lang="en-US" baseline="30000" dirty="0" err="1">
                <a:latin typeface="+mn-lt"/>
              </a:rPr>
              <a:t>Sureshkumar</a:t>
            </a:r>
            <a:r>
              <a:rPr lang="en-US" baseline="30000" dirty="0">
                <a:latin typeface="+mn-lt"/>
              </a:rPr>
              <a:t> et al, J </a:t>
            </a:r>
            <a:r>
              <a:rPr lang="en-US" baseline="30000" dirty="0" err="1">
                <a:latin typeface="+mn-lt"/>
              </a:rPr>
              <a:t>Urol</a:t>
            </a:r>
            <a:r>
              <a:rPr lang="en-US" baseline="30000" dirty="0">
                <a:latin typeface="+mn-lt"/>
              </a:rPr>
              <a:t> 181: 808, 2009</a:t>
            </a:r>
          </a:p>
        </p:txBody>
      </p:sp>
      <p:sp>
        <p:nvSpPr>
          <p:cNvPr id="174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r>
              <a:rPr lang="en-AU" altLang="tr-TR" sz="900"/>
              <a:t>ICCS slide library v1 2011</a:t>
            </a:r>
            <a:endParaRPr lang="en-US" altLang="tr-TR" sz="900"/>
          </a:p>
        </p:txBody>
      </p:sp>
    </p:spTree>
    <p:extLst>
      <p:ext uri="{BB962C8B-B14F-4D97-AF65-F5344CB8AC3E}">
        <p14:creationId xmlns:p14="http://schemas.microsoft.com/office/powerpoint/2010/main" val="402180745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74663" y="363538"/>
            <a:ext cx="8686800" cy="1143000"/>
          </a:xfrm>
          <a:noFill/>
        </p:spPr>
        <p:txBody>
          <a:bodyPr lIns="90488" tIns="44450" rIns="90488" bIns="44450" anchor="ctr"/>
          <a:lstStyle/>
          <a:p>
            <a:r>
              <a:rPr lang="en-US" altLang="tr-TR" sz="3200"/>
              <a:t>Dysfunctional Elimination Syndrome</a:t>
            </a:r>
          </a:p>
        </p:txBody>
      </p:sp>
      <p:sp>
        <p:nvSpPr>
          <p:cNvPr id="43011" name="Rectangle 3"/>
          <p:cNvSpPr>
            <a:spLocks noGrp="1" noChangeArrowheads="1"/>
          </p:cNvSpPr>
          <p:nvPr>
            <p:ph type="body" idx="1"/>
          </p:nvPr>
        </p:nvSpPr>
        <p:spPr>
          <a:xfrm>
            <a:off x="838200" y="1876425"/>
            <a:ext cx="8001000" cy="4300538"/>
          </a:xfrm>
          <a:noFill/>
        </p:spPr>
        <p:txBody>
          <a:bodyPr lIns="90488" tIns="44450" rIns="90488" bIns="44450"/>
          <a:lstStyle/>
          <a:p>
            <a:r>
              <a:rPr lang="en-US" altLang="tr-TR" sz="2400"/>
              <a:t>Is </a:t>
            </a:r>
            <a:r>
              <a:rPr lang="en-US" altLang="tr-TR" sz="2400" b="1">
                <a:solidFill>
                  <a:schemeClr val="accent2"/>
                </a:solidFill>
              </a:rPr>
              <a:t>not</a:t>
            </a:r>
            <a:r>
              <a:rPr lang="en-US" altLang="tr-TR" sz="2400"/>
              <a:t> ICCS terminology</a:t>
            </a:r>
          </a:p>
          <a:p>
            <a:r>
              <a:rPr lang="en-US" altLang="tr-TR" sz="2400"/>
              <a:t>Bladder bowel dysfunction</a:t>
            </a:r>
          </a:p>
          <a:p>
            <a:r>
              <a:rPr lang="en-US" altLang="tr-TR" sz="2400"/>
              <a:t>In the literature refers to combination of bladder and bowel emptying dysfunction in children</a:t>
            </a:r>
          </a:p>
          <a:p>
            <a:r>
              <a:rPr lang="en-US" altLang="tr-TR" sz="2400"/>
              <a:t>However there is bowel and bladder s</a:t>
            </a:r>
            <a:r>
              <a:rPr lang="en-US" altLang="tr-TR" sz="2400" b="1"/>
              <a:t>torage/</a:t>
            </a:r>
            <a:r>
              <a:rPr lang="en-US" altLang="tr-TR" sz="2400"/>
              <a:t> </a:t>
            </a:r>
            <a:r>
              <a:rPr lang="en-US" altLang="tr-TR" sz="2400" b="1"/>
              <a:t>motility</a:t>
            </a:r>
            <a:r>
              <a:rPr lang="en-US" altLang="tr-TR" sz="2400"/>
              <a:t> and </a:t>
            </a:r>
            <a:r>
              <a:rPr lang="en-US" altLang="tr-TR" sz="2400" b="1"/>
              <a:t>emptying</a:t>
            </a:r>
            <a:r>
              <a:rPr lang="en-US" altLang="tr-TR" sz="2400"/>
              <a:t> dysfunction</a:t>
            </a:r>
          </a:p>
          <a:p>
            <a:r>
              <a:rPr lang="en-US" altLang="tr-TR" sz="2400"/>
              <a:t> disorder of emptying mechanics </a:t>
            </a:r>
          </a:p>
          <a:p>
            <a:r>
              <a:rPr lang="en-US" altLang="tr-TR" sz="2400"/>
              <a:t>-&gt; disorder of filling </a:t>
            </a:r>
          </a:p>
          <a:p>
            <a:r>
              <a:rPr lang="en-US" altLang="tr-TR" sz="2400"/>
              <a:t>associated with a ‘functional’ abnormality</a:t>
            </a:r>
          </a:p>
          <a:p>
            <a:r>
              <a:rPr lang="en-US" altLang="tr-TR" sz="2400"/>
              <a:t>? % autonomic, ? % learned</a:t>
            </a:r>
          </a:p>
        </p:txBody>
      </p:sp>
      <p:sp>
        <p:nvSpPr>
          <p:cNvPr id="43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tr-TR"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ICCS slide library v1 2011</a:t>
            </a:r>
            <a:endParaRPr kumimoji="0" lang="en-US" altLang="tr-TR" sz="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923073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80988" y="609600"/>
            <a:ext cx="8915401" cy="1143000"/>
          </a:xfrm>
          <a:noFill/>
        </p:spPr>
        <p:txBody>
          <a:bodyPr lIns="90488" tIns="44450" rIns="90488" bIns="44450" anchor="ctr"/>
          <a:lstStyle/>
          <a:p>
            <a:r>
              <a:rPr lang="en-US" altLang="tr-TR" sz="3200"/>
              <a:t>    Dysfunctional Elimination Syndrome</a:t>
            </a:r>
          </a:p>
        </p:txBody>
      </p:sp>
      <p:sp>
        <p:nvSpPr>
          <p:cNvPr id="44035" name="Rectangle 3"/>
          <p:cNvSpPr>
            <a:spLocks noGrp="1" noChangeArrowheads="1"/>
          </p:cNvSpPr>
          <p:nvPr>
            <p:ph type="body" idx="1"/>
          </p:nvPr>
        </p:nvSpPr>
        <p:spPr>
          <a:xfrm>
            <a:off x="838200" y="1905000"/>
            <a:ext cx="8001000" cy="3622675"/>
          </a:xfrm>
          <a:noFill/>
        </p:spPr>
        <p:txBody>
          <a:bodyPr lIns="90488" tIns="44450" rIns="90488" bIns="44450"/>
          <a:lstStyle/>
          <a:p>
            <a:r>
              <a:rPr lang="en-US" altLang="tr-TR" sz="2800"/>
              <a:t>Urinary and faecal incontinence</a:t>
            </a:r>
          </a:p>
          <a:p>
            <a:r>
              <a:rPr lang="en-US" altLang="tr-TR" sz="2800"/>
              <a:t>Apparent insensible loss</a:t>
            </a:r>
          </a:p>
          <a:p>
            <a:r>
              <a:rPr lang="en-US" altLang="tr-TR" sz="2800"/>
              <a:t>No completed bowel training / bowel routine</a:t>
            </a:r>
          </a:p>
          <a:p>
            <a:r>
              <a:rPr lang="en-US" altLang="tr-TR" sz="2800"/>
              <a:t>No call to stool / stool withholding</a:t>
            </a:r>
          </a:p>
          <a:p>
            <a:r>
              <a:rPr lang="en-US" altLang="tr-TR" sz="2800"/>
              <a:t>No clear idea of how to defecate</a:t>
            </a:r>
          </a:p>
          <a:p>
            <a:r>
              <a:rPr lang="en-US" altLang="tr-TR" sz="2800"/>
              <a:t>Stool quality poor</a:t>
            </a:r>
          </a:p>
          <a:p>
            <a:r>
              <a:rPr lang="en-US" altLang="tr-TR" sz="2800"/>
              <a:t>Irregular and incomplete voiding</a:t>
            </a:r>
          </a:p>
        </p:txBody>
      </p:sp>
      <p:sp>
        <p:nvSpPr>
          <p:cNvPr id="44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tr-TR"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ICCS slide library v1 2011</a:t>
            </a:r>
            <a:endParaRPr kumimoji="0" lang="en-US" altLang="tr-TR" sz="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374166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Alt </a:t>
            </a:r>
            <a:r>
              <a:rPr lang="tr-TR" dirty="0" err="1">
                <a:solidFill>
                  <a:srgbClr val="FF0000"/>
                </a:solidFill>
              </a:rPr>
              <a:t>üriner</a:t>
            </a:r>
            <a:r>
              <a:rPr lang="tr-TR" dirty="0">
                <a:solidFill>
                  <a:srgbClr val="FF0000"/>
                </a:solidFill>
              </a:rPr>
              <a:t> sistem </a:t>
            </a:r>
            <a:r>
              <a:rPr lang="tr-TR" dirty="0" err="1">
                <a:solidFill>
                  <a:srgbClr val="FF0000"/>
                </a:solidFill>
              </a:rPr>
              <a:t>innervasyonu</a:t>
            </a:r>
            <a:endParaRPr lang="tr-TR" dirty="0">
              <a:solidFill>
                <a:srgbClr val="FF0000"/>
              </a:solidFill>
            </a:endParaRPr>
          </a:p>
        </p:txBody>
      </p:sp>
      <p:pic>
        <p:nvPicPr>
          <p:cNvPr id="7171" name="Picture 4" descr="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8019" y="1988657"/>
            <a:ext cx="4187961" cy="37490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Slayt Numarası Yer Tutucusu 5"/>
          <p:cNvSpPr>
            <a:spLocks noGrp="1"/>
          </p:cNvSpPr>
          <p:nvPr>
            <p:ph type="sldNum" sz="quarter" idx="12"/>
          </p:nvPr>
        </p:nvSpPr>
        <p:spPr/>
        <p:txBody>
          <a:bodyPr/>
          <a:lstStyle/>
          <a:p>
            <a:pPr>
              <a:defRPr/>
            </a:pPr>
            <a:fld id="{1D139157-DB3D-4F48-8595-8603DC959A9E}" type="slidenum">
              <a:rPr lang="tr-TR"/>
              <a:pPr>
                <a:defRPr/>
              </a:pPr>
              <a:t>4</a:t>
            </a:fld>
            <a:endParaRPr lang="tr-TR"/>
          </a:p>
        </p:txBody>
      </p:sp>
    </p:spTree>
    <p:extLst>
      <p:ext uri="{BB962C8B-B14F-4D97-AF65-F5344CB8AC3E}">
        <p14:creationId xmlns:p14="http://schemas.microsoft.com/office/powerpoint/2010/main" val="3101719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r>
              <a:rPr lang="en-AU" altLang="tr-TR" sz="3200" dirty="0"/>
              <a:t>Associated bowel dysfunction</a:t>
            </a:r>
            <a:r>
              <a:rPr lang="tr-TR" altLang="tr-TR" sz="3200"/>
              <a:t> </a:t>
            </a:r>
            <a:br>
              <a:rPr lang="tr-TR" altLang="tr-TR" sz="3200"/>
            </a:br>
            <a:r>
              <a:rPr lang="tr-TR" altLang="tr-TR" sz="3200"/>
              <a:t>Dysfunctional</a:t>
            </a:r>
            <a:r>
              <a:rPr lang="tr-TR" altLang="tr-TR" sz="3200" dirty="0"/>
              <a:t> </a:t>
            </a:r>
            <a:r>
              <a:rPr lang="tr-TR" altLang="tr-TR" sz="3200" dirty="0" err="1"/>
              <a:t>Voiding</a:t>
            </a:r>
            <a:endParaRPr lang="en-AU" altLang="tr-TR" sz="3200" dirty="0"/>
          </a:p>
        </p:txBody>
      </p:sp>
      <p:sp>
        <p:nvSpPr>
          <p:cNvPr id="14339" name="Content Placeholder 4"/>
          <p:cNvSpPr>
            <a:spLocks noGrp="1"/>
          </p:cNvSpPr>
          <p:nvPr>
            <p:ph idx="1"/>
          </p:nvPr>
        </p:nvSpPr>
        <p:spPr>
          <a:xfrm>
            <a:off x="207963" y="1082675"/>
            <a:ext cx="8361362" cy="4543425"/>
          </a:xfrm>
        </p:spPr>
        <p:txBody>
          <a:bodyPr/>
          <a:lstStyle/>
          <a:p>
            <a:r>
              <a:rPr lang="en-AU" altLang="tr-TR" sz="2000"/>
              <a:t>“There is a relationship between bladder and bowel dysfunction which affects both the assessment and management of dysfunctional voiding. The genitourinary and gastrointestinal tracts are interdependent sharing the same embryologic beginnings, pelvic location, aspects of innervation and passage through the Levator Ani”</a:t>
            </a:r>
          </a:p>
          <a:p>
            <a:endParaRPr lang="en-AU" altLang="tr-TR" sz="2000"/>
          </a:p>
          <a:p>
            <a:r>
              <a:rPr lang="en-AU" altLang="tr-TR" sz="2000"/>
              <a:t>Lack of pelvic floor muscle relaxation (PFM) leads to bowel dysfunction and DV </a:t>
            </a:r>
            <a:r>
              <a:rPr lang="en-AU" altLang="tr-TR" sz="1400"/>
              <a:t>(Ab 2002)</a:t>
            </a:r>
            <a:endParaRPr lang="en-AU" altLang="tr-TR"/>
          </a:p>
          <a:p>
            <a:endParaRPr lang="en-AU" altLang="tr-TR"/>
          </a:p>
          <a:p>
            <a:r>
              <a:rPr lang="en-AU" altLang="tr-TR" sz="2000"/>
              <a:t>Parents tend not to recognise constipation </a:t>
            </a:r>
            <a:r>
              <a:rPr lang="en-AU" altLang="tr-TR" sz="1400"/>
              <a:t>(Loening-Baucke 1997, McGrath 2008)</a:t>
            </a:r>
            <a:endParaRPr lang="en-AU" altLang="tr-TR"/>
          </a:p>
          <a:p>
            <a:endParaRPr lang="en-AU" altLang="tr-TR" sz="2000"/>
          </a:p>
          <a:p>
            <a:r>
              <a:rPr lang="en-AU" altLang="tr-TR" sz="2000"/>
              <a:t>Treatment of constipation alone -&gt; 66% improvement of PVR, 89% resolution day wetting and 63%NE and prevention UTI’s </a:t>
            </a:r>
            <a:r>
              <a:rPr lang="en-AU" altLang="tr-TR" sz="1400"/>
              <a:t>(Loening -Baucke1997)</a:t>
            </a:r>
            <a:endParaRPr lang="en-AU" altLang="tr-TR" sz="2000"/>
          </a:p>
        </p:txBody>
      </p:sp>
      <p:sp>
        <p:nvSpPr>
          <p:cNvPr id="1434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9D138A-F6D7-4E41-BD39-7FFF02CA5420}" type="slidenum">
              <a:rPr kumimoji="0" lang="en-US" altLang="tr-TR"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tr-TR" sz="9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434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tr-TR"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ICCS slide library v1 2011</a:t>
            </a:r>
            <a:endParaRPr kumimoji="0" lang="en-US" altLang="tr-TR" sz="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2" name="TextBox 5"/>
          <p:cNvSpPr txBox="1">
            <a:spLocks noChangeArrowheads="1"/>
          </p:cNvSpPr>
          <p:nvPr/>
        </p:nvSpPr>
        <p:spPr bwMode="auto">
          <a:xfrm>
            <a:off x="704850" y="5943600"/>
            <a:ext cx="58372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AU"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Ab, E. BJU Int, 89: 48, 2002</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AU"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Loening-Baucke, V. Pediatrics 100(2 (Pt. 1)): 228-232. 1997</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AU" altLang="tr-T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McGrath, K. H., Caldwell, P. H., Jones, M. P. J Paediatr Child Health, 44: 19, 2008</a:t>
            </a:r>
          </a:p>
        </p:txBody>
      </p:sp>
    </p:spTree>
    <p:extLst>
      <p:ext uri="{BB962C8B-B14F-4D97-AF65-F5344CB8AC3E}">
        <p14:creationId xmlns:p14="http://schemas.microsoft.com/office/powerpoint/2010/main" val="3179732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Kabızlık - İşeme Bozukluğu İlişkisi</a:t>
            </a:r>
            <a:endParaRPr lang="en-US" dirty="0"/>
          </a:p>
        </p:txBody>
      </p:sp>
      <p:sp>
        <p:nvSpPr>
          <p:cNvPr id="3" name="İçerik Yer Tutucusu 2"/>
          <p:cNvSpPr>
            <a:spLocks noGrp="1"/>
          </p:cNvSpPr>
          <p:nvPr>
            <p:ph idx="1"/>
          </p:nvPr>
        </p:nvSpPr>
        <p:spPr/>
        <p:txBody>
          <a:bodyPr>
            <a:normAutofit fontScale="77500" lnSpcReduction="20000"/>
          </a:bodyPr>
          <a:lstStyle/>
          <a:p>
            <a:r>
              <a:rPr lang="tr-TR" dirty="0"/>
              <a:t>ABD’de birinci basamak sağlık merkezine başvuran 482 çocukta kabızlık ile </a:t>
            </a:r>
            <a:r>
              <a:rPr lang="tr-TR" dirty="0" err="1"/>
              <a:t>fekal</a:t>
            </a:r>
            <a:r>
              <a:rPr lang="tr-TR" dirty="0"/>
              <a:t> ve </a:t>
            </a:r>
            <a:r>
              <a:rPr lang="tr-TR" dirty="0" err="1"/>
              <a:t>üriner</a:t>
            </a:r>
            <a:r>
              <a:rPr lang="tr-TR" dirty="0"/>
              <a:t> </a:t>
            </a:r>
            <a:r>
              <a:rPr lang="tr-TR" dirty="0" err="1"/>
              <a:t>inkontinans</a:t>
            </a:r>
            <a:r>
              <a:rPr lang="tr-TR" dirty="0"/>
              <a:t> beraberliğini araştırılmış*:</a:t>
            </a:r>
          </a:p>
          <a:p>
            <a:pPr lvl="1"/>
            <a:r>
              <a:rPr lang="tr-TR" dirty="0"/>
              <a:t>Kabızlık kız ve erkeklerde eşit; %22.6</a:t>
            </a:r>
          </a:p>
          <a:p>
            <a:pPr lvl="1"/>
            <a:r>
              <a:rPr lang="tr-TR" dirty="0" err="1"/>
              <a:t>Fekal</a:t>
            </a:r>
            <a:r>
              <a:rPr lang="tr-TR" dirty="0"/>
              <a:t> </a:t>
            </a:r>
            <a:r>
              <a:rPr lang="tr-TR" dirty="0" err="1"/>
              <a:t>inkontinans</a:t>
            </a:r>
            <a:r>
              <a:rPr lang="tr-TR" dirty="0"/>
              <a:t> %4.4</a:t>
            </a:r>
          </a:p>
          <a:p>
            <a:pPr lvl="1"/>
            <a:r>
              <a:rPr lang="tr-TR" dirty="0" err="1"/>
              <a:t>Üriner</a:t>
            </a:r>
            <a:r>
              <a:rPr lang="tr-TR" dirty="0"/>
              <a:t> </a:t>
            </a:r>
            <a:r>
              <a:rPr lang="tr-TR" dirty="0" err="1"/>
              <a:t>inkontinans</a:t>
            </a:r>
            <a:r>
              <a:rPr lang="tr-TR" dirty="0"/>
              <a:t> %10.5</a:t>
            </a:r>
          </a:p>
          <a:p>
            <a:pPr lvl="1"/>
            <a:r>
              <a:rPr lang="tr-TR" u="sng" dirty="0">
                <a:solidFill>
                  <a:srgbClr val="FF0000"/>
                </a:solidFill>
              </a:rPr>
              <a:t>Kabızlığı olan olgularda hem </a:t>
            </a:r>
            <a:r>
              <a:rPr lang="tr-TR" u="sng" dirty="0" err="1">
                <a:solidFill>
                  <a:srgbClr val="FF0000"/>
                </a:solidFill>
              </a:rPr>
              <a:t>fekal</a:t>
            </a:r>
            <a:r>
              <a:rPr lang="tr-TR" u="sng" dirty="0">
                <a:solidFill>
                  <a:srgbClr val="FF0000"/>
                </a:solidFill>
              </a:rPr>
              <a:t>, hem de </a:t>
            </a:r>
            <a:r>
              <a:rPr lang="tr-TR" u="sng" dirty="0" err="1">
                <a:solidFill>
                  <a:srgbClr val="FF0000"/>
                </a:solidFill>
              </a:rPr>
              <a:t>üriner</a:t>
            </a:r>
            <a:r>
              <a:rPr lang="tr-TR" u="sng" dirty="0">
                <a:solidFill>
                  <a:srgbClr val="FF0000"/>
                </a:solidFill>
              </a:rPr>
              <a:t> </a:t>
            </a:r>
            <a:r>
              <a:rPr lang="tr-TR" u="sng" dirty="0" err="1">
                <a:solidFill>
                  <a:srgbClr val="FF0000"/>
                </a:solidFill>
              </a:rPr>
              <a:t>inkontinans</a:t>
            </a:r>
            <a:r>
              <a:rPr lang="tr-TR" u="sng" dirty="0">
                <a:solidFill>
                  <a:srgbClr val="FF0000"/>
                </a:solidFill>
              </a:rPr>
              <a:t> oranı kabızlığı olmayanlara göre daha yüksek !!!</a:t>
            </a:r>
          </a:p>
          <a:p>
            <a:r>
              <a:rPr lang="tr-TR" dirty="0"/>
              <a:t>Kronik fonksiyonel kabızlığı olan 38 olgu sağlıklı 31 olgu ile karşılaştırılmış**:</a:t>
            </a:r>
          </a:p>
          <a:p>
            <a:pPr lvl="1"/>
            <a:r>
              <a:rPr lang="tr-TR" u="sng" dirty="0">
                <a:solidFill>
                  <a:srgbClr val="FF0000"/>
                </a:solidFill>
              </a:rPr>
              <a:t>Kabızlığı olanlarda İYE ve idrara sıkışma oranını daha yüksek !!!</a:t>
            </a:r>
            <a:endParaRPr lang="en-US" u="sng" dirty="0">
              <a:solidFill>
                <a:srgbClr val="FF0000"/>
              </a:solidFill>
            </a:endParaRPr>
          </a:p>
        </p:txBody>
      </p:sp>
      <p:sp>
        <p:nvSpPr>
          <p:cNvPr id="5" name="Metin kutusu 4"/>
          <p:cNvSpPr txBox="1"/>
          <p:nvPr/>
        </p:nvSpPr>
        <p:spPr>
          <a:xfrm>
            <a:off x="755576" y="5949280"/>
            <a:ext cx="5904656" cy="707886"/>
          </a:xfrm>
          <a:prstGeom prst="rect">
            <a:avLst/>
          </a:prstGeom>
          <a:noFill/>
        </p:spPr>
        <p:txBody>
          <a:bodyPr wrap="square" rtlCol="0">
            <a:spAutoFit/>
          </a:bodyPr>
          <a:lstStyle/>
          <a:p>
            <a:r>
              <a:rPr lang="tr-TR" sz="1000" dirty="0"/>
              <a:t>*</a:t>
            </a:r>
            <a:r>
              <a:rPr lang="en-US" sz="1000" dirty="0" err="1"/>
              <a:t>Loening-Baucke</a:t>
            </a:r>
            <a:r>
              <a:rPr lang="en-US" sz="1000" dirty="0"/>
              <a:t> V: Prevalence rates for constipation and </a:t>
            </a:r>
            <a:r>
              <a:rPr lang="en-US" sz="1000" dirty="0" err="1"/>
              <a:t>faecal</a:t>
            </a:r>
            <a:r>
              <a:rPr lang="en-US" sz="1000" dirty="0"/>
              <a:t> and urinary incontinence. Arch Dis Child. 92: 486-9, 2007</a:t>
            </a:r>
            <a:endParaRPr lang="tr-TR" sz="1000" dirty="0"/>
          </a:p>
          <a:p>
            <a:r>
              <a:rPr lang="tr-TR" sz="1000" dirty="0"/>
              <a:t>**</a:t>
            </a:r>
            <a:r>
              <a:rPr lang="en-US" sz="1000" dirty="0" err="1"/>
              <a:t>Kasirga</a:t>
            </a:r>
            <a:r>
              <a:rPr lang="en-US" sz="1000" dirty="0"/>
              <a:t> E, </a:t>
            </a:r>
            <a:r>
              <a:rPr lang="en-US" sz="1000" dirty="0" err="1"/>
              <a:t>Akil</a:t>
            </a:r>
            <a:r>
              <a:rPr lang="en-US" sz="1000" dirty="0"/>
              <a:t> I, Yilmaz Ö, et al: Evaluation of voiding dysfunctions in children with chronic functional constipation. Turkish J </a:t>
            </a:r>
            <a:r>
              <a:rPr lang="en-US" sz="1000" dirty="0" err="1"/>
              <a:t>Pediatr</a:t>
            </a:r>
            <a:r>
              <a:rPr lang="en-US" sz="1000" dirty="0"/>
              <a:t>. 48: 340–3, 2006</a:t>
            </a:r>
          </a:p>
        </p:txBody>
      </p:sp>
    </p:spTree>
    <p:extLst>
      <p:ext uri="{BB962C8B-B14F-4D97-AF65-F5344CB8AC3E}">
        <p14:creationId xmlns:p14="http://schemas.microsoft.com/office/powerpoint/2010/main" val="74710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4" end="4"/>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b="1" dirty="0" err="1"/>
              <a:t>Tedavi</a:t>
            </a:r>
            <a:endParaRPr lang="en-US" b="1" dirty="0"/>
          </a:p>
        </p:txBody>
      </p:sp>
      <p:sp>
        <p:nvSpPr>
          <p:cNvPr id="3" name="İçerik Yer Tutucusu 2"/>
          <p:cNvSpPr>
            <a:spLocks noGrp="1"/>
          </p:cNvSpPr>
          <p:nvPr>
            <p:ph idx="1"/>
          </p:nvPr>
        </p:nvSpPr>
        <p:spPr>
          <a:xfrm>
            <a:off x="457200" y="1412776"/>
            <a:ext cx="8229600" cy="4525963"/>
          </a:xfrm>
        </p:spPr>
        <p:txBody>
          <a:bodyPr>
            <a:normAutofit lnSpcReduction="10000"/>
          </a:bodyPr>
          <a:lstStyle/>
          <a:p>
            <a:r>
              <a:rPr lang="tr-TR" b="1" dirty="0"/>
              <a:t>Eğitim ve Bilinçlendirme</a:t>
            </a:r>
          </a:p>
          <a:p>
            <a:r>
              <a:rPr lang="tr-TR" b="1" dirty="0"/>
              <a:t>Rektumda sert dışkı varlığı</a:t>
            </a:r>
          </a:p>
          <a:p>
            <a:pPr lvl="1"/>
            <a:r>
              <a:rPr lang="tr-TR" dirty="0"/>
              <a:t>Oral</a:t>
            </a:r>
          </a:p>
          <a:p>
            <a:pPr lvl="1"/>
            <a:r>
              <a:rPr lang="tr-TR" dirty="0" err="1"/>
              <a:t>Rektal</a:t>
            </a:r>
            <a:endParaRPr lang="tr-TR" dirty="0"/>
          </a:p>
          <a:p>
            <a:r>
              <a:rPr lang="tr-TR" b="1" dirty="0"/>
              <a:t>İdame tedavi (</a:t>
            </a:r>
            <a:r>
              <a:rPr lang="tr-TR" b="1" dirty="0" err="1"/>
              <a:t>Retansiyonun</a:t>
            </a:r>
            <a:r>
              <a:rPr lang="tr-TR" b="1" dirty="0"/>
              <a:t> önlenmesi)</a:t>
            </a:r>
          </a:p>
          <a:p>
            <a:pPr lvl="1"/>
            <a:r>
              <a:rPr lang="tr-TR" dirty="0"/>
              <a:t>Diyet</a:t>
            </a:r>
          </a:p>
          <a:p>
            <a:pPr lvl="1"/>
            <a:r>
              <a:rPr lang="tr-TR" dirty="0"/>
              <a:t>İlaçlar</a:t>
            </a:r>
          </a:p>
          <a:p>
            <a:pPr lvl="1"/>
            <a:r>
              <a:rPr lang="tr-TR" dirty="0"/>
              <a:t>Davranış modifikasyonu</a:t>
            </a:r>
          </a:p>
          <a:p>
            <a:r>
              <a:rPr lang="tr-TR" b="1" dirty="0"/>
              <a:t>Takip</a:t>
            </a:r>
          </a:p>
        </p:txBody>
      </p:sp>
      <p:sp>
        <p:nvSpPr>
          <p:cNvPr id="4" name="Sağ Ok 3"/>
          <p:cNvSpPr/>
          <p:nvPr/>
        </p:nvSpPr>
        <p:spPr>
          <a:xfrm>
            <a:off x="4817728" y="4653136"/>
            <a:ext cx="133844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tin kutusu 4"/>
          <p:cNvSpPr txBox="1"/>
          <p:nvPr/>
        </p:nvSpPr>
        <p:spPr>
          <a:xfrm>
            <a:off x="4830035" y="4293096"/>
            <a:ext cx="750077" cy="369332"/>
          </a:xfrm>
          <a:prstGeom prst="rect">
            <a:avLst/>
          </a:prstGeom>
          <a:noFill/>
        </p:spPr>
        <p:txBody>
          <a:bodyPr wrap="none" rtlCol="0">
            <a:spAutoFit/>
          </a:bodyPr>
          <a:lstStyle/>
          <a:p>
            <a:r>
              <a:rPr lang="tr-TR" dirty="0"/>
              <a:t>Hedef</a:t>
            </a:r>
            <a:endParaRPr lang="en-US" dirty="0"/>
          </a:p>
        </p:txBody>
      </p:sp>
      <p:sp>
        <p:nvSpPr>
          <p:cNvPr id="6" name="Metin kutusu 5"/>
          <p:cNvSpPr txBox="1"/>
          <p:nvPr/>
        </p:nvSpPr>
        <p:spPr>
          <a:xfrm>
            <a:off x="6300192" y="3887177"/>
            <a:ext cx="2736304" cy="2062103"/>
          </a:xfrm>
          <a:prstGeom prst="rect">
            <a:avLst/>
          </a:prstGeom>
          <a:noFill/>
        </p:spPr>
        <p:txBody>
          <a:bodyPr wrap="square" rtlCol="0">
            <a:spAutoFit/>
          </a:bodyPr>
          <a:lstStyle/>
          <a:p>
            <a:r>
              <a:rPr lang="tr-TR" sz="3200" dirty="0"/>
              <a:t>Düzenli dışkılama alışkanlığı kazandırılması!</a:t>
            </a:r>
            <a:endParaRPr lang="en-US" sz="3200" dirty="0"/>
          </a:p>
        </p:txBody>
      </p:sp>
    </p:spTree>
    <p:extLst>
      <p:ext uri="{BB962C8B-B14F-4D97-AF65-F5344CB8AC3E}">
        <p14:creationId xmlns:p14="http://schemas.microsoft.com/office/powerpoint/2010/main" val="55786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Olgu Sunumu - 1</a:t>
            </a:r>
            <a:endParaRPr lang="en-US" b="1" dirty="0"/>
          </a:p>
        </p:txBody>
      </p:sp>
      <p:sp>
        <p:nvSpPr>
          <p:cNvPr id="3" name="İçerik Yer Tutucusu 2"/>
          <p:cNvSpPr>
            <a:spLocks noGrp="1"/>
          </p:cNvSpPr>
          <p:nvPr>
            <p:ph idx="1"/>
          </p:nvPr>
        </p:nvSpPr>
        <p:spPr>
          <a:xfrm>
            <a:off x="251520" y="1600200"/>
            <a:ext cx="8435280" cy="4525963"/>
          </a:xfrm>
        </p:spPr>
        <p:txBody>
          <a:bodyPr>
            <a:normAutofit fontScale="92500"/>
          </a:bodyPr>
          <a:lstStyle/>
          <a:p>
            <a:pPr marL="0" indent="0">
              <a:buNone/>
            </a:pPr>
            <a:r>
              <a:rPr lang="tr-TR" dirty="0"/>
              <a:t>N.R.A.:</a:t>
            </a:r>
          </a:p>
          <a:p>
            <a:pPr lvl="1"/>
            <a:r>
              <a:rPr lang="tr-TR" dirty="0"/>
              <a:t>10 yaşında kız hasta </a:t>
            </a:r>
          </a:p>
          <a:p>
            <a:pPr lvl="1"/>
            <a:r>
              <a:rPr lang="tr-TR" dirty="0"/>
              <a:t>Okula başladıktan sonra 3-4 yıldır ilerleyen </a:t>
            </a:r>
            <a:r>
              <a:rPr lang="tr-TR" dirty="0" err="1"/>
              <a:t>enürezis</a:t>
            </a:r>
            <a:r>
              <a:rPr lang="tr-TR" dirty="0"/>
              <a:t> </a:t>
            </a:r>
            <a:r>
              <a:rPr lang="tr-TR" dirty="0" err="1"/>
              <a:t>diürna</a:t>
            </a:r>
            <a:r>
              <a:rPr lang="tr-TR" dirty="0"/>
              <a:t> - </a:t>
            </a:r>
            <a:r>
              <a:rPr lang="tr-TR" dirty="0" err="1"/>
              <a:t>noktürna</a:t>
            </a:r>
            <a:r>
              <a:rPr lang="tr-TR" dirty="0"/>
              <a:t>, kabızlık ve sonrasında </a:t>
            </a:r>
            <a:r>
              <a:rPr lang="tr-TR" dirty="0" err="1"/>
              <a:t>enkoprezis</a:t>
            </a:r>
            <a:endParaRPr lang="tr-TR" dirty="0"/>
          </a:p>
          <a:p>
            <a:pPr lvl="1"/>
            <a:r>
              <a:rPr lang="tr-TR" dirty="0"/>
              <a:t>Tekrarlayan İYE</a:t>
            </a:r>
          </a:p>
          <a:p>
            <a:pPr lvl="1"/>
            <a:r>
              <a:rPr lang="tr-TR" dirty="0"/>
              <a:t>USG: PVR (+), mesane duvarında kalınlaşma</a:t>
            </a:r>
          </a:p>
          <a:p>
            <a:pPr lvl="1"/>
            <a:r>
              <a:rPr lang="tr-TR" dirty="0"/>
              <a:t>DMSA-DTPA: Normal</a:t>
            </a:r>
          </a:p>
          <a:p>
            <a:pPr lvl="1"/>
            <a:r>
              <a:rPr lang="tr-TR" dirty="0"/>
              <a:t>ISUG: VUR (-), mesane </a:t>
            </a:r>
            <a:r>
              <a:rPr lang="tr-TR" dirty="0" err="1"/>
              <a:t>trabeküle</a:t>
            </a:r>
            <a:r>
              <a:rPr lang="tr-TR" dirty="0"/>
              <a:t>, uzamış. PVR: 60 ml </a:t>
            </a:r>
          </a:p>
          <a:p>
            <a:pPr lvl="1"/>
            <a:r>
              <a:rPr lang="tr-TR" dirty="0"/>
              <a:t>Rektumda sert dışkı mevcut</a:t>
            </a:r>
          </a:p>
        </p:txBody>
      </p:sp>
    </p:spTree>
    <p:extLst>
      <p:ext uri="{BB962C8B-B14F-4D97-AF65-F5344CB8AC3E}">
        <p14:creationId xmlns:p14="http://schemas.microsoft.com/office/powerpoint/2010/main" val="1258771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Olgu Sunumu - 1</a:t>
            </a:r>
            <a:endParaRPr lang="en-US" b="1" dirty="0"/>
          </a:p>
        </p:txBody>
      </p:sp>
      <p:pic>
        <p:nvPicPr>
          <p:cNvPr id="1026" name="Picture 2" descr="E:\pedüroürodinamiler\nisa rana önces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68760"/>
            <a:ext cx="8435280" cy="3022401"/>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23528" y="4365104"/>
            <a:ext cx="2448272" cy="2585323"/>
          </a:xfrm>
          <a:prstGeom prst="rect">
            <a:avLst/>
          </a:prstGeom>
          <a:noFill/>
        </p:spPr>
        <p:txBody>
          <a:bodyPr wrap="square" rtlCol="0">
            <a:spAutoFit/>
          </a:bodyPr>
          <a:lstStyle/>
          <a:p>
            <a:r>
              <a:rPr lang="tr-TR" dirty="0"/>
              <a:t>Tedavi: </a:t>
            </a:r>
          </a:p>
          <a:p>
            <a:pPr marL="285750" indent="-285750">
              <a:buFont typeface="Arial" panose="020B0604020202020204" pitchFamily="34" charset="0"/>
              <a:buChar char="•"/>
            </a:pPr>
            <a:r>
              <a:rPr lang="tr-TR" dirty="0"/>
              <a:t>TAK</a:t>
            </a:r>
          </a:p>
          <a:p>
            <a:pPr marL="285750" indent="-285750">
              <a:buFont typeface="Arial" panose="020B0604020202020204" pitchFamily="34" charset="0"/>
              <a:buChar char="•"/>
            </a:pPr>
            <a:r>
              <a:rPr lang="tr-TR" dirty="0" err="1"/>
              <a:t>Profilaksi</a:t>
            </a:r>
            <a:endParaRPr lang="tr-TR" dirty="0"/>
          </a:p>
          <a:p>
            <a:pPr marL="285750" indent="-285750">
              <a:buFont typeface="Arial" panose="020B0604020202020204" pitchFamily="34" charset="0"/>
              <a:buChar char="•"/>
            </a:pPr>
            <a:r>
              <a:rPr lang="tr-TR" dirty="0" err="1"/>
              <a:t>Antikolinerjik</a:t>
            </a:r>
            <a:endParaRPr lang="tr-TR" dirty="0"/>
          </a:p>
          <a:p>
            <a:pPr marL="285750" indent="-285750">
              <a:buFont typeface="Arial" panose="020B0604020202020204" pitchFamily="34" charset="0"/>
              <a:buChar char="•"/>
            </a:pPr>
            <a:r>
              <a:rPr lang="tr-TR" dirty="0"/>
              <a:t>Tuvalet eğitimi</a:t>
            </a:r>
          </a:p>
          <a:p>
            <a:pPr marL="285750" indent="-285750">
              <a:buFont typeface="Arial" panose="020B0604020202020204" pitchFamily="34" charset="0"/>
              <a:buChar char="•"/>
            </a:pPr>
            <a:r>
              <a:rPr lang="tr-TR" dirty="0" err="1"/>
              <a:t>Rektal</a:t>
            </a:r>
            <a:r>
              <a:rPr lang="tr-TR" dirty="0"/>
              <a:t> lavman </a:t>
            </a:r>
          </a:p>
          <a:p>
            <a:pPr marL="285750" indent="-285750">
              <a:buFont typeface="Arial" panose="020B0604020202020204" pitchFamily="34" charset="0"/>
              <a:buChar char="•"/>
            </a:pPr>
            <a:r>
              <a:rPr lang="tr-TR" dirty="0" err="1"/>
              <a:t>Laktuloz</a:t>
            </a:r>
            <a:endParaRPr lang="tr-TR" dirty="0"/>
          </a:p>
          <a:p>
            <a:pPr marL="285750" indent="-285750">
              <a:buFont typeface="Arial" panose="020B0604020202020204" pitchFamily="34" charset="0"/>
              <a:buChar char="•"/>
            </a:pPr>
            <a:r>
              <a:rPr lang="tr-TR" dirty="0" err="1"/>
              <a:t>Biofeedback</a:t>
            </a:r>
            <a:endParaRPr lang="tr-TR" dirty="0"/>
          </a:p>
          <a:p>
            <a:endParaRPr lang="en-US" dirty="0"/>
          </a:p>
        </p:txBody>
      </p:sp>
    </p:spTree>
    <p:extLst>
      <p:ext uri="{BB962C8B-B14F-4D97-AF65-F5344CB8AC3E}">
        <p14:creationId xmlns:p14="http://schemas.microsoft.com/office/powerpoint/2010/main" val="1389428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Olgu Sunumu - 1</a:t>
            </a:r>
            <a:endParaRPr lang="en-US" b="1" dirty="0"/>
          </a:p>
        </p:txBody>
      </p:sp>
      <p:pic>
        <p:nvPicPr>
          <p:cNvPr id="2050" name="Picture 2" descr="E:\pedüroürodinamiler\nisa rana aksu sonr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12776"/>
            <a:ext cx="8229600"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899592" y="5517232"/>
            <a:ext cx="5985421" cy="369332"/>
          </a:xfrm>
          <a:prstGeom prst="rect">
            <a:avLst/>
          </a:prstGeom>
          <a:noFill/>
        </p:spPr>
        <p:txBody>
          <a:bodyPr wrap="none" rtlCol="0">
            <a:spAutoFit/>
          </a:bodyPr>
          <a:lstStyle/>
          <a:p>
            <a:r>
              <a:rPr lang="tr-TR" dirty="0"/>
              <a:t>1 yıl süren tedavi sonrası kontrol </a:t>
            </a:r>
            <a:r>
              <a:rPr lang="tr-TR" dirty="0" err="1"/>
              <a:t>ürodinamik</a:t>
            </a:r>
            <a:r>
              <a:rPr lang="tr-TR" dirty="0"/>
              <a:t> inceleme, PVR (-)</a:t>
            </a:r>
            <a:endParaRPr lang="en-US" dirty="0"/>
          </a:p>
        </p:txBody>
      </p:sp>
    </p:spTree>
    <p:extLst>
      <p:ext uri="{BB962C8B-B14F-4D97-AF65-F5344CB8AC3E}">
        <p14:creationId xmlns:p14="http://schemas.microsoft.com/office/powerpoint/2010/main" val="3818033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Olgu Sunumu - 2</a:t>
            </a:r>
            <a:endParaRPr lang="en-US" b="1" dirty="0"/>
          </a:p>
        </p:txBody>
      </p:sp>
      <p:sp>
        <p:nvSpPr>
          <p:cNvPr id="3" name="İçerik Yer Tutucusu 2"/>
          <p:cNvSpPr>
            <a:spLocks noGrp="1"/>
          </p:cNvSpPr>
          <p:nvPr>
            <p:ph idx="1"/>
          </p:nvPr>
        </p:nvSpPr>
        <p:spPr/>
        <p:txBody>
          <a:bodyPr/>
          <a:lstStyle/>
          <a:p>
            <a:pPr marL="0" indent="0">
              <a:buNone/>
            </a:pPr>
            <a:r>
              <a:rPr lang="tr-TR" dirty="0"/>
              <a:t>E.Y.A.:</a:t>
            </a:r>
          </a:p>
          <a:p>
            <a:pPr lvl="1"/>
            <a:r>
              <a:rPr lang="tr-TR" dirty="0"/>
              <a:t>8 yaşında erkek hasta</a:t>
            </a:r>
          </a:p>
          <a:p>
            <a:pPr lvl="1"/>
            <a:r>
              <a:rPr lang="tr-TR" dirty="0"/>
              <a:t>1 yıldır </a:t>
            </a:r>
            <a:r>
              <a:rPr lang="tr-TR" dirty="0" err="1"/>
              <a:t>enürezis</a:t>
            </a:r>
            <a:r>
              <a:rPr lang="tr-TR" dirty="0"/>
              <a:t> </a:t>
            </a:r>
            <a:r>
              <a:rPr lang="tr-TR" dirty="0" err="1"/>
              <a:t>diürna</a:t>
            </a:r>
            <a:r>
              <a:rPr lang="tr-TR" dirty="0"/>
              <a:t> – </a:t>
            </a:r>
            <a:r>
              <a:rPr lang="tr-TR" dirty="0" err="1"/>
              <a:t>noktürna</a:t>
            </a:r>
            <a:endParaRPr lang="tr-TR" dirty="0"/>
          </a:p>
          <a:p>
            <a:pPr lvl="1"/>
            <a:r>
              <a:rPr lang="tr-TR" dirty="0" err="1"/>
              <a:t>Konstipasyon</a:t>
            </a:r>
            <a:endParaRPr lang="tr-TR" dirty="0"/>
          </a:p>
          <a:p>
            <a:pPr lvl="1"/>
            <a:r>
              <a:rPr lang="tr-TR" dirty="0"/>
              <a:t>Tekrarlayan İYE</a:t>
            </a:r>
          </a:p>
          <a:p>
            <a:pPr lvl="1"/>
            <a:r>
              <a:rPr lang="tr-TR" dirty="0"/>
              <a:t>USG: mesane duvarında kalınlaşma, PVR (+)</a:t>
            </a:r>
          </a:p>
          <a:p>
            <a:pPr lvl="1"/>
            <a:r>
              <a:rPr lang="tr-TR" dirty="0"/>
              <a:t>ISUG: VUR (-), mesane normal, PVR: 60 ml</a:t>
            </a:r>
          </a:p>
          <a:p>
            <a:pPr lvl="1"/>
            <a:r>
              <a:rPr lang="tr-TR" dirty="0"/>
              <a:t>Rektumda sert dışkı (+)</a:t>
            </a:r>
          </a:p>
          <a:p>
            <a:pPr marL="0" indent="0">
              <a:buNone/>
            </a:pPr>
            <a:endParaRPr lang="tr-TR" dirty="0"/>
          </a:p>
          <a:p>
            <a:pPr marL="457200" lvl="1" indent="0">
              <a:buNone/>
            </a:pPr>
            <a:endParaRPr lang="en-US" dirty="0"/>
          </a:p>
        </p:txBody>
      </p:sp>
    </p:spTree>
    <p:extLst>
      <p:ext uri="{BB962C8B-B14F-4D97-AF65-F5344CB8AC3E}">
        <p14:creationId xmlns:p14="http://schemas.microsoft.com/office/powerpoint/2010/main" val="3836735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Olgu Sunumu - 2</a:t>
            </a:r>
            <a:endParaRPr lang="en-US" b="1" dirty="0"/>
          </a:p>
        </p:txBody>
      </p:sp>
      <p:pic>
        <p:nvPicPr>
          <p:cNvPr id="3074" name="Picture 2" descr="E:\pedüroürodinamiler\emir yasin akıncı önc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87188"/>
            <a:ext cx="8229600" cy="306594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395536" y="4725144"/>
            <a:ext cx="1557158" cy="2031325"/>
          </a:xfrm>
          <a:prstGeom prst="rect">
            <a:avLst/>
          </a:prstGeom>
          <a:noFill/>
        </p:spPr>
        <p:txBody>
          <a:bodyPr wrap="none" rtlCol="0">
            <a:spAutoFit/>
          </a:bodyPr>
          <a:lstStyle/>
          <a:p>
            <a:r>
              <a:rPr lang="tr-TR" dirty="0"/>
              <a:t>Tedavi:</a:t>
            </a:r>
          </a:p>
          <a:p>
            <a:r>
              <a:rPr lang="tr-TR" dirty="0" err="1"/>
              <a:t>Profilaksi</a:t>
            </a:r>
            <a:endParaRPr lang="tr-TR" dirty="0"/>
          </a:p>
          <a:p>
            <a:r>
              <a:rPr lang="tr-TR" dirty="0" err="1"/>
              <a:t>Antikolinerjik</a:t>
            </a:r>
            <a:endParaRPr lang="tr-TR" dirty="0"/>
          </a:p>
          <a:p>
            <a:r>
              <a:rPr lang="tr-TR" dirty="0"/>
              <a:t>Tuvalet eğitimi</a:t>
            </a:r>
            <a:endParaRPr lang="en-US" dirty="0"/>
          </a:p>
          <a:p>
            <a:r>
              <a:rPr lang="tr-TR" dirty="0" err="1"/>
              <a:t>Rektal</a:t>
            </a:r>
            <a:r>
              <a:rPr lang="tr-TR" dirty="0"/>
              <a:t> lavman</a:t>
            </a:r>
          </a:p>
          <a:p>
            <a:r>
              <a:rPr lang="tr-TR" dirty="0" err="1"/>
              <a:t>Laktuloz</a:t>
            </a:r>
            <a:endParaRPr lang="tr-TR" dirty="0"/>
          </a:p>
          <a:p>
            <a:r>
              <a:rPr lang="tr-TR" dirty="0" err="1"/>
              <a:t>Biofeedback</a:t>
            </a:r>
            <a:endParaRPr lang="tr-TR" dirty="0"/>
          </a:p>
        </p:txBody>
      </p:sp>
    </p:spTree>
    <p:extLst>
      <p:ext uri="{BB962C8B-B14F-4D97-AF65-F5344CB8AC3E}">
        <p14:creationId xmlns:p14="http://schemas.microsoft.com/office/powerpoint/2010/main" val="3919582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Olgu Sunumu - 2</a:t>
            </a:r>
            <a:endParaRPr lang="en-US" b="1" dirty="0"/>
          </a:p>
        </p:txBody>
      </p:sp>
      <p:pic>
        <p:nvPicPr>
          <p:cNvPr id="4099" name="Picture 3" descr="E:\pedüroürodinamiler\emir yasin akıncı sonr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43172"/>
            <a:ext cx="8229600" cy="335398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67544" y="5517232"/>
            <a:ext cx="4894032" cy="369332"/>
          </a:xfrm>
          <a:prstGeom prst="rect">
            <a:avLst/>
          </a:prstGeom>
          <a:noFill/>
        </p:spPr>
        <p:txBody>
          <a:bodyPr wrap="none" rtlCol="0">
            <a:spAutoFit/>
          </a:bodyPr>
          <a:lstStyle/>
          <a:p>
            <a:r>
              <a:rPr lang="tr-TR" dirty="0"/>
              <a:t>8 ay sonra kontrol </a:t>
            </a:r>
            <a:r>
              <a:rPr lang="tr-TR" dirty="0" err="1"/>
              <a:t>ürodinamik</a:t>
            </a:r>
            <a:r>
              <a:rPr lang="tr-TR" dirty="0"/>
              <a:t> inceleme, PVR: 6 ml</a:t>
            </a:r>
            <a:endParaRPr lang="en-US" dirty="0"/>
          </a:p>
        </p:txBody>
      </p:sp>
    </p:spTree>
    <p:extLst>
      <p:ext uri="{BB962C8B-B14F-4D97-AF65-F5344CB8AC3E}">
        <p14:creationId xmlns:p14="http://schemas.microsoft.com/office/powerpoint/2010/main" val="3249023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Sonuç</a:t>
            </a:r>
            <a:endParaRPr lang="en-US" b="1" dirty="0"/>
          </a:p>
        </p:txBody>
      </p:sp>
      <p:pic>
        <p:nvPicPr>
          <p:cNvPr id="4" name="İçerik Yer Tutucusu 3"/>
          <p:cNvPicPr>
            <a:picLocks noGrp="1"/>
          </p:cNvPicPr>
          <p:nvPr>
            <p:ph idx="1"/>
          </p:nvPr>
        </p:nvPicPr>
        <p:blipFill rotWithShape="1">
          <a:blip r:embed="rId2">
            <a:extLst>
              <a:ext uri="{28A0092B-C50C-407E-A947-70E740481C1C}">
                <a14:useLocalDpi xmlns:a14="http://schemas.microsoft.com/office/drawing/2010/main" val="0"/>
              </a:ext>
            </a:extLst>
          </a:blip>
          <a:srcRect l="-2444" t="951" r="23" b="47282"/>
          <a:stretch/>
        </p:blipFill>
        <p:spPr bwMode="auto">
          <a:xfrm>
            <a:off x="467544" y="1600200"/>
            <a:ext cx="8352928" cy="4205064"/>
          </a:xfrm>
          <a:prstGeom prst="rect">
            <a:avLst/>
          </a:prstGeom>
          <a:ln>
            <a:noFill/>
          </a:ln>
          <a:extLst>
            <a:ext uri="{53640926-AAD7-44D8-BBD7-CCE9431645EC}">
              <a14:shadowObscured xmlns:a14="http://schemas.microsoft.com/office/drawing/2010/main"/>
            </a:ext>
          </a:extLst>
        </p:spPr>
      </p:pic>
      <p:sp>
        <p:nvSpPr>
          <p:cNvPr id="5" name="Metin kutusu 4"/>
          <p:cNvSpPr txBox="1"/>
          <p:nvPr/>
        </p:nvSpPr>
        <p:spPr>
          <a:xfrm>
            <a:off x="539552" y="5661248"/>
            <a:ext cx="5904656" cy="584775"/>
          </a:xfrm>
          <a:prstGeom prst="rect">
            <a:avLst/>
          </a:prstGeom>
          <a:noFill/>
        </p:spPr>
        <p:txBody>
          <a:bodyPr wrap="square" rtlCol="0">
            <a:spAutoFit/>
          </a:bodyPr>
          <a:lstStyle/>
          <a:p>
            <a:r>
              <a:rPr lang="en-US" sz="1200" dirty="0" err="1"/>
              <a:t>Mesane-Barsak</a:t>
            </a:r>
            <a:r>
              <a:rPr lang="en-US" sz="1200" dirty="0"/>
              <a:t> </a:t>
            </a:r>
            <a:r>
              <a:rPr lang="en-US" sz="1200" dirty="0" err="1"/>
              <a:t>disfonksiyonları</a:t>
            </a:r>
            <a:r>
              <a:rPr lang="en-US" sz="1200" dirty="0"/>
              <a:t> </a:t>
            </a:r>
            <a:r>
              <a:rPr lang="en-US" sz="1200" dirty="0" err="1"/>
              <a:t>ile</a:t>
            </a:r>
            <a:r>
              <a:rPr lang="en-US" sz="1200" dirty="0"/>
              <a:t> </a:t>
            </a:r>
            <a:r>
              <a:rPr lang="en-US" sz="1200" dirty="0" err="1"/>
              <a:t>pelvik</a:t>
            </a:r>
            <a:r>
              <a:rPr lang="en-US" sz="1200" dirty="0"/>
              <a:t> </a:t>
            </a:r>
            <a:r>
              <a:rPr lang="en-US" sz="1200" dirty="0" err="1"/>
              <a:t>taban</a:t>
            </a:r>
            <a:r>
              <a:rPr lang="en-US" sz="1200" dirty="0"/>
              <a:t> </a:t>
            </a:r>
            <a:r>
              <a:rPr lang="en-US" sz="1200" dirty="0" err="1"/>
              <a:t>aşırı</a:t>
            </a:r>
            <a:r>
              <a:rPr lang="en-US" sz="1200" dirty="0"/>
              <a:t> </a:t>
            </a:r>
            <a:r>
              <a:rPr lang="en-US" sz="1200" dirty="0" err="1"/>
              <a:t>aktivitesi</a:t>
            </a:r>
            <a:r>
              <a:rPr lang="en-US" sz="1200" dirty="0"/>
              <a:t> </a:t>
            </a:r>
            <a:r>
              <a:rPr lang="en-US" sz="1200" dirty="0" err="1"/>
              <a:t>arasındaki</a:t>
            </a:r>
            <a:r>
              <a:rPr lang="en-US" sz="1200" dirty="0"/>
              <a:t> </a:t>
            </a:r>
            <a:r>
              <a:rPr lang="en-US" sz="1200" dirty="0" err="1"/>
              <a:t>ilişki</a:t>
            </a:r>
            <a:r>
              <a:rPr lang="en-US" sz="1200" dirty="0"/>
              <a:t> ve </a:t>
            </a:r>
            <a:r>
              <a:rPr lang="en-US" sz="1200" dirty="0" err="1"/>
              <a:t>etkileri</a:t>
            </a:r>
            <a:r>
              <a:rPr lang="en-US" sz="1200" dirty="0"/>
              <a:t>.</a:t>
            </a:r>
          </a:p>
          <a:p>
            <a:r>
              <a:rPr lang="en-US" sz="1000" i="1" dirty="0"/>
              <a:t>*De </a:t>
            </a:r>
            <a:r>
              <a:rPr lang="en-US" sz="1000" i="1" dirty="0" err="1"/>
              <a:t>Paepe</a:t>
            </a:r>
            <a:r>
              <a:rPr lang="en-US" sz="1000" i="1" dirty="0"/>
              <a:t> H, </a:t>
            </a:r>
            <a:r>
              <a:rPr lang="en-US" sz="1000" i="1" dirty="0" err="1"/>
              <a:t>Renson</a:t>
            </a:r>
            <a:r>
              <a:rPr lang="en-US" sz="1000" i="1" dirty="0"/>
              <a:t> C, Van </a:t>
            </a:r>
            <a:r>
              <a:rPr lang="en-US" sz="1000" i="1" dirty="0" err="1"/>
              <a:t>Laecke</a:t>
            </a:r>
            <a:r>
              <a:rPr lang="en-US" sz="1000" i="1" dirty="0"/>
              <a:t> E, </a:t>
            </a:r>
            <a:r>
              <a:rPr lang="en-US" sz="1000" i="1" dirty="0" err="1"/>
              <a:t>Raes</a:t>
            </a:r>
            <a:r>
              <a:rPr lang="en-US" sz="1000" i="1" dirty="0"/>
              <a:t> A, </a:t>
            </a:r>
            <a:r>
              <a:rPr lang="en-US" sz="1000" i="1" dirty="0" err="1"/>
              <a:t>Vande</a:t>
            </a:r>
            <a:r>
              <a:rPr lang="en-US" sz="1000" i="1" dirty="0"/>
              <a:t> </a:t>
            </a:r>
            <a:r>
              <a:rPr lang="en-US" sz="1000" i="1" dirty="0" err="1"/>
              <a:t>Walle</a:t>
            </a:r>
            <a:r>
              <a:rPr lang="en-US" sz="1000" i="1" dirty="0"/>
              <a:t> J, </a:t>
            </a:r>
            <a:r>
              <a:rPr lang="en-US" sz="1000" i="1" dirty="0" err="1"/>
              <a:t>Hoebeke</a:t>
            </a:r>
            <a:r>
              <a:rPr lang="en-US" sz="1000" i="1" dirty="0"/>
              <a:t> P: Pelvic-floor therapy and toilet training in young children with dysfunctional voiding and obstipation. BJU Int. 85: 889-93, 2000 den </a:t>
            </a:r>
            <a:r>
              <a:rPr lang="en-US" sz="1000" i="1" dirty="0" err="1"/>
              <a:t>modifiye</a:t>
            </a:r>
            <a:r>
              <a:rPr lang="en-US" sz="1000" i="1" dirty="0"/>
              <a:t> </a:t>
            </a:r>
            <a:r>
              <a:rPr lang="en-US" sz="1000" i="1" dirty="0" err="1"/>
              <a:t>edilmiştir</a:t>
            </a:r>
            <a:endParaRPr lang="en-US" sz="1000" dirty="0"/>
          </a:p>
        </p:txBody>
      </p:sp>
    </p:spTree>
    <p:extLst>
      <p:ext uri="{BB962C8B-B14F-4D97-AF65-F5344CB8AC3E}">
        <p14:creationId xmlns:p14="http://schemas.microsoft.com/office/powerpoint/2010/main" val="361436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Alt </a:t>
            </a:r>
            <a:r>
              <a:rPr lang="tr-TR" dirty="0" err="1">
                <a:solidFill>
                  <a:srgbClr val="FF0000"/>
                </a:solidFill>
              </a:rPr>
              <a:t>Üriner</a:t>
            </a:r>
            <a:r>
              <a:rPr lang="tr-TR" dirty="0">
                <a:solidFill>
                  <a:srgbClr val="FF0000"/>
                </a:solidFill>
              </a:rPr>
              <a:t> Sistem </a:t>
            </a:r>
            <a:r>
              <a:rPr lang="tr-TR" dirty="0" err="1">
                <a:solidFill>
                  <a:srgbClr val="FF0000"/>
                </a:solidFill>
              </a:rPr>
              <a:t>Nöroanatomisi</a:t>
            </a:r>
            <a:endParaRPr lang="tr-TR" dirty="0">
              <a:solidFill>
                <a:srgbClr val="FF0000"/>
              </a:solidFill>
            </a:endParaRPr>
          </a:p>
        </p:txBody>
      </p:sp>
      <p:sp>
        <p:nvSpPr>
          <p:cNvPr id="3" name="İçerik Yer Tutucusu 2"/>
          <p:cNvSpPr>
            <a:spLocks noGrp="1"/>
          </p:cNvSpPr>
          <p:nvPr>
            <p:ph idx="1"/>
          </p:nvPr>
        </p:nvSpPr>
        <p:spPr/>
        <p:txBody>
          <a:bodyPr/>
          <a:lstStyle/>
          <a:p>
            <a:r>
              <a:rPr lang="tr-TR" dirty="0"/>
              <a:t>Depolama ve boşaltma fonksiyonları:</a:t>
            </a:r>
          </a:p>
          <a:p>
            <a:endParaRPr lang="tr-TR" dirty="0"/>
          </a:p>
          <a:p>
            <a:pPr lvl="1"/>
            <a:r>
              <a:rPr lang="tr-TR" dirty="0" err="1"/>
              <a:t>Serebral</a:t>
            </a:r>
            <a:r>
              <a:rPr lang="tr-TR" dirty="0"/>
              <a:t> korteks ve </a:t>
            </a:r>
            <a:r>
              <a:rPr lang="tr-TR" dirty="0" err="1"/>
              <a:t>pons’un</a:t>
            </a:r>
            <a:r>
              <a:rPr lang="tr-TR" dirty="0"/>
              <a:t> kontrolü altındaki sempatik, parasempatik ve somatik motor nöronlar</a:t>
            </a:r>
          </a:p>
          <a:p>
            <a:pPr marL="457200" lvl="1" indent="0">
              <a:buNone/>
            </a:pPr>
            <a:endParaRPr lang="tr-TR" dirty="0"/>
          </a:p>
        </p:txBody>
      </p:sp>
    </p:spTree>
    <p:extLst>
      <p:ext uri="{BB962C8B-B14F-4D97-AF65-F5344CB8AC3E}">
        <p14:creationId xmlns:p14="http://schemas.microsoft.com/office/powerpoint/2010/main" val="20624214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Sonuç</a:t>
            </a:r>
            <a:endParaRPr lang="en-US" b="1" dirty="0"/>
          </a:p>
        </p:txBody>
      </p:sp>
      <p:sp>
        <p:nvSpPr>
          <p:cNvPr id="3" name="İçerik Yer Tutucusu 2"/>
          <p:cNvSpPr>
            <a:spLocks noGrp="1"/>
          </p:cNvSpPr>
          <p:nvPr>
            <p:ph idx="1"/>
          </p:nvPr>
        </p:nvSpPr>
        <p:spPr/>
        <p:txBody>
          <a:bodyPr>
            <a:normAutofit lnSpcReduction="10000"/>
          </a:bodyPr>
          <a:lstStyle/>
          <a:p>
            <a:r>
              <a:rPr lang="tr-TR" dirty="0"/>
              <a:t>AÜSS ile başvuran hastalarda kabızlık veya tam tersi kabızlık ile başvuranlarda da AÜSS mutlaka sorgulanmalı ve irdelenmelidir</a:t>
            </a:r>
          </a:p>
          <a:p>
            <a:r>
              <a:rPr lang="tr-TR" dirty="0"/>
              <a:t>Kabızlık aile tarafından bir sorun olarak algılanmayabilmektedir</a:t>
            </a:r>
          </a:p>
          <a:p>
            <a:r>
              <a:rPr lang="tr-TR" dirty="0"/>
              <a:t>İşeme </a:t>
            </a:r>
            <a:r>
              <a:rPr lang="tr-TR" dirty="0" err="1"/>
              <a:t>disfonksiyonu</a:t>
            </a:r>
            <a:r>
              <a:rPr lang="tr-TR" dirty="0"/>
              <a:t> ile başvuran hastalarda öykü ve fizik muayene için yeterli zaman ayırılmalı, ve alt </a:t>
            </a:r>
            <a:r>
              <a:rPr lang="tr-TR" dirty="0" err="1"/>
              <a:t>gastrointesinal</a:t>
            </a:r>
            <a:r>
              <a:rPr lang="tr-TR" dirty="0"/>
              <a:t> sistem detaylı irdelenmelidir</a:t>
            </a:r>
          </a:p>
          <a:p>
            <a:endParaRPr lang="tr-TR" dirty="0"/>
          </a:p>
          <a:p>
            <a:endParaRPr lang="en-US" dirty="0"/>
          </a:p>
        </p:txBody>
      </p:sp>
    </p:spTree>
    <p:extLst>
      <p:ext uri="{BB962C8B-B14F-4D97-AF65-F5344CB8AC3E}">
        <p14:creationId xmlns:p14="http://schemas.microsoft.com/office/powerpoint/2010/main" val="4156602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Sonuç </a:t>
            </a:r>
            <a:endParaRPr lang="en-US" b="1" dirty="0"/>
          </a:p>
        </p:txBody>
      </p:sp>
      <p:sp>
        <p:nvSpPr>
          <p:cNvPr id="3" name="İçerik Yer Tutucusu 2"/>
          <p:cNvSpPr>
            <a:spLocks noGrp="1"/>
          </p:cNvSpPr>
          <p:nvPr>
            <p:ph idx="1"/>
          </p:nvPr>
        </p:nvSpPr>
        <p:spPr/>
        <p:txBody>
          <a:bodyPr/>
          <a:lstStyle/>
          <a:p>
            <a:r>
              <a:rPr lang="tr-TR" dirty="0"/>
              <a:t>Kabızlığın eşlik ettiği işeme bozukluklarında mutlaka ortak tedavi verilmeli</a:t>
            </a:r>
          </a:p>
          <a:p>
            <a:r>
              <a:rPr lang="tr-TR" dirty="0"/>
              <a:t>Tekrarlama oranı yüksek olduğu için uzun süreli takip edilmelidir</a:t>
            </a:r>
          </a:p>
          <a:p>
            <a:r>
              <a:rPr lang="tr-TR" dirty="0"/>
              <a:t>Takip olabildiğince çocuğu zorlamayan, </a:t>
            </a:r>
            <a:r>
              <a:rPr lang="tr-TR" dirty="0" err="1"/>
              <a:t>non</a:t>
            </a:r>
            <a:r>
              <a:rPr lang="tr-TR" dirty="0"/>
              <a:t> </a:t>
            </a:r>
            <a:r>
              <a:rPr lang="tr-TR" dirty="0" err="1"/>
              <a:t>invaziv</a:t>
            </a:r>
            <a:r>
              <a:rPr lang="tr-TR" dirty="0"/>
              <a:t> tekniklerle yapılmalıdır</a:t>
            </a:r>
          </a:p>
          <a:p>
            <a:pPr lvl="1"/>
            <a:r>
              <a:rPr lang="tr-TR" dirty="0"/>
              <a:t>Günlük tutulması</a:t>
            </a:r>
          </a:p>
          <a:p>
            <a:pPr lvl="1"/>
            <a:r>
              <a:rPr lang="tr-TR" dirty="0" err="1"/>
              <a:t>Üroflowmetri</a:t>
            </a:r>
            <a:endParaRPr lang="tr-TR" dirty="0"/>
          </a:p>
          <a:p>
            <a:pPr lvl="1"/>
            <a:endParaRPr lang="tr-TR" dirty="0"/>
          </a:p>
          <a:p>
            <a:pPr marL="0" indent="0">
              <a:buNone/>
            </a:pPr>
            <a:endParaRPr lang="en-US" dirty="0"/>
          </a:p>
        </p:txBody>
      </p:sp>
    </p:spTree>
    <p:extLst>
      <p:ext uri="{BB962C8B-B14F-4D97-AF65-F5344CB8AC3E}">
        <p14:creationId xmlns:p14="http://schemas.microsoft.com/office/powerpoint/2010/main" val="21875543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869" y="87679"/>
            <a:ext cx="4294262" cy="6682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27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600" y="89493"/>
            <a:ext cx="4294800" cy="6679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0933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90924"/>
            <a:ext cx="4298400" cy="667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84" y="98829"/>
            <a:ext cx="4294800" cy="6660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1793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84" y="334524"/>
            <a:ext cx="4294800" cy="618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7680" y="303594"/>
            <a:ext cx="4294800" cy="625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3990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4710" y="81000"/>
            <a:ext cx="4734580" cy="66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614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648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84"/>
            <a:ext cx="8229600" cy="1143000"/>
          </a:xfrm>
        </p:spPr>
        <p:txBody>
          <a:bodyPr/>
          <a:lstStyle/>
          <a:p>
            <a:r>
              <a:rPr lang="tr-TR" dirty="0">
                <a:solidFill>
                  <a:srgbClr val="FF0000"/>
                </a:solidFill>
              </a:rPr>
              <a:t>Alt </a:t>
            </a:r>
            <a:r>
              <a:rPr lang="tr-TR" dirty="0" err="1">
                <a:solidFill>
                  <a:srgbClr val="FF0000"/>
                </a:solidFill>
              </a:rPr>
              <a:t>Üriner</a:t>
            </a:r>
            <a:r>
              <a:rPr lang="tr-TR" dirty="0">
                <a:solidFill>
                  <a:srgbClr val="FF0000"/>
                </a:solidFill>
              </a:rPr>
              <a:t> Sistem </a:t>
            </a:r>
            <a:r>
              <a:rPr lang="tr-TR" dirty="0" err="1">
                <a:solidFill>
                  <a:srgbClr val="FF0000"/>
                </a:solidFill>
              </a:rPr>
              <a:t>Nöroanatomisi</a:t>
            </a:r>
            <a:endParaRPr lang="tr-TR" dirty="0">
              <a:solidFill>
                <a:srgbClr val="FF0000"/>
              </a:solidFill>
            </a:endParaRPr>
          </a:p>
        </p:txBody>
      </p:sp>
      <p:sp>
        <p:nvSpPr>
          <p:cNvPr id="3" name="İçerik Yer Tutucusu 2"/>
          <p:cNvSpPr>
            <a:spLocks noGrp="1"/>
          </p:cNvSpPr>
          <p:nvPr>
            <p:ph idx="1"/>
          </p:nvPr>
        </p:nvSpPr>
        <p:spPr>
          <a:xfrm>
            <a:off x="457200" y="1038746"/>
            <a:ext cx="8229600" cy="5040560"/>
          </a:xfrm>
        </p:spPr>
        <p:txBody>
          <a:bodyPr>
            <a:normAutofit/>
          </a:bodyPr>
          <a:lstStyle/>
          <a:p>
            <a:pPr marL="0" indent="0">
              <a:buNone/>
            </a:pPr>
            <a:r>
              <a:rPr lang="tr-TR" sz="3600" b="1" dirty="0"/>
              <a:t>Boşaltma:</a:t>
            </a:r>
          </a:p>
          <a:p>
            <a:pPr marL="0" indent="0">
              <a:buNone/>
            </a:pPr>
            <a:r>
              <a:rPr lang="tr-TR" sz="2000" dirty="0"/>
              <a:t>Mesane dolarak eşik kapasite/basınca geldiğinde</a:t>
            </a:r>
          </a:p>
          <a:p>
            <a:pPr marL="0" indent="0">
              <a:buNone/>
            </a:pPr>
            <a:endParaRPr lang="tr-TR" sz="2800" dirty="0"/>
          </a:p>
          <a:p>
            <a:pPr marL="0" indent="0">
              <a:buNone/>
            </a:pPr>
            <a:r>
              <a:rPr lang="tr-TR" sz="2000" dirty="0"/>
              <a:t>Mesane duvarında bulunan </a:t>
            </a:r>
            <a:r>
              <a:rPr lang="tr-TR" sz="2000" dirty="0" err="1"/>
              <a:t>nosiseptör</a:t>
            </a:r>
            <a:r>
              <a:rPr lang="tr-TR" sz="2000" dirty="0"/>
              <a:t> ve gerilme reseptörleri </a:t>
            </a:r>
            <a:r>
              <a:rPr lang="tr-TR" sz="2000" dirty="0" err="1"/>
              <a:t>afferent</a:t>
            </a:r>
            <a:r>
              <a:rPr lang="tr-TR" sz="2000" dirty="0"/>
              <a:t> sinirler aracılığıyla</a:t>
            </a:r>
          </a:p>
          <a:p>
            <a:pPr marL="0" indent="0">
              <a:buNone/>
            </a:pPr>
            <a:endParaRPr lang="tr-TR" sz="2000" dirty="0"/>
          </a:p>
          <a:p>
            <a:pPr marL="0" indent="0" algn="ctr">
              <a:buNone/>
            </a:pPr>
            <a:r>
              <a:rPr lang="tr-TR" sz="2000" dirty="0" err="1"/>
              <a:t>Talamus’un</a:t>
            </a:r>
            <a:r>
              <a:rPr lang="tr-TR" sz="2000" dirty="0"/>
              <a:t> VPL </a:t>
            </a:r>
            <a:r>
              <a:rPr lang="tr-TR" sz="2000" dirty="0" err="1"/>
              <a:t>nukleusu</a:t>
            </a:r>
            <a:endParaRPr lang="tr-TR" sz="2000" dirty="0"/>
          </a:p>
        </p:txBody>
      </p:sp>
      <p:sp>
        <p:nvSpPr>
          <p:cNvPr id="5" name="Aşağı Ok 4"/>
          <p:cNvSpPr/>
          <p:nvPr/>
        </p:nvSpPr>
        <p:spPr>
          <a:xfrm>
            <a:off x="4427984" y="2046858"/>
            <a:ext cx="242316"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şağı Ok 5"/>
          <p:cNvSpPr/>
          <p:nvPr/>
        </p:nvSpPr>
        <p:spPr>
          <a:xfrm>
            <a:off x="4427984" y="3054970"/>
            <a:ext cx="242316"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şağı Ok 6"/>
          <p:cNvSpPr/>
          <p:nvPr/>
        </p:nvSpPr>
        <p:spPr>
          <a:xfrm>
            <a:off x="4427984" y="4077072"/>
            <a:ext cx="242316"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4184720" y="4711154"/>
            <a:ext cx="811441" cy="400110"/>
          </a:xfrm>
          <a:prstGeom prst="rect">
            <a:avLst/>
          </a:prstGeom>
          <a:noFill/>
        </p:spPr>
        <p:txBody>
          <a:bodyPr wrap="none" rtlCol="0">
            <a:spAutoFit/>
          </a:bodyPr>
          <a:lstStyle/>
          <a:p>
            <a:r>
              <a:rPr lang="tr-TR" sz="2000" dirty="0"/>
              <a:t>İşeme</a:t>
            </a:r>
          </a:p>
        </p:txBody>
      </p:sp>
      <p:sp>
        <p:nvSpPr>
          <p:cNvPr id="19" name="Metin kutusu 18"/>
          <p:cNvSpPr txBox="1"/>
          <p:nvPr/>
        </p:nvSpPr>
        <p:spPr>
          <a:xfrm>
            <a:off x="395536" y="5565958"/>
            <a:ext cx="2407775" cy="461665"/>
          </a:xfrm>
          <a:prstGeom prst="rect">
            <a:avLst/>
          </a:prstGeom>
          <a:noFill/>
        </p:spPr>
        <p:txBody>
          <a:bodyPr wrap="none" rtlCol="0">
            <a:spAutoFit/>
          </a:bodyPr>
          <a:lstStyle/>
          <a:p>
            <a:r>
              <a:rPr lang="tr-TR" dirty="0"/>
              <a:t>Depolayıcı refleksler </a:t>
            </a:r>
            <a:r>
              <a:rPr lang="tr-TR" sz="2400" dirty="0">
                <a:solidFill>
                  <a:srgbClr val="FF0000"/>
                </a:solidFill>
              </a:rPr>
              <a:t>↓</a:t>
            </a:r>
            <a:endParaRPr lang="tr-TR" dirty="0">
              <a:solidFill>
                <a:srgbClr val="FF0000"/>
              </a:solidFill>
            </a:endParaRPr>
          </a:p>
        </p:txBody>
      </p:sp>
      <p:sp>
        <p:nvSpPr>
          <p:cNvPr id="20" name="Metin kutusu 19"/>
          <p:cNvSpPr txBox="1"/>
          <p:nvPr/>
        </p:nvSpPr>
        <p:spPr>
          <a:xfrm>
            <a:off x="3873550" y="5719266"/>
            <a:ext cx="1489062" cy="461665"/>
          </a:xfrm>
          <a:prstGeom prst="rect">
            <a:avLst/>
          </a:prstGeom>
          <a:noFill/>
        </p:spPr>
        <p:txBody>
          <a:bodyPr wrap="none" rtlCol="0">
            <a:spAutoFit/>
          </a:bodyPr>
          <a:lstStyle/>
          <a:p>
            <a:r>
              <a:rPr lang="tr-TR" dirty="0" err="1"/>
              <a:t>Sfinkterler</a:t>
            </a:r>
            <a:r>
              <a:rPr lang="tr-TR" dirty="0"/>
              <a:t> </a:t>
            </a:r>
            <a:r>
              <a:rPr lang="tr-TR" sz="2400" dirty="0">
                <a:solidFill>
                  <a:srgbClr val="FF0000"/>
                </a:solidFill>
              </a:rPr>
              <a:t>↓</a:t>
            </a:r>
            <a:endParaRPr lang="tr-TR" dirty="0">
              <a:solidFill>
                <a:srgbClr val="FF0000"/>
              </a:solidFill>
            </a:endParaRPr>
          </a:p>
        </p:txBody>
      </p:sp>
      <p:sp>
        <p:nvSpPr>
          <p:cNvPr id="21" name="Metin kutusu 20"/>
          <p:cNvSpPr txBox="1"/>
          <p:nvPr/>
        </p:nvSpPr>
        <p:spPr>
          <a:xfrm>
            <a:off x="7092280" y="5565958"/>
            <a:ext cx="1336007" cy="461665"/>
          </a:xfrm>
          <a:prstGeom prst="rect">
            <a:avLst/>
          </a:prstGeom>
          <a:noFill/>
        </p:spPr>
        <p:txBody>
          <a:bodyPr wrap="none" rtlCol="0">
            <a:spAutoFit/>
          </a:bodyPr>
          <a:lstStyle/>
          <a:p>
            <a:r>
              <a:rPr lang="tr-TR" dirty="0" err="1"/>
              <a:t>Detrusör</a:t>
            </a:r>
            <a:r>
              <a:rPr lang="tr-TR" dirty="0"/>
              <a:t> </a:t>
            </a:r>
            <a:r>
              <a:rPr lang="tr-TR" sz="2400" dirty="0">
                <a:solidFill>
                  <a:srgbClr val="FF0000"/>
                </a:solidFill>
              </a:rPr>
              <a:t>↗</a:t>
            </a:r>
          </a:p>
        </p:txBody>
      </p:sp>
      <p:cxnSp>
        <p:nvCxnSpPr>
          <p:cNvPr id="25" name="Dirsek Bağlayıcısı 24"/>
          <p:cNvCxnSpPr>
            <a:endCxn id="19" idx="0"/>
          </p:cNvCxnSpPr>
          <p:nvPr/>
        </p:nvCxnSpPr>
        <p:spPr>
          <a:xfrm rot="10800000" flipV="1">
            <a:off x="1599424" y="5338612"/>
            <a:ext cx="2991018" cy="227346"/>
          </a:xfrm>
          <a:prstGeom prst="bentConnector2">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7" name="Dirsek Bağlayıcısı 26"/>
          <p:cNvCxnSpPr>
            <a:endCxn id="21" idx="0"/>
          </p:cNvCxnSpPr>
          <p:nvPr/>
        </p:nvCxnSpPr>
        <p:spPr>
          <a:xfrm>
            <a:off x="4590442" y="5338610"/>
            <a:ext cx="3169842" cy="227348"/>
          </a:xfrm>
          <a:prstGeom prst="bentConnector2">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9" name="Düz Ok Bağlayıcısı 28"/>
          <p:cNvCxnSpPr/>
          <p:nvPr/>
        </p:nvCxnSpPr>
        <p:spPr>
          <a:xfrm>
            <a:off x="4590440" y="5338610"/>
            <a:ext cx="27641" cy="426584"/>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3707904" y="4711154"/>
            <a:ext cx="168363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82341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solidFill>
                  <a:srgbClr val="FF0000"/>
                </a:solidFill>
              </a:rPr>
              <a:t>Anorektum</a:t>
            </a:r>
            <a:r>
              <a:rPr lang="tr-TR" dirty="0">
                <a:solidFill>
                  <a:srgbClr val="FF0000"/>
                </a:solidFill>
              </a:rPr>
              <a:t> </a:t>
            </a:r>
            <a:r>
              <a:rPr lang="tr-TR" dirty="0" err="1">
                <a:solidFill>
                  <a:srgbClr val="FF0000"/>
                </a:solidFill>
              </a:rPr>
              <a:t>Nöroanatomisi</a:t>
            </a:r>
            <a:endParaRPr lang="tr-TR" dirty="0">
              <a:solidFill>
                <a:srgbClr val="FF0000"/>
              </a:solidFill>
            </a:endParaRP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1196752"/>
            <a:ext cx="5688632" cy="5181900"/>
          </a:xfrm>
        </p:spPr>
      </p:pic>
    </p:spTree>
    <p:extLst>
      <p:ext uri="{BB962C8B-B14F-4D97-AF65-F5344CB8AC3E}">
        <p14:creationId xmlns:p14="http://schemas.microsoft.com/office/powerpoint/2010/main" val="1527897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solidFill>
                  <a:srgbClr val="FF0000"/>
                </a:solidFill>
              </a:rPr>
              <a:t>Pelvik</a:t>
            </a:r>
            <a:r>
              <a:rPr lang="tr-TR" dirty="0">
                <a:solidFill>
                  <a:srgbClr val="FF0000"/>
                </a:solidFill>
              </a:rPr>
              <a:t> Taban Yapıları</a:t>
            </a:r>
          </a:p>
        </p:txBody>
      </p:sp>
      <p:sp>
        <p:nvSpPr>
          <p:cNvPr id="3" name="İçerik Yer Tutucusu 2"/>
          <p:cNvSpPr>
            <a:spLocks noGrp="1"/>
          </p:cNvSpPr>
          <p:nvPr>
            <p:ph idx="1"/>
          </p:nvPr>
        </p:nvSpPr>
        <p:spPr/>
        <p:txBody>
          <a:bodyPr/>
          <a:lstStyle/>
          <a:p>
            <a:r>
              <a:rPr lang="tr-TR" dirty="0" err="1"/>
              <a:t>Üretra</a:t>
            </a:r>
            <a:r>
              <a:rPr lang="tr-TR" dirty="0"/>
              <a:t>, </a:t>
            </a:r>
            <a:r>
              <a:rPr lang="tr-TR" dirty="0" err="1"/>
              <a:t>vagina</a:t>
            </a:r>
            <a:r>
              <a:rPr lang="tr-TR" dirty="0"/>
              <a:t> ve rektumu sarar</a:t>
            </a:r>
          </a:p>
          <a:p>
            <a:r>
              <a:rPr lang="tr-TR" dirty="0"/>
              <a:t>İki çift çizgili kas tabakası:</a:t>
            </a:r>
          </a:p>
          <a:p>
            <a:pPr lvl="1"/>
            <a:r>
              <a:rPr lang="tr-TR" dirty="0" err="1"/>
              <a:t>Koksigeus</a:t>
            </a:r>
            <a:endParaRPr lang="tr-TR" dirty="0"/>
          </a:p>
          <a:p>
            <a:pPr lvl="1"/>
            <a:r>
              <a:rPr lang="tr-TR" dirty="0" err="1"/>
              <a:t>Levator</a:t>
            </a:r>
            <a:r>
              <a:rPr lang="tr-TR" dirty="0"/>
              <a:t> ani</a:t>
            </a:r>
          </a:p>
          <a:p>
            <a:pPr lvl="2"/>
            <a:r>
              <a:rPr lang="tr-TR" dirty="0" err="1"/>
              <a:t>İliokoksigeus</a:t>
            </a:r>
            <a:endParaRPr lang="tr-TR" dirty="0"/>
          </a:p>
          <a:p>
            <a:pPr lvl="2"/>
            <a:r>
              <a:rPr lang="tr-TR" dirty="0" err="1"/>
              <a:t>Pubokoksigeus</a:t>
            </a:r>
            <a:endParaRPr lang="tr-TR" dirty="0"/>
          </a:p>
          <a:p>
            <a:pPr lvl="2"/>
            <a:r>
              <a:rPr lang="tr-TR" dirty="0" err="1"/>
              <a:t>Puborektalis</a:t>
            </a:r>
            <a:r>
              <a:rPr lang="tr-TR" dirty="0"/>
              <a:t> *</a:t>
            </a:r>
          </a:p>
          <a:p>
            <a:pPr marL="0" indent="0">
              <a:buNone/>
            </a:pPr>
            <a:endParaRPr lang="tr-TR" dirty="0"/>
          </a:p>
        </p:txBody>
      </p:sp>
      <p:sp>
        <p:nvSpPr>
          <p:cNvPr id="4" name="Sağ Ayraç 3"/>
          <p:cNvSpPr/>
          <p:nvPr/>
        </p:nvSpPr>
        <p:spPr>
          <a:xfrm>
            <a:off x="3923928" y="3861048"/>
            <a:ext cx="360040" cy="12241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pic>
        <p:nvPicPr>
          <p:cNvPr id="1026" name="Picture 2" descr="C:\Documents and Settings\Administrator\Desktop\kons işeme\pelvik taban kaslar alttan 9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3" y="3614295"/>
            <a:ext cx="2633737" cy="2511868"/>
          </a:xfrm>
          <a:prstGeom prst="rect">
            <a:avLst/>
          </a:prstGeom>
          <a:noFill/>
          <a:extLst>
            <a:ext uri="{909E8E84-426E-40DD-AFC4-6F175D3DCCD1}">
              <a14:hiddenFill xmlns:a14="http://schemas.microsoft.com/office/drawing/2010/main">
                <a:solidFill>
                  <a:srgbClr val="FFFFFF"/>
                </a:solidFill>
              </a14:hiddenFill>
            </a:ext>
          </a:extLst>
        </p:spPr>
      </p:pic>
      <p:pic>
        <p:nvPicPr>
          <p:cNvPr id="7" name="İçerik Yer Tutucus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1196752"/>
            <a:ext cx="2950358" cy="2160240"/>
          </a:xfrm>
          <a:prstGeom prst="rect">
            <a:avLst/>
          </a:prstGeom>
        </p:spPr>
      </p:pic>
    </p:spTree>
    <p:extLst>
      <p:ext uri="{BB962C8B-B14F-4D97-AF65-F5344CB8AC3E}">
        <p14:creationId xmlns:p14="http://schemas.microsoft.com/office/powerpoint/2010/main" val="376643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İşeme ve Dışkılama Mekanizması</a:t>
            </a:r>
          </a:p>
        </p:txBody>
      </p:sp>
      <p:sp>
        <p:nvSpPr>
          <p:cNvPr id="3" name="İçerik Yer Tutucusu 2"/>
          <p:cNvSpPr>
            <a:spLocks noGrp="1"/>
          </p:cNvSpPr>
          <p:nvPr>
            <p:ph idx="1"/>
          </p:nvPr>
        </p:nvSpPr>
        <p:spPr/>
        <p:txBody>
          <a:bodyPr/>
          <a:lstStyle/>
          <a:p>
            <a:r>
              <a:rPr lang="tr-TR" dirty="0" err="1"/>
              <a:t>İntrinsik</a:t>
            </a:r>
            <a:r>
              <a:rPr lang="tr-TR" dirty="0"/>
              <a:t> ve </a:t>
            </a:r>
            <a:r>
              <a:rPr lang="tr-TR" dirty="0" err="1"/>
              <a:t>Ekstrinsik</a:t>
            </a:r>
            <a:r>
              <a:rPr lang="tr-TR" dirty="0"/>
              <a:t> olmak üzere iki ayrı bileşen</a:t>
            </a:r>
          </a:p>
          <a:p>
            <a:r>
              <a:rPr lang="tr-TR" dirty="0" err="1"/>
              <a:t>İntrinsik</a:t>
            </a:r>
            <a:r>
              <a:rPr lang="tr-TR" dirty="0"/>
              <a:t>:</a:t>
            </a:r>
          </a:p>
          <a:p>
            <a:pPr lvl="1"/>
            <a:r>
              <a:rPr lang="tr-TR" dirty="0" err="1"/>
              <a:t>Detrusör</a:t>
            </a:r>
            <a:endParaRPr lang="tr-TR" dirty="0"/>
          </a:p>
          <a:p>
            <a:pPr lvl="1"/>
            <a:r>
              <a:rPr lang="tr-TR" dirty="0" err="1"/>
              <a:t>İnternal</a:t>
            </a:r>
            <a:r>
              <a:rPr lang="tr-TR" dirty="0"/>
              <a:t> </a:t>
            </a:r>
            <a:r>
              <a:rPr lang="tr-TR" dirty="0" err="1"/>
              <a:t>sfinkter</a:t>
            </a:r>
            <a:endParaRPr lang="tr-TR" dirty="0"/>
          </a:p>
          <a:p>
            <a:r>
              <a:rPr lang="tr-TR" dirty="0" err="1"/>
              <a:t>Ektrinsik</a:t>
            </a:r>
            <a:r>
              <a:rPr lang="tr-TR" dirty="0"/>
              <a:t>:</a:t>
            </a:r>
          </a:p>
          <a:p>
            <a:pPr lvl="1"/>
            <a:r>
              <a:rPr lang="tr-TR" dirty="0" err="1"/>
              <a:t>Levator</a:t>
            </a:r>
            <a:r>
              <a:rPr lang="tr-TR" dirty="0"/>
              <a:t> kompleks </a:t>
            </a:r>
          </a:p>
          <a:p>
            <a:pPr lvl="1"/>
            <a:r>
              <a:rPr lang="tr-TR" dirty="0" err="1"/>
              <a:t>Eksternal</a:t>
            </a:r>
            <a:r>
              <a:rPr lang="tr-TR" dirty="0"/>
              <a:t> </a:t>
            </a:r>
            <a:r>
              <a:rPr lang="tr-TR" dirty="0" err="1"/>
              <a:t>sfinkter</a:t>
            </a:r>
            <a:endParaRPr lang="tr-TR" dirty="0"/>
          </a:p>
        </p:txBody>
      </p:sp>
      <p:sp>
        <p:nvSpPr>
          <p:cNvPr id="4" name="Sağ Ayraç 3"/>
          <p:cNvSpPr/>
          <p:nvPr/>
        </p:nvSpPr>
        <p:spPr>
          <a:xfrm>
            <a:off x="4067944" y="3234680"/>
            <a:ext cx="360040"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5" name="Metin kutusu 4"/>
          <p:cNvSpPr txBox="1"/>
          <p:nvPr/>
        </p:nvSpPr>
        <p:spPr>
          <a:xfrm>
            <a:off x="5076056" y="3356992"/>
            <a:ext cx="1728192" cy="646331"/>
          </a:xfrm>
          <a:prstGeom prst="rect">
            <a:avLst/>
          </a:prstGeom>
          <a:noFill/>
        </p:spPr>
        <p:txBody>
          <a:bodyPr wrap="square" rtlCol="0">
            <a:spAutoFit/>
          </a:bodyPr>
          <a:lstStyle/>
          <a:p>
            <a:r>
              <a:rPr lang="tr-TR" dirty="0"/>
              <a:t>Düz kas lifi (istemsiz) </a:t>
            </a:r>
          </a:p>
        </p:txBody>
      </p:sp>
      <p:sp>
        <p:nvSpPr>
          <p:cNvPr id="6" name="Sağ Ayraç 5"/>
          <p:cNvSpPr/>
          <p:nvPr/>
        </p:nvSpPr>
        <p:spPr>
          <a:xfrm>
            <a:off x="4211960" y="4869160"/>
            <a:ext cx="155448" cy="5040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7" name="Metin kutusu 6"/>
          <p:cNvSpPr txBox="1"/>
          <p:nvPr/>
        </p:nvSpPr>
        <p:spPr>
          <a:xfrm>
            <a:off x="5148064" y="4797152"/>
            <a:ext cx="1353769" cy="646331"/>
          </a:xfrm>
          <a:prstGeom prst="rect">
            <a:avLst/>
          </a:prstGeom>
          <a:noFill/>
        </p:spPr>
        <p:txBody>
          <a:bodyPr wrap="none" rtlCol="0">
            <a:spAutoFit/>
          </a:bodyPr>
          <a:lstStyle/>
          <a:p>
            <a:r>
              <a:rPr lang="tr-TR" dirty="0"/>
              <a:t>Çizgili kas lifi</a:t>
            </a:r>
          </a:p>
          <a:p>
            <a:r>
              <a:rPr lang="tr-TR" dirty="0"/>
              <a:t>(istemli)</a:t>
            </a:r>
          </a:p>
        </p:txBody>
      </p:sp>
    </p:spTree>
    <p:extLst>
      <p:ext uri="{BB962C8B-B14F-4D97-AF65-F5344CB8AC3E}">
        <p14:creationId xmlns:p14="http://schemas.microsoft.com/office/powerpoint/2010/main" val="31238192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erOnHf8NE2LVAkCngvqH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HerOnHf8NE2LVAkCngvqH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ump9TtDweUq0k_wiVrJfD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HerOnHf8NE2LVAkCngvqH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1CXidmENhEmhJg.vRG2hl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7_d3BnwXkmkzq7KaIbdl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ump9TtDweUq0k_wiVrJfD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1CXidmENhEmhJg.vRG2hl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pQoJDMABDE2tGoV31AZPR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ump9TtDweUq0k_wiVrJfD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7_d3BnwXkmkzq7KaIbdl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HerOnHf8NE2LVAkCngvqH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1CXidmENhEmhJg.vRG2hl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7_d3BnwXkmkzq7KaIbdl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ump9TtDweUq0k_wiVrJfD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pQoJDMABDE2tGoV31AZPR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ump9TtDweUq0k_wiVrJfD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mp9TtDweUq0k_wiVrJfD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HerOnHf8NE2LVAkCngvqH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ump9TtDweUq0k_wiVrJfD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HerOnHf8NE2LVAkCngvqH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ump9TtDweUq0k_wiVrJfD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HerOnHf8NE2LVAkCngvqH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1CXidmENhEmhJg.vRG2hl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Q7_d3BnwXkmkzq7KaIbd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ump9TtDweUq0k_wiVrJfD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pQoJDMABDE2tGoV31AZPR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ump9TtDweUq0k_wiVrJfD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QoJDMABDE2tGoV31AZPR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lnwke.O4CUu.wpQwNOqFo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EionxFB5ikG_8Lz1v0G4s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ump9TtDweUq0k_wiVrJfDg"/>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design">
  <a:themeElements>
    <a:clrScheme name="Standarddesign 2">
      <a:dk1>
        <a:srgbClr val="000000"/>
      </a:dk1>
      <a:lt1>
        <a:srgbClr val="FFFFFF"/>
      </a:lt1>
      <a:dk2>
        <a:srgbClr val="333333"/>
      </a:dk2>
      <a:lt2>
        <a:srgbClr val="C4C4C4"/>
      </a:lt2>
      <a:accent1>
        <a:srgbClr val="E6E3E2"/>
      </a:accent1>
      <a:accent2>
        <a:srgbClr val="FFBA00"/>
      </a:accent2>
      <a:accent3>
        <a:srgbClr val="FFFFFF"/>
      </a:accent3>
      <a:accent4>
        <a:srgbClr val="000000"/>
      </a:accent4>
      <a:accent5>
        <a:srgbClr val="F0EFEE"/>
      </a:accent5>
      <a:accent6>
        <a:srgbClr val="E7A800"/>
      </a:accent6>
      <a:hlink>
        <a:srgbClr val="003975"/>
      </a:hlink>
      <a:folHlink>
        <a:srgbClr val="5F5F5F"/>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andarddesign 1">
        <a:dk1>
          <a:srgbClr val="000000"/>
        </a:dk1>
        <a:lt1>
          <a:srgbClr val="FFFFFF"/>
        </a:lt1>
        <a:dk2>
          <a:srgbClr val="333333"/>
        </a:dk2>
        <a:lt2>
          <a:srgbClr val="C4C4C4"/>
        </a:lt2>
        <a:accent1>
          <a:srgbClr val="E6E3E2"/>
        </a:accent1>
        <a:accent2>
          <a:srgbClr val="D4CFCE"/>
        </a:accent2>
        <a:accent3>
          <a:srgbClr val="FFFFFF"/>
        </a:accent3>
        <a:accent4>
          <a:srgbClr val="000000"/>
        </a:accent4>
        <a:accent5>
          <a:srgbClr val="F0EFEE"/>
        </a:accent5>
        <a:accent6>
          <a:srgbClr val="C0BBBA"/>
        </a:accent6>
        <a:hlink>
          <a:srgbClr val="B5ADAB"/>
        </a:hlink>
        <a:folHlink>
          <a:srgbClr val="660033"/>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333333"/>
        </a:dk2>
        <a:lt2>
          <a:srgbClr val="C4C4C4"/>
        </a:lt2>
        <a:accent1>
          <a:srgbClr val="E6E3E2"/>
        </a:accent1>
        <a:accent2>
          <a:srgbClr val="FFBA00"/>
        </a:accent2>
        <a:accent3>
          <a:srgbClr val="FFFFFF"/>
        </a:accent3>
        <a:accent4>
          <a:srgbClr val="000000"/>
        </a:accent4>
        <a:accent5>
          <a:srgbClr val="F0EFEE"/>
        </a:accent5>
        <a:accent6>
          <a:srgbClr val="E7A800"/>
        </a:accent6>
        <a:hlink>
          <a:srgbClr val="003975"/>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agnostic evaluation of children with daytime incontinence NT1">
  <a:themeElements>
    <a:clrScheme name="Standarddesign 2">
      <a:dk1>
        <a:srgbClr val="000000"/>
      </a:dk1>
      <a:lt1>
        <a:srgbClr val="FFFFFF"/>
      </a:lt1>
      <a:dk2>
        <a:srgbClr val="333333"/>
      </a:dk2>
      <a:lt2>
        <a:srgbClr val="C4C4C4"/>
      </a:lt2>
      <a:accent1>
        <a:srgbClr val="E6E3E2"/>
      </a:accent1>
      <a:accent2>
        <a:srgbClr val="FFBA00"/>
      </a:accent2>
      <a:accent3>
        <a:srgbClr val="FFFFFF"/>
      </a:accent3>
      <a:accent4>
        <a:srgbClr val="000000"/>
      </a:accent4>
      <a:accent5>
        <a:srgbClr val="F0EFEE"/>
      </a:accent5>
      <a:accent6>
        <a:srgbClr val="E7A800"/>
      </a:accent6>
      <a:hlink>
        <a:srgbClr val="003975"/>
      </a:hlink>
      <a:folHlink>
        <a:srgbClr val="5F5F5F"/>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andarddesign 1">
        <a:dk1>
          <a:srgbClr val="000000"/>
        </a:dk1>
        <a:lt1>
          <a:srgbClr val="FFFFFF"/>
        </a:lt1>
        <a:dk2>
          <a:srgbClr val="333333"/>
        </a:dk2>
        <a:lt2>
          <a:srgbClr val="C4C4C4"/>
        </a:lt2>
        <a:accent1>
          <a:srgbClr val="E6E3E2"/>
        </a:accent1>
        <a:accent2>
          <a:srgbClr val="D4CFCE"/>
        </a:accent2>
        <a:accent3>
          <a:srgbClr val="FFFFFF"/>
        </a:accent3>
        <a:accent4>
          <a:srgbClr val="000000"/>
        </a:accent4>
        <a:accent5>
          <a:srgbClr val="F0EFEE"/>
        </a:accent5>
        <a:accent6>
          <a:srgbClr val="C0BBBA"/>
        </a:accent6>
        <a:hlink>
          <a:srgbClr val="B5ADAB"/>
        </a:hlink>
        <a:folHlink>
          <a:srgbClr val="660033"/>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333333"/>
        </a:dk2>
        <a:lt2>
          <a:srgbClr val="C4C4C4"/>
        </a:lt2>
        <a:accent1>
          <a:srgbClr val="E6E3E2"/>
        </a:accent1>
        <a:accent2>
          <a:srgbClr val="FFBA00"/>
        </a:accent2>
        <a:accent3>
          <a:srgbClr val="FFFFFF"/>
        </a:accent3>
        <a:accent4>
          <a:srgbClr val="000000"/>
        </a:accent4>
        <a:accent5>
          <a:srgbClr val="F0EFEE"/>
        </a:accent5>
        <a:accent6>
          <a:srgbClr val="E7A800"/>
        </a:accent6>
        <a:hlink>
          <a:srgbClr val="003975"/>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tandarddesign">
  <a:themeElements>
    <a:clrScheme name="Standarddesign 2">
      <a:dk1>
        <a:srgbClr val="000000"/>
      </a:dk1>
      <a:lt1>
        <a:srgbClr val="FFFFFF"/>
      </a:lt1>
      <a:dk2>
        <a:srgbClr val="333333"/>
      </a:dk2>
      <a:lt2>
        <a:srgbClr val="C4C4C4"/>
      </a:lt2>
      <a:accent1>
        <a:srgbClr val="E6E3E2"/>
      </a:accent1>
      <a:accent2>
        <a:srgbClr val="FFBA00"/>
      </a:accent2>
      <a:accent3>
        <a:srgbClr val="FFFFFF"/>
      </a:accent3>
      <a:accent4>
        <a:srgbClr val="000000"/>
      </a:accent4>
      <a:accent5>
        <a:srgbClr val="F0EFEE"/>
      </a:accent5>
      <a:accent6>
        <a:srgbClr val="E7A800"/>
      </a:accent6>
      <a:hlink>
        <a:srgbClr val="003975"/>
      </a:hlink>
      <a:folHlink>
        <a:srgbClr val="5F5F5F"/>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andarddesign 1">
        <a:dk1>
          <a:srgbClr val="000000"/>
        </a:dk1>
        <a:lt1>
          <a:srgbClr val="FFFFFF"/>
        </a:lt1>
        <a:dk2>
          <a:srgbClr val="333333"/>
        </a:dk2>
        <a:lt2>
          <a:srgbClr val="C4C4C4"/>
        </a:lt2>
        <a:accent1>
          <a:srgbClr val="E6E3E2"/>
        </a:accent1>
        <a:accent2>
          <a:srgbClr val="D4CFCE"/>
        </a:accent2>
        <a:accent3>
          <a:srgbClr val="FFFFFF"/>
        </a:accent3>
        <a:accent4>
          <a:srgbClr val="000000"/>
        </a:accent4>
        <a:accent5>
          <a:srgbClr val="F0EFEE"/>
        </a:accent5>
        <a:accent6>
          <a:srgbClr val="C0BBBA"/>
        </a:accent6>
        <a:hlink>
          <a:srgbClr val="B5ADAB"/>
        </a:hlink>
        <a:folHlink>
          <a:srgbClr val="660033"/>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333333"/>
        </a:dk2>
        <a:lt2>
          <a:srgbClr val="C4C4C4"/>
        </a:lt2>
        <a:accent1>
          <a:srgbClr val="E6E3E2"/>
        </a:accent1>
        <a:accent2>
          <a:srgbClr val="FFBA00"/>
        </a:accent2>
        <a:accent3>
          <a:srgbClr val="FFFFFF"/>
        </a:accent3>
        <a:accent4>
          <a:srgbClr val="000000"/>
        </a:accent4>
        <a:accent5>
          <a:srgbClr val="F0EFEE"/>
        </a:accent5>
        <a:accent6>
          <a:srgbClr val="E7A800"/>
        </a:accent6>
        <a:hlink>
          <a:srgbClr val="003975"/>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iagnostic evaluation of children with daytime incontinence NT1">
  <a:themeElements>
    <a:clrScheme name="Standarddesign 2">
      <a:dk1>
        <a:srgbClr val="000000"/>
      </a:dk1>
      <a:lt1>
        <a:srgbClr val="FFFFFF"/>
      </a:lt1>
      <a:dk2>
        <a:srgbClr val="333333"/>
      </a:dk2>
      <a:lt2>
        <a:srgbClr val="C4C4C4"/>
      </a:lt2>
      <a:accent1>
        <a:srgbClr val="E6E3E2"/>
      </a:accent1>
      <a:accent2>
        <a:srgbClr val="FFBA00"/>
      </a:accent2>
      <a:accent3>
        <a:srgbClr val="FFFFFF"/>
      </a:accent3>
      <a:accent4>
        <a:srgbClr val="000000"/>
      </a:accent4>
      <a:accent5>
        <a:srgbClr val="F0EFEE"/>
      </a:accent5>
      <a:accent6>
        <a:srgbClr val="E7A800"/>
      </a:accent6>
      <a:hlink>
        <a:srgbClr val="003975"/>
      </a:hlink>
      <a:folHlink>
        <a:srgbClr val="5F5F5F"/>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andarddesign 1">
        <a:dk1>
          <a:srgbClr val="000000"/>
        </a:dk1>
        <a:lt1>
          <a:srgbClr val="FFFFFF"/>
        </a:lt1>
        <a:dk2>
          <a:srgbClr val="333333"/>
        </a:dk2>
        <a:lt2>
          <a:srgbClr val="C4C4C4"/>
        </a:lt2>
        <a:accent1>
          <a:srgbClr val="E6E3E2"/>
        </a:accent1>
        <a:accent2>
          <a:srgbClr val="D4CFCE"/>
        </a:accent2>
        <a:accent3>
          <a:srgbClr val="FFFFFF"/>
        </a:accent3>
        <a:accent4>
          <a:srgbClr val="000000"/>
        </a:accent4>
        <a:accent5>
          <a:srgbClr val="F0EFEE"/>
        </a:accent5>
        <a:accent6>
          <a:srgbClr val="C0BBBA"/>
        </a:accent6>
        <a:hlink>
          <a:srgbClr val="B5ADAB"/>
        </a:hlink>
        <a:folHlink>
          <a:srgbClr val="660033"/>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333333"/>
        </a:dk2>
        <a:lt2>
          <a:srgbClr val="C4C4C4"/>
        </a:lt2>
        <a:accent1>
          <a:srgbClr val="E6E3E2"/>
        </a:accent1>
        <a:accent2>
          <a:srgbClr val="FFBA00"/>
        </a:accent2>
        <a:accent3>
          <a:srgbClr val="FFFFFF"/>
        </a:accent3>
        <a:accent4>
          <a:srgbClr val="000000"/>
        </a:accent4>
        <a:accent5>
          <a:srgbClr val="F0EFEE"/>
        </a:accent5>
        <a:accent6>
          <a:srgbClr val="E7A800"/>
        </a:accent6>
        <a:hlink>
          <a:srgbClr val="003975"/>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2006</TotalTime>
  <Words>2361</Words>
  <Application>Microsoft Office PowerPoint</Application>
  <PresentationFormat>Ekran Gösterisi (4:3)</PresentationFormat>
  <Paragraphs>417</Paragraphs>
  <Slides>57</Slides>
  <Notes>5</Notes>
  <HiddenSlides>0</HiddenSlides>
  <MMClips>0</MMClips>
  <ScaleCrop>false</ScaleCrop>
  <HeadingPairs>
    <vt:vector size="8" baseType="variant">
      <vt:variant>
        <vt:lpstr>Kullanılan Yazı Tipleri</vt:lpstr>
      </vt:variant>
      <vt:variant>
        <vt:i4>7</vt:i4>
      </vt:variant>
      <vt:variant>
        <vt:lpstr>Tema</vt:lpstr>
      </vt:variant>
      <vt:variant>
        <vt:i4>5</vt:i4>
      </vt:variant>
      <vt:variant>
        <vt:lpstr>Eklenmiş OLE Hizmet Programları</vt:lpstr>
      </vt:variant>
      <vt:variant>
        <vt:i4>2</vt:i4>
      </vt:variant>
      <vt:variant>
        <vt:lpstr>Slayt Başlıkları</vt:lpstr>
      </vt:variant>
      <vt:variant>
        <vt:i4>57</vt:i4>
      </vt:variant>
    </vt:vector>
  </HeadingPairs>
  <TitlesOfParts>
    <vt:vector size="71" baseType="lpstr">
      <vt:lpstr>Arial</vt:lpstr>
      <vt:lpstr>Calibri</vt:lpstr>
      <vt:lpstr>Comic Sans MS</vt:lpstr>
      <vt:lpstr>Times</vt:lpstr>
      <vt:lpstr>Times New Roman</vt:lpstr>
      <vt:lpstr>Verdana</vt:lpstr>
      <vt:lpstr>Wingdings 3</vt:lpstr>
      <vt:lpstr>Ofis Teması</vt:lpstr>
      <vt:lpstr>Standarddesign</vt:lpstr>
      <vt:lpstr>Diagnostic evaluation of children with daytime incontinence NT1</vt:lpstr>
      <vt:lpstr>1_Standarddesign</vt:lpstr>
      <vt:lpstr>1_Diagnostic evaluation of children with daytime incontinence NT1</vt:lpstr>
      <vt:lpstr>think-cell Slide</vt:lpstr>
      <vt:lpstr>PhotoImpact</vt:lpstr>
      <vt:lpstr> Çocuklarda Kabızlık- İşeme Bozuklukları İlişkisi </vt:lpstr>
      <vt:lpstr>Sunum Akışı</vt:lpstr>
      <vt:lpstr>Giriş</vt:lpstr>
      <vt:lpstr>Alt üriner sistem innervasyonu</vt:lpstr>
      <vt:lpstr>Alt Üriner Sistem Nöroanatomisi</vt:lpstr>
      <vt:lpstr>Alt Üriner Sistem Nöroanatomisi</vt:lpstr>
      <vt:lpstr>Anorektum Nöroanatomisi</vt:lpstr>
      <vt:lpstr>Pelvik Taban Yapıları</vt:lpstr>
      <vt:lpstr>İşeme ve Dışkılama Mekanizması</vt:lpstr>
      <vt:lpstr>İşeme ve Dışkılama Mekanizması </vt:lpstr>
      <vt:lpstr>Anorektum Nöroanatomisi</vt:lpstr>
      <vt:lpstr>İdrar kaçırma (inkontinans)</vt:lpstr>
      <vt:lpstr>Uykuda işeme(Gece inkontinansı, enürezis)</vt:lpstr>
      <vt:lpstr>İnkontinans</vt:lpstr>
      <vt:lpstr>Monosemptomatik inkontinans</vt:lpstr>
      <vt:lpstr>PowerPoint Sunusu</vt:lpstr>
      <vt:lpstr>Kabızlık</vt:lpstr>
      <vt:lpstr>Fonksiyonel Kabızlık</vt:lpstr>
      <vt:lpstr>Fonksiyonel Kabızlık</vt:lpstr>
      <vt:lpstr>Fonksiyonel Kabızlık</vt:lpstr>
      <vt:lpstr>Fonksiyonel Kabızlık</vt:lpstr>
      <vt:lpstr>Fonksiyonel Kabızlık</vt:lpstr>
      <vt:lpstr>Fonksiyonel Kabızlık</vt:lpstr>
      <vt:lpstr>Kabızlık - İşeme Bozukluğu İlişkisi</vt:lpstr>
      <vt:lpstr>Kabızlık - İşeme Bozukluğu İlişkisi</vt:lpstr>
      <vt:lpstr>Kabızlık - İşeme Bozukluğu İlişkisi</vt:lpstr>
      <vt:lpstr>Kabızlık - İşeme Bozukluğu İlişkisi</vt:lpstr>
      <vt:lpstr>Daytime urinary incontinence  in children The confounders – Constipation, UTI and VUR </vt:lpstr>
      <vt:lpstr>PowerPoint Sunusu</vt:lpstr>
      <vt:lpstr>PowerPoint Sunusu</vt:lpstr>
      <vt:lpstr>PowerPoint Sunusu</vt:lpstr>
      <vt:lpstr>PowerPoint Sunusu</vt:lpstr>
      <vt:lpstr>OAB / LUT dysfunction Associated comorbidity</vt:lpstr>
      <vt:lpstr>Summary of the AUA Guideline on  Management of Primary Vesicoureteral  Reflux in Children</vt:lpstr>
      <vt:lpstr>Summary</vt:lpstr>
      <vt:lpstr> OAB in Japanese Children</vt:lpstr>
      <vt:lpstr>OAB in Childhood</vt:lpstr>
      <vt:lpstr>Dysfunctional Elimination Syndrome</vt:lpstr>
      <vt:lpstr>    Dysfunctional Elimination Syndrome</vt:lpstr>
      <vt:lpstr>Associated bowel dysfunction  Dysfunctional Voiding</vt:lpstr>
      <vt:lpstr>Kabızlık - İşeme Bozukluğu İlişkisi</vt:lpstr>
      <vt:lpstr>Tedavi</vt:lpstr>
      <vt:lpstr>Olgu Sunumu - 1</vt:lpstr>
      <vt:lpstr>Olgu Sunumu - 1</vt:lpstr>
      <vt:lpstr>Olgu Sunumu - 1</vt:lpstr>
      <vt:lpstr>Olgu Sunumu - 2</vt:lpstr>
      <vt:lpstr>Olgu Sunumu - 2</vt:lpstr>
      <vt:lpstr>Olgu Sunumu - 2</vt:lpstr>
      <vt:lpstr>Sonuç</vt:lpstr>
      <vt:lpstr>Sonuç</vt:lpstr>
      <vt:lpstr>Sonuç </vt:lpstr>
      <vt:lpstr>PowerPoint Sunusu</vt:lpstr>
      <vt:lpstr>PowerPoint Sunusu</vt:lpstr>
      <vt:lpstr>PowerPoint Sunusu</vt:lpstr>
      <vt:lpstr>PowerPoint Sunusu</vt:lpstr>
      <vt:lpstr>PowerPoint Sunusu</vt:lpstr>
      <vt:lpstr>PowerPoint Sunusu</vt:lpstr>
    </vt:vector>
  </TitlesOfParts>
  <Company>HMM 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Çocuklarda İşeme Bozuklukları-Kabızlık İlişkisi</dc:title>
  <dc:creator>PERFECT</dc:creator>
  <cp:lastModifiedBy>HAMİT OKUR</cp:lastModifiedBy>
  <cp:revision>118</cp:revision>
  <dcterms:created xsi:type="dcterms:W3CDTF">2015-05-03T11:02:31Z</dcterms:created>
  <dcterms:modified xsi:type="dcterms:W3CDTF">2019-01-22T18:55:42Z</dcterms:modified>
</cp:coreProperties>
</file>