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72" r:id="rId3"/>
    <p:sldMasterId id="2147483660" r:id="rId4"/>
  </p:sldMasterIdLst>
  <p:notesMasterIdLst>
    <p:notesMasterId r:id="rId61"/>
  </p:notesMasterIdLst>
  <p:sldIdLst>
    <p:sldId id="299" r:id="rId5"/>
    <p:sldId id="300" r:id="rId6"/>
    <p:sldId id="301" r:id="rId7"/>
    <p:sldId id="302" r:id="rId8"/>
    <p:sldId id="303" r:id="rId9"/>
    <p:sldId id="304" r:id="rId10"/>
    <p:sldId id="305" r:id="rId11"/>
    <p:sldId id="306" r:id="rId12"/>
    <p:sldId id="318" r:id="rId13"/>
    <p:sldId id="307" r:id="rId14"/>
    <p:sldId id="308" r:id="rId15"/>
    <p:sldId id="309" r:id="rId16"/>
    <p:sldId id="311" r:id="rId17"/>
    <p:sldId id="312" r:id="rId18"/>
    <p:sldId id="313" r:id="rId19"/>
    <p:sldId id="314" r:id="rId20"/>
    <p:sldId id="322" r:id="rId21"/>
    <p:sldId id="315" r:id="rId22"/>
    <p:sldId id="317" r:id="rId23"/>
    <p:sldId id="256" r:id="rId24"/>
    <p:sldId id="281" r:id="rId25"/>
    <p:sldId id="257" r:id="rId26"/>
    <p:sldId id="258" r:id="rId27"/>
    <p:sldId id="259" r:id="rId28"/>
    <p:sldId id="298" r:id="rId29"/>
    <p:sldId id="260" r:id="rId30"/>
    <p:sldId id="297" r:id="rId31"/>
    <p:sldId id="282" r:id="rId32"/>
    <p:sldId id="320" r:id="rId33"/>
    <p:sldId id="261" r:id="rId34"/>
    <p:sldId id="262" r:id="rId35"/>
    <p:sldId id="263" r:id="rId36"/>
    <p:sldId id="264" r:id="rId37"/>
    <p:sldId id="265" r:id="rId38"/>
    <p:sldId id="266" r:id="rId39"/>
    <p:sldId id="267" r:id="rId40"/>
    <p:sldId id="268" r:id="rId41"/>
    <p:sldId id="278" r:id="rId42"/>
    <p:sldId id="280" r:id="rId43"/>
    <p:sldId id="279" r:id="rId44"/>
    <p:sldId id="283" r:id="rId45"/>
    <p:sldId id="269" r:id="rId46"/>
    <p:sldId id="284" r:id="rId47"/>
    <p:sldId id="285" r:id="rId48"/>
    <p:sldId id="291" r:id="rId49"/>
    <p:sldId id="293" r:id="rId50"/>
    <p:sldId id="292" r:id="rId51"/>
    <p:sldId id="294" r:id="rId52"/>
    <p:sldId id="321" r:id="rId53"/>
    <p:sldId id="271" r:id="rId54"/>
    <p:sldId id="286" r:id="rId55"/>
    <p:sldId id="270" r:id="rId56"/>
    <p:sldId id="287" r:id="rId57"/>
    <p:sldId id="296" r:id="rId58"/>
    <p:sldId id="323" r:id="rId59"/>
    <p:sldId id="326" r:id="rId6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1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4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4F120-AD8E-4219-AF28-C029D9BE7344}" type="doc">
      <dgm:prSet loTypeId="urn:microsoft.com/office/officeart/2005/8/layout/hierarchy6" loCatId="hierarchy" qsTypeId="urn:microsoft.com/office/officeart/2005/8/quickstyle/simple3" qsCatId="simple" csTypeId="urn:microsoft.com/office/officeart/2005/8/colors/accent1_2#4" csCatId="accent1" phldr="1"/>
      <dgm:spPr/>
      <dgm:t>
        <a:bodyPr/>
        <a:lstStyle/>
        <a:p>
          <a:endParaRPr lang="tr-TR"/>
        </a:p>
      </dgm:t>
    </dgm:pt>
    <dgm:pt modelId="{92178239-C06C-45AE-AB8A-FCBE0DA2B1E0}">
      <dgm:prSet phldrT="[Metin]"/>
      <dgm:spPr>
        <a:solidFill>
          <a:srgbClr val="002060"/>
        </a:solidFill>
      </dgm:spPr>
      <dgm:t>
        <a:bodyPr/>
        <a:lstStyle/>
        <a:p>
          <a:r>
            <a:rPr lang="tr-TR" dirty="0" smtClean="0">
              <a:solidFill>
                <a:schemeClr val="bg1"/>
              </a:solidFill>
            </a:rPr>
            <a:t>GENEL SEKRETER</a:t>
          </a:r>
          <a:endParaRPr lang="tr-TR" dirty="0">
            <a:solidFill>
              <a:schemeClr val="bg1"/>
            </a:solidFill>
          </a:endParaRPr>
        </a:p>
      </dgm:t>
    </dgm:pt>
    <dgm:pt modelId="{AE424C00-D4EC-4390-AE3A-89187F8538F4}" type="parTrans" cxnId="{04152E18-DC99-49C2-9D16-E21935F8B393}">
      <dgm:prSet/>
      <dgm:spPr/>
      <dgm:t>
        <a:bodyPr/>
        <a:lstStyle/>
        <a:p>
          <a:endParaRPr lang="tr-TR"/>
        </a:p>
      </dgm:t>
    </dgm:pt>
    <dgm:pt modelId="{1F042614-18BB-4241-A403-CCF309713CA6}" type="sibTrans" cxnId="{04152E18-DC99-49C2-9D16-E21935F8B393}">
      <dgm:prSet/>
      <dgm:spPr/>
      <dgm:t>
        <a:bodyPr/>
        <a:lstStyle/>
        <a:p>
          <a:endParaRPr lang="tr-TR"/>
        </a:p>
      </dgm:t>
    </dgm:pt>
    <dgm:pt modelId="{E7DD5168-F6BF-4D97-9FCA-76CDF06080E9}">
      <dgm:prSet phldrT="[Metin]"/>
      <dgm:spPr>
        <a:solidFill>
          <a:srgbClr val="002060"/>
        </a:solidFill>
      </dgm:spPr>
      <dgm:t>
        <a:bodyPr/>
        <a:lstStyle/>
        <a:p>
          <a:r>
            <a:rPr lang="tr-TR" dirty="0" smtClean="0">
              <a:solidFill>
                <a:schemeClr val="bg1"/>
              </a:solidFill>
            </a:rPr>
            <a:t>MALİ HİZMETLER BAŞKANLIĞI</a:t>
          </a:r>
          <a:endParaRPr lang="tr-TR" dirty="0">
            <a:solidFill>
              <a:schemeClr val="bg1"/>
            </a:solidFill>
          </a:endParaRPr>
        </a:p>
      </dgm:t>
    </dgm:pt>
    <dgm:pt modelId="{39F2CC52-3420-4AAB-AB2D-BCF61760B937}" type="parTrans" cxnId="{44EF30A9-51F1-4F09-8712-F4280179E733}">
      <dgm:prSet/>
      <dgm:spPr/>
      <dgm:t>
        <a:bodyPr/>
        <a:lstStyle/>
        <a:p>
          <a:endParaRPr lang="tr-TR"/>
        </a:p>
      </dgm:t>
    </dgm:pt>
    <dgm:pt modelId="{09DAEEF2-3B22-4F47-ADAB-14636E5CFC24}" type="sibTrans" cxnId="{44EF30A9-51F1-4F09-8712-F4280179E733}">
      <dgm:prSet/>
      <dgm:spPr/>
      <dgm:t>
        <a:bodyPr/>
        <a:lstStyle/>
        <a:p>
          <a:endParaRPr lang="tr-TR"/>
        </a:p>
      </dgm:t>
    </dgm:pt>
    <dgm:pt modelId="{7F05F8EF-C8F7-4E5F-9242-94329F9BA0B6}">
      <dgm:prSet phldrT="[Metin]"/>
      <dgm:spPr>
        <a:solidFill>
          <a:srgbClr val="002060"/>
        </a:solidFill>
      </dgm:spPr>
      <dgm:t>
        <a:bodyPr/>
        <a:lstStyle/>
        <a:p>
          <a:r>
            <a:rPr lang="tr-TR" dirty="0" smtClean="0">
              <a:solidFill>
                <a:schemeClr val="bg1"/>
              </a:solidFill>
            </a:rPr>
            <a:t>BAŞHEKİMLİK</a:t>
          </a:r>
          <a:endParaRPr lang="tr-TR" dirty="0">
            <a:solidFill>
              <a:schemeClr val="bg1"/>
            </a:solidFill>
          </a:endParaRPr>
        </a:p>
      </dgm:t>
    </dgm:pt>
    <dgm:pt modelId="{16543E12-82DC-4471-9245-F098895BFEE6}" type="parTrans" cxnId="{8893A059-4272-441F-A589-1FB6312F25EC}">
      <dgm:prSet/>
      <dgm:spPr/>
      <dgm:t>
        <a:bodyPr/>
        <a:lstStyle/>
        <a:p>
          <a:endParaRPr lang="tr-TR"/>
        </a:p>
      </dgm:t>
    </dgm:pt>
    <dgm:pt modelId="{7BE3719C-6C22-47CF-95CD-3D94D66F9836}" type="sibTrans" cxnId="{8893A059-4272-441F-A589-1FB6312F25EC}">
      <dgm:prSet/>
      <dgm:spPr/>
      <dgm:t>
        <a:bodyPr/>
        <a:lstStyle/>
        <a:p>
          <a:endParaRPr lang="tr-TR"/>
        </a:p>
      </dgm:t>
    </dgm:pt>
    <dgm:pt modelId="{3E7750F0-7E7A-4BAA-8E82-006C5CE276C8}">
      <dgm:prSet phldrT="[Metin]"/>
      <dgm:spPr>
        <a:solidFill>
          <a:srgbClr val="002060"/>
        </a:solidFill>
      </dgm:spPr>
      <dgm:t>
        <a:bodyPr/>
        <a:lstStyle/>
        <a:p>
          <a:r>
            <a:rPr lang="tr-TR" dirty="0" smtClean="0">
              <a:solidFill>
                <a:schemeClr val="bg1"/>
              </a:solidFill>
            </a:rPr>
            <a:t>İDARİ VE MALİ İŞLER MÜDÜRLÜĞÜ</a:t>
          </a:r>
          <a:endParaRPr lang="tr-TR" dirty="0">
            <a:solidFill>
              <a:schemeClr val="bg1"/>
            </a:solidFill>
          </a:endParaRPr>
        </a:p>
      </dgm:t>
    </dgm:pt>
    <dgm:pt modelId="{69EE60E7-CC9E-4669-BBE1-F958712CE391}" type="parTrans" cxnId="{0238A511-6B22-4078-9E2A-BE929D031C4E}">
      <dgm:prSet/>
      <dgm:spPr/>
      <dgm:t>
        <a:bodyPr/>
        <a:lstStyle/>
        <a:p>
          <a:endParaRPr lang="tr-TR"/>
        </a:p>
      </dgm:t>
    </dgm:pt>
    <dgm:pt modelId="{08D5FD4D-5CFE-4AF2-8D57-8A271DD671E9}" type="sibTrans" cxnId="{0238A511-6B22-4078-9E2A-BE929D031C4E}">
      <dgm:prSet/>
      <dgm:spPr/>
      <dgm:t>
        <a:bodyPr/>
        <a:lstStyle/>
        <a:p>
          <a:endParaRPr lang="tr-TR"/>
        </a:p>
      </dgm:t>
    </dgm:pt>
    <dgm:pt modelId="{AB3940E1-D346-4126-ADF5-7F3DDF3A9C10}">
      <dgm:prSet phldrT="[Metin]"/>
      <dgm:spPr>
        <a:solidFill>
          <a:srgbClr val="002060"/>
        </a:solidFill>
      </dgm:spPr>
      <dgm:t>
        <a:bodyPr/>
        <a:lstStyle/>
        <a:p>
          <a:r>
            <a:rPr lang="tr-TR" dirty="0" smtClean="0">
              <a:solidFill>
                <a:schemeClr val="bg1"/>
              </a:solidFill>
            </a:rPr>
            <a:t>SAĞLIK BAKIM HİZMETLERİ MÜDÜRLÜĞÜ</a:t>
          </a:r>
          <a:endParaRPr lang="tr-TR" dirty="0">
            <a:solidFill>
              <a:schemeClr val="bg1"/>
            </a:solidFill>
          </a:endParaRPr>
        </a:p>
      </dgm:t>
    </dgm:pt>
    <dgm:pt modelId="{DD789C6E-287C-43C9-AD89-9F46F484334E}" type="parTrans" cxnId="{DE3BA986-D28B-4422-945F-A77C81ED0D9A}">
      <dgm:prSet/>
      <dgm:spPr/>
      <dgm:t>
        <a:bodyPr/>
        <a:lstStyle/>
        <a:p>
          <a:endParaRPr lang="tr-TR"/>
        </a:p>
      </dgm:t>
    </dgm:pt>
    <dgm:pt modelId="{535134FB-9967-4263-B6BB-C28FFE58235C}" type="sibTrans" cxnId="{DE3BA986-D28B-4422-945F-A77C81ED0D9A}">
      <dgm:prSet/>
      <dgm:spPr/>
      <dgm:t>
        <a:bodyPr/>
        <a:lstStyle/>
        <a:p>
          <a:endParaRPr lang="tr-TR"/>
        </a:p>
      </dgm:t>
    </dgm:pt>
    <dgm:pt modelId="{5D4AEEDE-FDF6-4BA2-9D9A-AAC31865BBD2}">
      <dgm:prSet phldrT="[Metin]"/>
      <dgm:spPr>
        <a:solidFill>
          <a:srgbClr val="002060"/>
        </a:solidFill>
      </dgm:spPr>
      <dgm:t>
        <a:bodyPr/>
        <a:lstStyle/>
        <a:p>
          <a:r>
            <a:rPr lang="tr-TR" dirty="0" smtClean="0">
              <a:solidFill>
                <a:schemeClr val="bg1"/>
              </a:solidFill>
            </a:rPr>
            <a:t>HASTANE YÖNETİCİSİ</a:t>
          </a:r>
          <a:endParaRPr lang="tr-TR" dirty="0">
            <a:solidFill>
              <a:schemeClr val="bg1"/>
            </a:solidFill>
          </a:endParaRPr>
        </a:p>
      </dgm:t>
    </dgm:pt>
    <dgm:pt modelId="{A879F6BD-6C50-47D2-82D6-F0E8C320A978}" type="parTrans" cxnId="{932A0761-A4B4-466B-A316-711BF3B5E619}">
      <dgm:prSet/>
      <dgm:spPr/>
      <dgm:t>
        <a:bodyPr/>
        <a:lstStyle/>
        <a:p>
          <a:endParaRPr lang="tr-TR"/>
        </a:p>
      </dgm:t>
    </dgm:pt>
    <dgm:pt modelId="{DE8DB3BB-88E6-4385-89FC-AD17F6475CC1}" type="sibTrans" cxnId="{932A0761-A4B4-466B-A316-711BF3B5E619}">
      <dgm:prSet/>
      <dgm:spPr/>
      <dgm:t>
        <a:bodyPr/>
        <a:lstStyle/>
        <a:p>
          <a:endParaRPr lang="tr-TR"/>
        </a:p>
      </dgm:t>
    </dgm:pt>
    <dgm:pt modelId="{064BC61E-E2CD-4A44-85BC-EF8F48FC7D31}">
      <dgm:prSet/>
      <dgm:spPr>
        <a:solidFill>
          <a:srgbClr val="002060"/>
        </a:solidFill>
      </dgm:spPr>
      <dgm:t>
        <a:bodyPr/>
        <a:lstStyle/>
        <a:p>
          <a:r>
            <a:rPr lang="tr-TR" dirty="0" smtClean="0">
              <a:solidFill>
                <a:schemeClr val="bg1"/>
              </a:solidFill>
            </a:rPr>
            <a:t>TIBBİ HİZMETLER BAŞKANLIĞI</a:t>
          </a:r>
          <a:endParaRPr lang="tr-TR" dirty="0">
            <a:solidFill>
              <a:schemeClr val="bg1"/>
            </a:solidFill>
          </a:endParaRPr>
        </a:p>
      </dgm:t>
    </dgm:pt>
    <dgm:pt modelId="{A70D4ED5-B0D1-44AB-A6FB-3DBBA291253B}" type="parTrans" cxnId="{BECC5816-C507-4735-8311-9EC624ACEEE2}">
      <dgm:prSet/>
      <dgm:spPr/>
      <dgm:t>
        <a:bodyPr/>
        <a:lstStyle/>
        <a:p>
          <a:endParaRPr lang="tr-TR"/>
        </a:p>
      </dgm:t>
    </dgm:pt>
    <dgm:pt modelId="{A1A608DE-E92F-4290-8DB6-EFA00DFB6F62}" type="sibTrans" cxnId="{BECC5816-C507-4735-8311-9EC624ACEEE2}">
      <dgm:prSet/>
      <dgm:spPr/>
      <dgm:t>
        <a:bodyPr/>
        <a:lstStyle/>
        <a:p>
          <a:endParaRPr lang="tr-TR"/>
        </a:p>
      </dgm:t>
    </dgm:pt>
    <dgm:pt modelId="{5AB11E67-ED44-4AB4-8811-C7E4A3A6DECB}">
      <dgm:prSet/>
      <dgm:spPr>
        <a:solidFill>
          <a:srgbClr val="002060"/>
        </a:solidFill>
        <a:ln>
          <a:solidFill>
            <a:srgbClr val="002060"/>
          </a:solidFill>
        </a:ln>
      </dgm:spPr>
      <dgm:t>
        <a:bodyPr/>
        <a:lstStyle/>
        <a:p>
          <a:r>
            <a:rPr lang="tr-TR" dirty="0" smtClean="0">
              <a:solidFill>
                <a:schemeClr val="bg1"/>
              </a:solidFill>
            </a:rPr>
            <a:t>İDARİ HİZMETLER BAŞKANLIĞI</a:t>
          </a:r>
          <a:endParaRPr lang="tr-TR" dirty="0">
            <a:solidFill>
              <a:schemeClr val="bg1"/>
            </a:solidFill>
          </a:endParaRPr>
        </a:p>
      </dgm:t>
    </dgm:pt>
    <dgm:pt modelId="{60E04FBF-B49D-4238-AACF-B2E52FA65897}" type="parTrans" cxnId="{4E6500EE-A736-4947-98AA-0F459C93FC83}">
      <dgm:prSet/>
      <dgm:spPr/>
      <dgm:t>
        <a:bodyPr/>
        <a:lstStyle/>
        <a:p>
          <a:endParaRPr lang="tr-TR"/>
        </a:p>
      </dgm:t>
    </dgm:pt>
    <dgm:pt modelId="{F0ED7F8D-7103-4002-844B-3F9A1B58C10E}" type="sibTrans" cxnId="{4E6500EE-A736-4947-98AA-0F459C93FC83}">
      <dgm:prSet/>
      <dgm:spPr/>
      <dgm:t>
        <a:bodyPr/>
        <a:lstStyle/>
        <a:p>
          <a:endParaRPr lang="tr-TR"/>
        </a:p>
      </dgm:t>
    </dgm:pt>
    <dgm:pt modelId="{EC5ED99F-E721-450B-80F8-53D82E9343DD}" type="pres">
      <dgm:prSet presAssocID="{F414F120-AD8E-4219-AF28-C029D9BE7344}" presName="mainComposite" presStyleCnt="0">
        <dgm:presLayoutVars>
          <dgm:chPref val="1"/>
          <dgm:dir/>
          <dgm:animOne val="branch"/>
          <dgm:animLvl val="lvl"/>
          <dgm:resizeHandles val="exact"/>
        </dgm:presLayoutVars>
      </dgm:prSet>
      <dgm:spPr/>
      <dgm:t>
        <a:bodyPr/>
        <a:lstStyle/>
        <a:p>
          <a:endParaRPr lang="tr-TR"/>
        </a:p>
      </dgm:t>
    </dgm:pt>
    <dgm:pt modelId="{32D5DDB2-B55B-492B-BF32-12DBA9C29CB3}" type="pres">
      <dgm:prSet presAssocID="{F414F120-AD8E-4219-AF28-C029D9BE7344}" presName="hierFlow" presStyleCnt="0"/>
      <dgm:spPr/>
    </dgm:pt>
    <dgm:pt modelId="{D2402F84-353C-4076-903D-8E25FF580F25}" type="pres">
      <dgm:prSet presAssocID="{F414F120-AD8E-4219-AF28-C029D9BE7344}" presName="hierChild1" presStyleCnt="0">
        <dgm:presLayoutVars>
          <dgm:chPref val="1"/>
          <dgm:animOne val="branch"/>
          <dgm:animLvl val="lvl"/>
        </dgm:presLayoutVars>
      </dgm:prSet>
      <dgm:spPr/>
    </dgm:pt>
    <dgm:pt modelId="{44D7FC95-2AEC-4E54-992D-1DFA462DC3D4}" type="pres">
      <dgm:prSet presAssocID="{92178239-C06C-45AE-AB8A-FCBE0DA2B1E0}" presName="Name14" presStyleCnt="0"/>
      <dgm:spPr/>
    </dgm:pt>
    <dgm:pt modelId="{343060FE-D12D-40CE-8C08-A7EE34E8001A}" type="pres">
      <dgm:prSet presAssocID="{92178239-C06C-45AE-AB8A-FCBE0DA2B1E0}" presName="level1Shape" presStyleLbl="node0" presStyleIdx="0" presStyleCnt="1" custLinFactX="-100000" custLinFactNeighborX="-121567" custLinFactNeighborY="-88623">
        <dgm:presLayoutVars>
          <dgm:chPref val="3"/>
        </dgm:presLayoutVars>
      </dgm:prSet>
      <dgm:spPr/>
      <dgm:t>
        <a:bodyPr/>
        <a:lstStyle/>
        <a:p>
          <a:endParaRPr lang="tr-TR"/>
        </a:p>
      </dgm:t>
    </dgm:pt>
    <dgm:pt modelId="{7C785702-0797-4EA5-A8D1-46A55F8A9727}" type="pres">
      <dgm:prSet presAssocID="{92178239-C06C-45AE-AB8A-FCBE0DA2B1E0}" presName="hierChild2" presStyleCnt="0"/>
      <dgm:spPr/>
    </dgm:pt>
    <dgm:pt modelId="{F7AAB2C4-7657-4213-890D-4FE85954E67E}" type="pres">
      <dgm:prSet presAssocID="{39F2CC52-3420-4AAB-AB2D-BCF61760B937}" presName="Name19" presStyleLbl="parChTrans1D2" presStyleIdx="0" presStyleCnt="4"/>
      <dgm:spPr/>
      <dgm:t>
        <a:bodyPr/>
        <a:lstStyle/>
        <a:p>
          <a:endParaRPr lang="tr-TR"/>
        </a:p>
      </dgm:t>
    </dgm:pt>
    <dgm:pt modelId="{BBC731EA-4C81-490F-B6C3-98B8F8A703C4}" type="pres">
      <dgm:prSet presAssocID="{E7DD5168-F6BF-4D97-9FCA-76CDF06080E9}" presName="Name21" presStyleCnt="0"/>
      <dgm:spPr/>
    </dgm:pt>
    <dgm:pt modelId="{FCB6AD42-8997-49FD-8387-61D5E35CAD4A}" type="pres">
      <dgm:prSet presAssocID="{E7DD5168-F6BF-4D97-9FCA-76CDF06080E9}" presName="level2Shape" presStyleLbl="node2" presStyleIdx="0" presStyleCnt="4" custLinFactX="160863" custLinFactY="-7551" custLinFactNeighborX="200000" custLinFactNeighborY="-100000"/>
      <dgm:spPr/>
      <dgm:t>
        <a:bodyPr/>
        <a:lstStyle/>
        <a:p>
          <a:endParaRPr lang="tr-TR"/>
        </a:p>
      </dgm:t>
    </dgm:pt>
    <dgm:pt modelId="{83586FAD-5428-4A3C-A4D2-458A6944B728}" type="pres">
      <dgm:prSet presAssocID="{E7DD5168-F6BF-4D97-9FCA-76CDF06080E9}" presName="hierChild3" presStyleCnt="0"/>
      <dgm:spPr/>
    </dgm:pt>
    <dgm:pt modelId="{CC029069-F38D-4CF9-BAFB-FBE9C92BE913}" type="pres">
      <dgm:prSet presAssocID="{A879F6BD-6C50-47D2-82D6-F0E8C320A978}" presName="Name19" presStyleLbl="parChTrans1D2" presStyleIdx="1" presStyleCnt="4"/>
      <dgm:spPr/>
      <dgm:t>
        <a:bodyPr/>
        <a:lstStyle/>
        <a:p>
          <a:endParaRPr lang="tr-TR"/>
        </a:p>
      </dgm:t>
    </dgm:pt>
    <dgm:pt modelId="{3E8BE7F7-C10B-4FF4-96C4-1374E0E58F42}" type="pres">
      <dgm:prSet presAssocID="{5D4AEEDE-FDF6-4BA2-9D9A-AAC31865BBD2}" presName="Name21" presStyleCnt="0"/>
      <dgm:spPr/>
    </dgm:pt>
    <dgm:pt modelId="{9A21406A-F628-4308-9901-1BFE87F74836}" type="pres">
      <dgm:prSet presAssocID="{5D4AEEDE-FDF6-4BA2-9D9A-AAC31865BBD2}" presName="level2Shape" presStyleLbl="node2" presStyleIdx="1" presStyleCnt="4" custLinFactX="-56567" custLinFactNeighborX="-100000" custLinFactNeighborY="-42979"/>
      <dgm:spPr/>
      <dgm:t>
        <a:bodyPr/>
        <a:lstStyle/>
        <a:p>
          <a:endParaRPr lang="tr-TR"/>
        </a:p>
      </dgm:t>
    </dgm:pt>
    <dgm:pt modelId="{610CC6A0-B17F-4462-B328-DB03BF6FAF8C}" type="pres">
      <dgm:prSet presAssocID="{5D4AEEDE-FDF6-4BA2-9D9A-AAC31865BBD2}" presName="hierChild3" presStyleCnt="0"/>
      <dgm:spPr/>
    </dgm:pt>
    <dgm:pt modelId="{DB46A5EE-9073-4B9B-863A-BDE73B8B4DD1}" type="pres">
      <dgm:prSet presAssocID="{16543E12-82DC-4471-9245-F098895BFEE6}" presName="Name19" presStyleLbl="parChTrans1D3" presStyleIdx="0" presStyleCnt="3"/>
      <dgm:spPr/>
      <dgm:t>
        <a:bodyPr/>
        <a:lstStyle/>
        <a:p>
          <a:endParaRPr lang="tr-TR"/>
        </a:p>
      </dgm:t>
    </dgm:pt>
    <dgm:pt modelId="{59EEF050-0AD5-4262-A19A-F20D58183AEA}" type="pres">
      <dgm:prSet presAssocID="{7F05F8EF-C8F7-4E5F-9242-94329F9BA0B6}" presName="Name21" presStyleCnt="0"/>
      <dgm:spPr/>
    </dgm:pt>
    <dgm:pt modelId="{DF6471B7-5232-4D9F-BE7F-27E178AE13AF}" type="pres">
      <dgm:prSet presAssocID="{7F05F8EF-C8F7-4E5F-9242-94329F9BA0B6}" presName="level2Shape" presStyleLbl="node3" presStyleIdx="0" presStyleCnt="3"/>
      <dgm:spPr/>
      <dgm:t>
        <a:bodyPr/>
        <a:lstStyle/>
        <a:p>
          <a:endParaRPr lang="tr-TR"/>
        </a:p>
      </dgm:t>
    </dgm:pt>
    <dgm:pt modelId="{74332B67-1BEC-440E-94E9-475362B7B8E2}" type="pres">
      <dgm:prSet presAssocID="{7F05F8EF-C8F7-4E5F-9242-94329F9BA0B6}" presName="hierChild3" presStyleCnt="0"/>
      <dgm:spPr/>
    </dgm:pt>
    <dgm:pt modelId="{15D1624F-E5FE-4B25-AC8E-B1C4C3170046}" type="pres">
      <dgm:prSet presAssocID="{69EE60E7-CC9E-4669-BBE1-F958712CE391}" presName="Name19" presStyleLbl="parChTrans1D3" presStyleIdx="1" presStyleCnt="3"/>
      <dgm:spPr/>
      <dgm:t>
        <a:bodyPr/>
        <a:lstStyle/>
        <a:p>
          <a:endParaRPr lang="tr-TR"/>
        </a:p>
      </dgm:t>
    </dgm:pt>
    <dgm:pt modelId="{6CA8507B-BC63-4CE1-AF10-4DACBB8ABBCD}" type="pres">
      <dgm:prSet presAssocID="{3E7750F0-7E7A-4BAA-8E82-006C5CE276C8}" presName="Name21" presStyleCnt="0"/>
      <dgm:spPr/>
    </dgm:pt>
    <dgm:pt modelId="{D13D9300-6DA8-4315-AB15-D27D13B4F683}" type="pres">
      <dgm:prSet presAssocID="{3E7750F0-7E7A-4BAA-8E82-006C5CE276C8}" presName="level2Shape" presStyleLbl="node3" presStyleIdx="1" presStyleCnt="3"/>
      <dgm:spPr/>
      <dgm:t>
        <a:bodyPr/>
        <a:lstStyle/>
        <a:p>
          <a:endParaRPr lang="tr-TR"/>
        </a:p>
      </dgm:t>
    </dgm:pt>
    <dgm:pt modelId="{1538EF8C-ACB4-4CA0-AF45-97B9881B5335}" type="pres">
      <dgm:prSet presAssocID="{3E7750F0-7E7A-4BAA-8E82-006C5CE276C8}" presName="hierChild3" presStyleCnt="0"/>
      <dgm:spPr/>
    </dgm:pt>
    <dgm:pt modelId="{ECFFE9C4-5C95-43F3-B200-CC0A066E9058}" type="pres">
      <dgm:prSet presAssocID="{DD789C6E-287C-43C9-AD89-9F46F484334E}" presName="Name19" presStyleLbl="parChTrans1D3" presStyleIdx="2" presStyleCnt="3"/>
      <dgm:spPr/>
      <dgm:t>
        <a:bodyPr/>
        <a:lstStyle/>
        <a:p>
          <a:endParaRPr lang="tr-TR"/>
        </a:p>
      </dgm:t>
    </dgm:pt>
    <dgm:pt modelId="{D4CB1F92-F7A8-42C1-AC24-24C0DF51BFB9}" type="pres">
      <dgm:prSet presAssocID="{AB3940E1-D346-4126-ADF5-7F3DDF3A9C10}" presName="Name21" presStyleCnt="0"/>
      <dgm:spPr/>
    </dgm:pt>
    <dgm:pt modelId="{91118F3C-56EE-4CCE-B595-FD1754529A31}" type="pres">
      <dgm:prSet presAssocID="{AB3940E1-D346-4126-ADF5-7F3DDF3A9C10}" presName="level2Shape" presStyleLbl="node3" presStyleIdx="2" presStyleCnt="3"/>
      <dgm:spPr/>
      <dgm:t>
        <a:bodyPr/>
        <a:lstStyle/>
        <a:p>
          <a:endParaRPr lang="tr-TR"/>
        </a:p>
      </dgm:t>
    </dgm:pt>
    <dgm:pt modelId="{CAEB063E-5938-4C40-9AFF-E0C3CA50CA00}" type="pres">
      <dgm:prSet presAssocID="{AB3940E1-D346-4126-ADF5-7F3DDF3A9C10}" presName="hierChild3" presStyleCnt="0"/>
      <dgm:spPr/>
    </dgm:pt>
    <dgm:pt modelId="{A2F28051-9FF7-42A6-AECC-65B03643A201}" type="pres">
      <dgm:prSet presAssocID="{60E04FBF-B49D-4238-AACF-B2E52FA65897}" presName="Name19" presStyleLbl="parChTrans1D2" presStyleIdx="2" presStyleCnt="4"/>
      <dgm:spPr/>
      <dgm:t>
        <a:bodyPr/>
        <a:lstStyle/>
        <a:p>
          <a:endParaRPr lang="tr-TR"/>
        </a:p>
      </dgm:t>
    </dgm:pt>
    <dgm:pt modelId="{8686D3C0-43DF-488A-BDDF-0A1C1CF36D0F}" type="pres">
      <dgm:prSet presAssocID="{5AB11E67-ED44-4AB4-8811-C7E4A3A6DECB}" presName="Name21" presStyleCnt="0"/>
      <dgm:spPr/>
    </dgm:pt>
    <dgm:pt modelId="{0CD3DB29-575B-46A3-BBB5-0A846B80586E}" type="pres">
      <dgm:prSet presAssocID="{5AB11E67-ED44-4AB4-8811-C7E4A3A6DECB}" presName="level2Shape" presStyleLbl="node2" presStyleIdx="2" presStyleCnt="4" custLinFactY="-7551" custLinFactNeighborX="-28280" custLinFactNeighborY="-100000"/>
      <dgm:spPr/>
      <dgm:t>
        <a:bodyPr/>
        <a:lstStyle/>
        <a:p>
          <a:endParaRPr lang="tr-TR"/>
        </a:p>
      </dgm:t>
    </dgm:pt>
    <dgm:pt modelId="{90046E70-F90E-4906-818C-1454C76B38DA}" type="pres">
      <dgm:prSet presAssocID="{5AB11E67-ED44-4AB4-8811-C7E4A3A6DECB}" presName="hierChild3" presStyleCnt="0"/>
      <dgm:spPr/>
    </dgm:pt>
    <dgm:pt modelId="{78B12434-7371-4F40-A59E-7455669541F5}" type="pres">
      <dgm:prSet presAssocID="{A70D4ED5-B0D1-44AB-A6FB-3DBBA291253B}" presName="Name19" presStyleLbl="parChTrans1D2" presStyleIdx="3" presStyleCnt="4"/>
      <dgm:spPr/>
      <dgm:t>
        <a:bodyPr/>
        <a:lstStyle/>
        <a:p>
          <a:endParaRPr lang="tr-TR"/>
        </a:p>
      </dgm:t>
    </dgm:pt>
    <dgm:pt modelId="{B07ABECA-BD1B-429B-BF0A-1FF3D6F14C1D}" type="pres">
      <dgm:prSet presAssocID="{064BC61E-E2CD-4A44-85BC-EF8F48FC7D31}" presName="Name21" presStyleCnt="0"/>
      <dgm:spPr/>
    </dgm:pt>
    <dgm:pt modelId="{472B34C7-CE68-4738-989A-E0B1180E6133}" type="pres">
      <dgm:prSet presAssocID="{064BC61E-E2CD-4A44-85BC-EF8F48FC7D31}" presName="level2Shape" presStyleLbl="node2" presStyleIdx="3" presStyleCnt="4" custLinFactX="-100000" custLinFactY="-7551" custLinFactNeighborX="-171281" custLinFactNeighborY="-100000"/>
      <dgm:spPr/>
      <dgm:t>
        <a:bodyPr/>
        <a:lstStyle/>
        <a:p>
          <a:endParaRPr lang="tr-TR"/>
        </a:p>
      </dgm:t>
    </dgm:pt>
    <dgm:pt modelId="{6702428C-2C87-4A56-AF17-80B233DF3B90}" type="pres">
      <dgm:prSet presAssocID="{064BC61E-E2CD-4A44-85BC-EF8F48FC7D31}" presName="hierChild3" presStyleCnt="0"/>
      <dgm:spPr/>
    </dgm:pt>
    <dgm:pt modelId="{D7E0FB58-C7CD-4FBA-9C6B-D4CB7A7DCC68}" type="pres">
      <dgm:prSet presAssocID="{F414F120-AD8E-4219-AF28-C029D9BE7344}" presName="bgShapesFlow" presStyleCnt="0"/>
      <dgm:spPr/>
    </dgm:pt>
  </dgm:ptLst>
  <dgm:cxnLst>
    <dgm:cxn modelId="{489B4394-8FB9-45EA-AE47-3CD8AEDCBD9A}" type="presOf" srcId="{7F05F8EF-C8F7-4E5F-9242-94329F9BA0B6}" destId="{DF6471B7-5232-4D9F-BE7F-27E178AE13AF}" srcOrd="0" destOrd="0" presId="urn:microsoft.com/office/officeart/2005/8/layout/hierarchy6"/>
    <dgm:cxn modelId="{E6F680A0-1074-4D24-AB53-ADE506514232}" type="presOf" srcId="{E7DD5168-F6BF-4D97-9FCA-76CDF06080E9}" destId="{FCB6AD42-8997-49FD-8387-61D5E35CAD4A}" srcOrd="0" destOrd="0" presId="urn:microsoft.com/office/officeart/2005/8/layout/hierarchy6"/>
    <dgm:cxn modelId="{DE3BA986-D28B-4422-945F-A77C81ED0D9A}" srcId="{5D4AEEDE-FDF6-4BA2-9D9A-AAC31865BBD2}" destId="{AB3940E1-D346-4126-ADF5-7F3DDF3A9C10}" srcOrd="2" destOrd="0" parTransId="{DD789C6E-287C-43C9-AD89-9F46F484334E}" sibTransId="{535134FB-9967-4263-B6BB-C28FFE58235C}"/>
    <dgm:cxn modelId="{44EF30A9-51F1-4F09-8712-F4280179E733}" srcId="{92178239-C06C-45AE-AB8A-FCBE0DA2B1E0}" destId="{E7DD5168-F6BF-4D97-9FCA-76CDF06080E9}" srcOrd="0" destOrd="0" parTransId="{39F2CC52-3420-4AAB-AB2D-BCF61760B937}" sibTransId="{09DAEEF2-3B22-4F47-ADAB-14636E5CFC24}"/>
    <dgm:cxn modelId="{EAA81319-BD42-40CB-AD41-5C4D82945FA9}" type="presOf" srcId="{16543E12-82DC-4471-9245-F098895BFEE6}" destId="{DB46A5EE-9073-4B9B-863A-BDE73B8B4DD1}" srcOrd="0" destOrd="0" presId="urn:microsoft.com/office/officeart/2005/8/layout/hierarchy6"/>
    <dgm:cxn modelId="{0A222DE9-4D54-4F5E-B406-C31D08219CBF}" type="presOf" srcId="{A70D4ED5-B0D1-44AB-A6FB-3DBBA291253B}" destId="{78B12434-7371-4F40-A59E-7455669541F5}" srcOrd="0" destOrd="0" presId="urn:microsoft.com/office/officeart/2005/8/layout/hierarchy6"/>
    <dgm:cxn modelId="{0238A511-6B22-4078-9E2A-BE929D031C4E}" srcId="{5D4AEEDE-FDF6-4BA2-9D9A-AAC31865BBD2}" destId="{3E7750F0-7E7A-4BAA-8E82-006C5CE276C8}" srcOrd="1" destOrd="0" parTransId="{69EE60E7-CC9E-4669-BBE1-F958712CE391}" sibTransId="{08D5FD4D-5CFE-4AF2-8D57-8A271DD671E9}"/>
    <dgm:cxn modelId="{EB661F09-DD6D-425A-93D7-FC32109DAEAD}" type="presOf" srcId="{69EE60E7-CC9E-4669-BBE1-F958712CE391}" destId="{15D1624F-E5FE-4B25-AC8E-B1C4C3170046}" srcOrd="0" destOrd="0" presId="urn:microsoft.com/office/officeart/2005/8/layout/hierarchy6"/>
    <dgm:cxn modelId="{8C9742F6-F2F9-4D55-9D8C-B7023B6002F9}" type="presOf" srcId="{DD789C6E-287C-43C9-AD89-9F46F484334E}" destId="{ECFFE9C4-5C95-43F3-B200-CC0A066E9058}" srcOrd="0" destOrd="0" presId="urn:microsoft.com/office/officeart/2005/8/layout/hierarchy6"/>
    <dgm:cxn modelId="{95FB582B-35DA-47CC-B2D2-C63FEC5FE679}" type="presOf" srcId="{60E04FBF-B49D-4238-AACF-B2E52FA65897}" destId="{A2F28051-9FF7-42A6-AECC-65B03643A201}" srcOrd="0" destOrd="0" presId="urn:microsoft.com/office/officeart/2005/8/layout/hierarchy6"/>
    <dgm:cxn modelId="{748EFE33-1EB8-48F5-A9CA-63301ED6FB1E}" type="presOf" srcId="{AB3940E1-D346-4126-ADF5-7F3DDF3A9C10}" destId="{91118F3C-56EE-4CCE-B595-FD1754529A31}" srcOrd="0" destOrd="0" presId="urn:microsoft.com/office/officeart/2005/8/layout/hierarchy6"/>
    <dgm:cxn modelId="{4E6500EE-A736-4947-98AA-0F459C93FC83}" srcId="{92178239-C06C-45AE-AB8A-FCBE0DA2B1E0}" destId="{5AB11E67-ED44-4AB4-8811-C7E4A3A6DECB}" srcOrd="2" destOrd="0" parTransId="{60E04FBF-B49D-4238-AACF-B2E52FA65897}" sibTransId="{F0ED7F8D-7103-4002-844B-3F9A1B58C10E}"/>
    <dgm:cxn modelId="{04152E18-DC99-49C2-9D16-E21935F8B393}" srcId="{F414F120-AD8E-4219-AF28-C029D9BE7344}" destId="{92178239-C06C-45AE-AB8A-FCBE0DA2B1E0}" srcOrd="0" destOrd="0" parTransId="{AE424C00-D4EC-4390-AE3A-89187F8538F4}" sibTransId="{1F042614-18BB-4241-A403-CCF309713CA6}"/>
    <dgm:cxn modelId="{6D254D0A-4FF4-42C6-B2DA-0FBF80EC9DAA}" type="presOf" srcId="{5D4AEEDE-FDF6-4BA2-9D9A-AAC31865BBD2}" destId="{9A21406A-F628-4308-9901-1BFE87F74836}" srcOrd="0" destOrd="0" presId="urn:microsoft.com/office/officeart/2005/8/layout/hierarchy6"/>
    <dgm:cxn modelId="{944EBD34-4636-4D2F-BF92-BC2E3D682E13}" type="presOf" srcId="{39F2CC52-3420-4AAB-AB2D-BCF61760B937}" destId="{F7AAB2C4-7657-4213-890D-4FE85954E67E}" srcOrd="0" destOrd="0" presId="urn:microsoft.com/office/officeart/2005/8/layout/hierarchy6"/>
    <dgm:cxn modelId="{BECC5816-C507-4735-8311-9EC624ACEEE2}" srcId="{92178239-C06C-45AE-AB8A-FCBE0DA2B1E0}" destId="{064BC61E-E2CD-4A44-85BC-EF8F48FC7D31}" srcOrd="3" destOrd="0" parTransId="{A70D4ED5-B0D1-44AB-A6FB-3DBBA291253B}" sibTransId="{A1A608DE-E92F-4290-8DB6-EFA00DFB6F62}"/>
    <dgm:cxn modelId="{6E8CD64B-7F24-4D12-AA6F-3F72455C4E10}" type="presOf" srcId="{92178239-C06C-45AE-AB8A-FCBE0DA2B1E0}" destId="{343060FE-D12D-40CE-8C08-A7EE34E8001A}" srcOrd="0" destOrd="0" presId="urn:microsoft.com/office/officeart/2005/8/layout/hierarchy6"/>
    <dgm:cxn modelId="{8893A059-4272-441F-A589-1FB6312F25EC}" srcId="{5D4AEEDE-FDF6-4BA2-9D9A-AAC31865BBD2}" destId="{7F05F8EF-C8F7-4E5F-9242-94329F9BA0B6}" srcOrd="0" destOrd="0" parTransId="{16543E12-82DC-4471-9245-F098895BFEE6}" sibTransId="{7BE3719C-6C22-47CF-95CD-3D94D66F9836}"/>
    <dgm:cxn modelId="{932A0761-A4B4-466B-A316-711BF3B5E619}" srcId="{92178239-C06C-45AE-AB8A-FCBE0DA2B1E0}" destId="{5D4AEEDE-FDF6-4BA2-9D9A-AAC31865BBD2}" srcOrd="1" destOrd="0" parTransId="{A879F6BD-6C50-47D2-82D6-F0E8C320A978}" sibTransId="{DE8DB3BB-88E6-4385-89FC-AD17F6475CC1}"/>
    <dgm:cxn modelId="{815E42E3-AC52-4305-AC48-AAFCD85F1A22}" type="presOf" srcId="{A879F6BD-6C50-47D2-82D6-F0E8C320A978}" destId="{CC029069-F38D-4CF9-BAFB-FBE9C92BE913}" srcOrd="0" destOrd="0" presId="urn:microsoft.com/office/officeart/2005/8/layout/hierarchy6"/>
    <dgm:cxn modelId="{C1606077-4276-4FAF-9DE6-0FDD4DEE1352}" type="presOf" srcId="{064BC61E-E2CD-4A44-85BC-EF8F48FC7D31}" destId="{472B34C7-CE68-4738-989A-E0B1180E6133}" srcOrd="0" destOrd="0" presId="urn:microsoft.com/office/officeart/2005/8/layout/hierarchy6"/>
    <dgm:cxn modelId="{F9D06702-A588-4493-933B-F6DE7DFF9E29}" type="presOf" srcId="{F414F120-AD8E-4219-AF28-C029D9BE7344}" destId="{EC5ED99F-E721-450B-80F8-53D82E9343DD}" srcOrd="0" destOrd="0" presId="urn:microsoft.com/office/officeart/2005/8/layout/hierarchy6"/>
    <dgm:cxn modelId="{76E86A23-03F4-4097-99D1-9E5520D93B09}" type="presOf" srcId="{5AB11E67-ED44-4AB4-8811-C7E4A3A6DECB}" destId="{0CD3DB29-575B-46A3-BBB5-0A846B80586E}" srcOrd="0" destOrd="0" presId="urn:microsoft.com/office/officeart/2005/8/layout/hierarchy6"/>
    <dgm:cxn modelId="{3E926BEA-9888-41F1-941A-457CB36030A9}" type="presOf" srcId="{3E7750F0-7E7A-4BAA-8E82-006C5CE276C8}" destId="{D13D9300-6DA8-4315-AB15-D27D13B4F683}" srcOrd="0" destOrd="0" presId="urn:microsoft.com/office/officeart/2005/8/layout/hierarchy6"/>
    <dgm:cxn modelId="{58FDACCF-AC9D-4BD8-A434-38858A82B1BB}" type="presParOf" srcId="{EC5ED99F-E721-450B-80F8-53D82E9343DD}" destId="{32D5DDB2-B55B-492B-BF32-12DBA9C29CB3}" srcOrd="0" destOrd="0" presId="urn:microsoft.com/office/officeart/2005/8/layout/hierarchy6"/>
    <dgm:cxn modelId="{AF844F65-858B-4271-87AB-AFAB2E49817D}" type="presParOf" srcId="{32D5DDB2-B55B-492B-BF32-12DBA9C29CB3}" destId="{D2402F84-353C-4076-903D-8E25FF580F25}" srcOrd="0" destOrd="0" presId="urn:microsoft.com/office/officeart/2005/8/layout/hierarchy6"/>
    <dgm:cxn modelId="{8E354D4D-4085-488A-B397-8786BF7CAB84}" type="presParOf" srcId="{D2402F84-353C-4076-903D-8E25FF580F25}" destId="{44D7FC95-2AEC-4E54-992D-1DFA462DC3D4}" srcOrd="0" destOrd="0" presId="urn:microsoft.com/office/officeart/2005/8/layout/hierarchy6"/>
    <dgm:cxn modelId="{E3928160-B377-45E3-BF87-FE2F5A8BD313}" type="presParOf" srcId="{44D7FC95-2AEC-4E54-992D-1DFA462DC3D4}" destId="{343060FE-D12D-40CE-8C08-A7EE34E8001A}" srcOrd="0" destOrd="0" presId="urn:microsoft.com/office/officeart/2005/8/layout/hierarchy6"/>
    <dgm:cxn modelId="{A59861E7-A391-40A2-8FB5-FA5AC0F5B715}" type="presParOf" srcId="{44D7FC95-2AEC-4E54-992D-1DFA462DC3D4}" destId="{7C785702-0797-4EA5-A8D1-46A55F8A9727}" srcOrd="1" destOrd="0" presId="urn:microsoft.com/office/officeart/2005/8/layout/hierarchy6"/>
    <dgm:cxn modelId="{FE41DADD-A6F9-4A84-9A03-32601AAE79B9}" type="presParOf" srcId="{7C785702-0797-4EA5-A8D1-46A55F8A9727}" destId="{F7AAB2C4-7657-4213-890D-4FE85954E67E}" srcOrd="0" destOrd="0" presId="urn:microsoft.com/office/officeart/2005/8/layout/hierarchy6"/>
    <dgm:cxn modelId="{201F9020-96C9-49D3-8F79-34D198DAE5BA}" type="presParOf" srcId="{7C785702-0797-4EA5-A8D1-46A55F8A9727}" destId="{BBC731EA-4C81-490F-B6C3-98B8F8A703C4}" srcOrd="1" destOrd="0" presId="urn:microsoft.com/office/officeart/2005/8/layout/hierarchy6"/>
    <dgm:cxn modelId="{5F587CA2-93B9-4C95-86D2-2C735F4D0D49}" type="presParOf" srcId="{BBC731EA-4C81-490F-B6C3-98B8F8A703C4}" destId="{FCB6AD42-8997-49FD-8387-61D5E35CAD4A}" srcOrd="0" destOrd="0" presId="urn:microsoft.com/office/officeart/2005/8/layout/hierarchy6"/>
    <dgm:cxn modelId="{4A9CAD06-D27A-4EB2-95A3-E482865B0172}" type="presParOf" srcId="{BBC731EA-4C81-490F-B6C3-98B8F8A703C4}" destId="{83586FAD-5428-4A3C-A4D2-458A6944B728}" srcOrd="1" destOrd="0" presId="urn:microsoft.com/office/officeart/2005/8/layout/hierarchy6"/>
    <dgm:cxn modelId="{F50BB357-00BE-4A3D-BCED-BDD4219089E4}" type="presParOf" srcId="{7C785702-0797-4EA5-A8D1-46A55F8A9727}" destId="{CC029069-F38D-4CF9-BAFB-FBE9C92BE913}" srcOrd="2" destOrd="0" presId="urn:microsoft.com/office/officeart/2005/8/layout/hierarchy6"/>
    <dgm:cxn modelId="{430F52A0-E6FD-4348-AA6D-AF9A1335BD7F}" type="presParOf" srcId="{7C785702-0797-4EA5-A8D1-46A55F8A9727}" destId="{3E8BE7F7-C10B-4FF4-96C4-1374E0E58F42}" srcOrd="3" destOrd="0" presId="urn:microsoft.com/office/officeart/2005/8/layout/hierarchy6"/>
    <dgm:cxn modelId="{66B7881B-3F73-48B9-AE0F-ED480698D2EF}" type="presParOf" srcId="{3E8BE7F7-C10B-4FF4-96C4-1374E0E58F42}" destId="{9A21406A-F628-4308-9901-1BFE87F74836}" srcOrd="0" destOrd="0" presId="urn:microsoft.com/office/officeart/2005/8/layout/hierarchy6"/>
    <dgm:cxn modelId="{876D8ACD-EAAE-466F-B4A5-5253F8EA73AE}" type="presParOf" srcId="{3E8BE7F7-C10B-4FF4-96C4-1374E0E58F42}" destId="{610CC6A0-B17F-4462-B328-DB03BF6FAF8C}" srcOrd="1" destOrd="0" presId="urn:microsoft.com/office/officeart/2005/8/layout/hierarchy6"/>
    <dgm:cxn modelId="{2C47F980-678A-4342-BFAC-BC74A925EC95}" type="presParOf" srcId="{610CC6A0-B17F-4462-B328-DB03BF6FAF8C}" destId="{DB46A5EE-9073-4B9B-863A-BDE73B8B4DD1}" srcOrd="0" destOrd="0" presId="urn:microsoft.com/office/officeart/2005/8/layout/hierarchy6"/>
    <dgm:cxn modelId="{4E7F2B32-627B-46C3-9AE8-D73CA1FBF619}" type="presParOf" srcId="{610CC6A0-B17F-4462-B328-DB03BF6FAF8C}" destId="{59EEF050-0AD5-4262-A19A-F20D58183AEA}" srcOrd="1" destOrd="0" presId="urn:microsoft.com/office/officeart/2005/8/layout/hierarchy6"/>
    <dgm:cxn modelId="{86FD7BFE-E998-4106-8219-B32F9CB25F77}" type="presParOf" srcId="{59EEF050-0AD5-4262-A19A-F20D58183AEA}" destId="{DF6471B7-5232-4D9F-BE7F-27E178AE13AF}" srcOrd="0" destOrd="0" presId="urn:microsoft.com/office/officeart/2005/8/layout/hierarchy6"/>
    <dgm:cxn modelId="{058FE697-F725-4814-A862-5030F0BD47F7}" type="presParOf" srcId="{59EEF050-0AD5-4262-A19A-F20D58183AEA}" destId="{74332B67-1BEC-440E-94E9-475362B7B8E2}" srcOrd="1" destOrd="0" presId="urn:microsoft.com/office/officeart/2005/8/layout/hierarchy6"/>
    <dgm:cxn modelId="{779C0CD1-ED50-4320-9AC6-A5053EA8AF4D}" type="presParOf" srcId="{610CC6A0-B17F-4462-B328-DB03BF6FAF8C}" destId="{15D1624F-E5FE-4B25-AC8E-B1C4C3170046}" srcOrd="2" destOrd="0" presId="urn:microsoft.com/office/officeart/2005/8/layout/hierarchy6"/>
    <dgm:cxn modelId="{498C4C8B-FD29-45DB-ACA3-522ECF41BD26}" type="presParOf" srcId="{610CC6A0-B17F-4462-B328-DB03BF6FAF8C}" destId="{6CA8507B-BC63-4CE1-AF10-4DACBB8ABBCD}" srcOrd="3" destOrd="0" presId="urn:microsoft.com/office/officeart/2005/8/layout/hierarchy6"/>
    <dgm:cxn modelId="{E72D7E54-9543-4AA5-90F1-252FB5A3FC04}" type="presParOf" srcId="{6CA8507B-BC63-4CE1-AF10-4DACBB8ABBCD}" destId="{D13D9300-6DA8-4315-AB15-D27D13B4F683}" srcOrd="0" destOrd="0" presId="urn:microsoft.com/office/officeart/2005/8/layout/hierarchy6"/>
    <dgm:cxn modelId="{E0A517A9-2A07-4CD7-A027-9BC8EFCFFF92}" type="presParOf" srcId="{6CA8507B-BC63-4CE1-AF10-4DACBB8ABBCD}" destId="{1538EF8C-ACB4-4CA0-AF45-97B9881B5335}" srcOrd="1" destOrd="0" presId="urn:microsoft.com/office/officeart/2005/8/layout/hierarchy6"/>
    <dgm:cxn modelId="{AA60C4A4-8133-4C17-B8A2-6A7495AA67C6}" type="presParOf" srcId="{610CC6A0-B17F-4462-B328-DB03BF6FAF8C}" destId="{ECFFE9C4-5C95-43F3-B200-CC0A066E9058}" srcOrd="4" destOrd="0" presId="urn:microsoft.com/office/officeart/2005/8/layout/hierarchy6"/>
    <dgm:cxn modelId="{3B991047-DFF7-4172-8666-373332DE1B71}" type="presParOf" srcId="{610CC6A0-B17F-4462-B328-DB03BF6FAF8C}" destId="{D4CB1F92-F7A8-42C1-AC24-24C0DF51BFB9}" srcOrd="5" destOrd="0" presId="urn:microsoft.com/office/officeart/2005/8/layout/hierarchy6"/>
    <dgm:cxn modelId="{375C65CA-8F6F-4D5A-B225-7F591BF6F14C}" type="presParOf" srcId="{D4CB1F92-F7A8-42C1-AC24-24C0DF51BFB9}" destId="{91118F3C-56EE-4CCE-B595-FD1754529A31}" srcOrd="0" destOrd="0" presId="urn:microsoft.com/office/officeart/2005/8/layout/hierarchy6"/>
    <dgm:cxn modelId="{2AE31976-6C31-49EA-94A3-ACFA0E72F8F2}" type="presParOf" srcId="{D4CB1F92-F7A8-42C1-AC24-24C0DF51BFB9}" destId="{CAEB063E-5938-4C40-9AFF-E0C3CA50CA00}" srcOrd="1" destOrd="0" presId="urn:microsoft.com/office/officeart/2005/8/layout/hierarchy6"/>
    <dgm:cxn modelId="{DC00B167-4450-4D3F-A395-014465817B40}" type="presParOf" srcId="{7C785702-0797-4EA5-A8D1-46A55F8A9727}" destId="{A2F28051-9FF7-42A6-AECC-65B03643A201}" srcOrd="4" destOrd="0" presId="urn:microsoft.com/office/officeart/2005/8/layout/hierarchy6"/>
    <dgm:cxn modelId="{510C4114-A6FC-4BA4-8C01-233CA017936F}" type="presParOf" srcId="{7C785702-0797-4EA5-A8D1-46A55F8A9727}" destId="{8686D3C0-43DF-488A-BDDF-0A1C1CF36D0F}" srcOrd="5" destOrd="0" presId="urn:microsoft.com/office/officeart/2005/8/layout/hierarchy6"/>
    <dgm:cxn modelId="{037FBD31-FD0D-4B0D-9348-6FC4D6D2E6E6}" type="presParOf" srcId="{8686D3C0-43DF-488A-BDDF-0A1C1CF36D0F}" destId="{0CD3DB29-575B-46A3-BBB5-0A846B80586E}" srcOrd="0" destOrd="0" presId="urn:microsoft.com/office/officeart/2005/8/layout/hierarchy6"/>
    <dgm:cxn modelId="{31A43374-ECDD-4EBC-AAB6-7BC56CCE99AF}" type="presParOf" srcId="{8686D3C0-43DF-488A-BDDF-0A1C1CF36D0F}" destId="{90046E70-F90E-4906-818C-1454C76B38DA}" srcOrd="1" destOrd="0" presId="urn:microsoft.com/office/officeart/2005/8/layout/hierarchy6"/>
    <dgm:cxn modelId="{0ACE786C-1D0A-4C88-8839-03B90743D29E}" type="presParOf" srcId="{7C785702-0797-4EA5-A8D1-46A55F8A9727}" destId="{78B12434-7371-4F40-A59E-7455669541F5}" srcOrd="6" destOrd="0" presId="urn:microsoft.com/office/officeart/2005/8/layout/hierarchy6"/>
    <dgm:cxn modelId="{6D4180BE-DD93-43B9-9B23-4B92E4BB6ACA}" type="presParOf" srcId="{7C785702-0797-4EA5-A8D1-46A55F8A9727}" destId="{B07ABECA-BD1B-429B-BF0A-1FF3D6F14C1D}" srcOrd="7" destOrd="0" presId="urn:microsoft.com/office/officeart/2005/8/layout/hierarchy6"/>
    <dgm:cxn modelId="{8B83C105-C9BC-4334-9137-55EDBB94739A}" type="presParOf" srcId="{B07ABECA-BD1B-429B-BF0A-1FF3D6F14C1D}" destId="{472B34C7-CE68-4738-989A-E0B1180E6133}" srcOrd="0" destOrd="0" presId="urn:microsoft.com/office/officeart/2005/8/layout/hierarchy6"/>
    <dgm:cxn modelId="{267CE775-BCB8-484F-AA25-EC6B929D48DC}" type="presParOf" srcId="{B07ABECA-BD1B-429B-BF0A-1FF3D6F14C1D}" destId="{6702428C-2C87-4A56-AF17-80B233DF3B90}" srcOrd="1" destOrd="0" presId="urn:microsoft.com/office/officeart/2005/8/layout/hierarchy6"/>
    <dgm:cxn modelId="{778C0461-9001-4B9A-B7EA-9FF6D56D2AA6}" type="presParOf" srcId="{EC5ED99F-E721-450B-80F8-53D82E9343DD}" destId="{D7E0FB58-C7CD-4FBA-9C6B-D4CB7A7DCC6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4F120-AD8E-4219-AF28-C029D9BE7344}" type="doc">
      <dgm:prSet loTypeId="urn:microsoft.com/office/officeart/2005/8/layout/hierarchy6" loCatId="hierarchy" qsTypeId="urn:microsoft.com/office/officeart/2005/8/quickstyle/simple3" qsCatId="simple" csTypeId="urn:microsoft.com/office/officeart/2005/8/colors/accent1_2#4" csCatId="accent1" phldr="1"/>
      <dgm:spPr/>
      <dgm:t>
        <a:bodyPr/>
        <a:lstStyle/>
        <a:p>
          <a:endParaRPr lang="tr-TR"/>
        </a:p>
      </dgm:t>
    </dgm:pt>
    <dgm:pt modelId="{92178239-C06C-45AE-AB8A-FCBE0DA2B1E0}">
      <dgm:prSet phldrT="[Metin]"/>
      <dgm:spPr>
        <a:solidFill>
          <a:srgbClr val="002060"/>
        </a:solidFill>
      </dgm:spPr>
      <dgm:t>
        <a:bodyPr/>
        <a:lstStyle/>
        <a:p>
          <a:r>
            <a:rPr lang="tr-TR" dirty="0" smtClean="0">
              <a:solidFill>
                <a:schemeClr val="bg1"/>
              </a:solidFill>
            </a:rPr>
            <a:t>GENEL SEKRETER</a:t>
          </a:r>
          <a:endParaRPr lang="tr-TR" dirty="0">
            <a:solidFill>
              <a:schemeClr val="bg1"/>
            </a:solidFill>
          </a:endParaRPr>
        </a:p>
      </dgm:t>
    </dgm:pt>
    <dgm:pt modelId="{AE424C00-D4EC-4390-AE3A-89187F8538F4}" type="parTrans" cxnId="{04152E18-DC99-49C2-9D16-E21935F8B393}">
      <dgm:prSet/>
      <dgm:spPr/>
      <dgm:t>
        <a:bodyPr/>
        <a:lstStyle/>
        <a:p>
          <a:endParaRPr lang="tr-TR"/>
        </a:p>
      </dgm:t>
    </dgm:pt>
    <dgm:pt modelId="{1F042614-18BB-4241-A403-CCF309713CA6}" type="sibTrans" cxnId="{04152E18-DC99-49C2-9D16-E21935F8B393}">
      <dgm:prSet/>
      <dgm:spPr/>
      <dgm:t>
        <a:bodyPr/>
        <a:lstStyle/>
        <a:p>
          <a:endParaRPr lang="tr-TR"/>
        </a:p>
      </dgm:t>
    </dgm:pt>
    <dgm:pt modelId="{E7DD5168-F6BF-4D97-9FCA-76CDF06080E9}">
      <dgm:prSet phldrT="[Metin]"/>
      <dgm:spPr>
        <a:solidFill>
          <a:srgbClr val="002060"/>
        </a:solidFill>
      </dgm:spPr>
      <dgm:t>
        <a:bodyPr/>
        <a:lstStyle/>
        <a:p>
          <a:r>
            <a:rPr lang="tr-TR" dirty="0" smtClean="0">
              <a:solidFill>
                <a:schemeClr val="bg1"/>
              </a:solidFill>
            </a:rPr>
            <a:t>MALİ HİZMETLER BAŞKANLIĞI</a:t>
          </a:r>
          <a:endParaRPr lang="tr-TR" dirty="0">
            <a:solidFill>
              <a:schemeClr val="bg1"/>
            </a:solidFill>
          </a:endParaRPr>
        </a:p>
      </dgm:t>
    </dgm:pt>
    <dgm:pt modelId="{39F2CC52-3420-4AAB-AB2D-BCF61760B937}" type="parTrans" cxnId="{44EF30A9-51F1-4F09-8712-F4280179E733}">
      <dgm:prSet/>
      <dgm:spPr/>
      <dgm:t>
        <a:bodyPr/>
        <a:lstStyle/>
        <a:p>
          <a:endParaRPr lang="tr-TR"/>
        </a:p>
      </dgm:t>
    </dgm:pt>
    <dgm:pt modelId="{09DAEEF2-3B22-4F47-ADAB-14636E5CFC24}" type="sibTrans" cxnId="{44EF30A9-51F1-4F09-8712-F4280179E733}">
      <dgm:prSet/>
      <dgm:spPr/>
      <dgm:t>
        <a:bodyPr/>
        <a:lstStyle/>
        <a:p>
          <a:endParaRPr lang="tr-TR"/>
        </a:p>
      </dgm:t>
    </dgm:pt>
    <dgm:pt modelId="{7F05F8EF-C8F7-4E5F-9242-94329F9BA0B6}">
      <dgm:prSet phldrT="[Metin]"/>
      <dgm:spPr>
        <a:solidFill>
          <a:srgbClr val="002060"/>
        </a:solidFill>
      </dgm:spPr>
      <dgm:t>
        <a:bodyPr/>
        <a:lstStyle/>
        <a:p>
          <a:r>
            <a:rPr lang="tr-TR" dirty="0" smtClean="0">
              <a:solidFill>
                <a:schemeClr val="bg1"/>
              </a:solidFill>
            </a:rPr>
            <a:t>BAŞHEKİMLİK</a:t>
          </a:r>
          <a:endParaRPr lang="tr-TR" dirty="0">
            <a:solidFill>
              <a:schemeClr val="bg1"/>
            </a:solidFill>
          </a:endParaRPr>
        </a:p>
      </dgm:t>
    </dgm:pt>
    <dgm:pt modelId="{16543E12-82DC-4471-9245-F098895BFEE6}" type="parTrans" cxnId="{8893A059-4272-441F-A589-1FB6312F25EC}">
      <dgm:prSet/>
      <dgm:spPr/>
      <dgm:t>
        <a:bodyPr/>
        <a:lstStyle/>
        <a:p>
          <a:endParaRPr lang="tr-TR"/>
        </a:p>
      </dgm:t>
    </dgm:pt>
    <dgm:pt modelId="{7BE3719C-6C22-47CF-95CD-3D94D66F9836}" type="sibTrans" cxnId="{8893A059-4272-441F-A589-1FB6312F25EC}">
      <dgm:prSet/>
      <dgm:spPr/>
      <dgm:t>
        <a:bodyPr/>
        <a:lstStyle/>
        <a:p>
          <a:endParaRPr lang="tr-TR"/>
        </a:p>
      </dgm:t>
    </dgm:pt>
    <dgm:pt modelId="{3E7750F0-7E7A-4BAA-8E82-006C5CE276C8}">
      <dgm:prSet phldrT="[Metin]"/>
      <dgm:spPr>
        <a:solidFill>
          <a:srgbClr val="002060"/>
        </a:solidFill>
      </dgm:spPr>
      <dgm:t>
        <a:bodyPr/>
        <a:lstStyle/>
        <a:p>
          <a:r>
            <a:rPr lang="tr-TR" dirty="0" smtClean="0">
              <a:solidFill>
                <a:schemeClr val="bg1"/>
              </a:solidFill>
            </a:rPr>
            <a:t>İDARİ VE MALİ İŞLER MÜDÜRLÜĞÜ</a:t>
          </a:r>
          <a:endParaRPr lang="tr-TR" dirty="0">
            <a:solidFill>
              <a:schemeClr val="bg1"/>
            </a:solidFill>
          </a:endParaRPr>
        </a:p>
      </dgm:t>
    </dgm:pt>
    <dgm:pt modelId="{69EE60E7-CC9E-4669-BBE1-F958712CE391}" type="parTrans" cxnId="{0238A511-6B22-4078-9E2A-BE929D031C4E}">
      <dgm:prSet/>
      <dgm:spPr/>
      <dgm:t>
        <a:bodyPr/>
        <a:lstStyle/>
        <a:p>
          <a:endParaRPr lang="tr-TR"/>
        </a:p>
      </dgm:t>
    </dgm:pt>
    <dgm:pt modelId="{08D5FD4D-5CFE-4AF2-8D57-8A271DD671E9}" type="sibTrans" cxnId="{0238A511-6B22-4078-9E2A-BE929D031C4E}">
      <dgm:prSet/>
      <dgm:spPr/>
      <dgm:t>
        <a:bodyPr/>
        <a:lstStyle/>
        <a:p>
          <a:endParaRPr lang="tr-TR"/>
        </a:p>
      </dgm:t>
    </dgm:pt>
    <dgm:pt modelId="{AB3940E1-D346-4126-ADF5-7F3DDF3A9C10}">
      <dgm:prSet phldrT="[Metin]"/>
      <dgm:spPr>
        <a:solidFill>
          <a:srgbClr val="002060"/>
        </a:solidFill>
      </dgm:spPr>
      <dgm:t>
        <a:bodyPr/>
        <a:lstStyle/>
        <a:p>
          <a:r>
            <a:rPr lang="tr-TR" dirty="0" smtClean="0">
              <a:solidFill>
                <a:schemeClr val="bg1"/>
              </a:solidFill>
            </a:rPr>
            <a:t>SAĞLIK BAKIM HİZMETLERİ MÜDÜRLÜĞÜ</a:t>
          </a:r>
          <a:endParaRPr lang="tr-TR" dirty="0">
            <a:solidFill>
              <a:schemeClr val="bg1"/>
            </a:solidFill>
          </a:endParaRPr>
        </a:p>
      </dgm:t>
    </dgm:pt>
    <dgm:pt modelId="{DD789C6E-287C-43C9-AD89-9F46F484334E}" type="parTrans" cxnId="{DE3BA986-D28B-4422-945F-A77C81ED0D9A}">
      <dgm:prSet/>
      <dgm:spPr/>
      <dgm:t>
        <a:bodyPr/>
        <a:lstStyle/>
        <a:p>
          <a:endParaRPr lang="tr-TR"/>
        </a:p>
      </dgm:t>
    </dgm:pt>
    <dgm:pt modelId="{535134FB-9967-4263-B6BB-C28FFE58235C}" type="sibTrans" cxnId="{DE3BA986-D28B-4422-945F-A77C81ED0D9A}">
      <dgm:prSet/>
      <dgm:spPr/>
      <dgm:t>
        <a:bodyPr/>
        <a:lstStyle/>
        <a:p>
          <a:endParaRPr lang="tr-TR"/>
        </a:p>
      </dgm:t>
    </dgm:pt>
    <dgm:pt modelId="{5D4AEEDE-FDF6-4BA2-9D9A-AAC31865BBD2}">
      <dgm:prSet phldrT="[Metin]"/>
      <dgm:spPr>
        <a:solidFill>
          <a:srgbClr val="002060"/>
        </a:solidFill>
      </dgm:spPr>
      <dgm:t>
        <a:bodyPr/>
        <a:lstStyle/>
        <a:p>
          <a:r>
            <a:rPr lang="tr-TR" dirty="0" smtClean="0">
              <a:solidFill>
                <a:schemeClr val="bg1"/>
              </a:solidFill>
            </a:rPr>
            <a:t>HASTANE YÖNETİCİSİ</a:t>
          </a:r>
          <a:endParaRPr lang="tr-TR" dirty="0">
            <a:solidFill>
              <a:schemeClr val="bg1"/>
            </a:solidFill>
          </a:endParaRPr>
        </a:p>
      </dgm:t>
    </dgm:pt>
    <dgm:pt modelId="{A879F6BD-6C50-47D2-82D6-F0E8C320A978}" type="parTrans" cxnId="{932A0761-A4B4-466B-A316-711BF3B5E619}">
      <dgm:prSet/>
      <dgm:spPr/>
      <dgm:t>
        <a:bodyPr/>
        <a:lstStyle/>
        <a:p>
          <a:endParaRPr lang="tr-TR"/>
        </a:p>
      </dgm:t>
    </dgm:pt>
    <dgm:pt modelId="{DE8DB3BB-88E6-4385-89FC-AD17F6475CC1}" type="sibTrans" cxnId="{932A0761-A4B4-466B-A316-711BF3B5E619}">
      <dgm:prSet/>
      <dgm:spPr/>
      <dgm:t>
        <a:bodyPr/>
        <a:lstStyle/>
        <a:p>
          <a:endParaRPr lang="tr-TR"/>
        </a:p>
      </dgm:t>
    </dgm:pt>
    <dgm:pt modelId="{064BC61E-E2CD-4A44-85BC-EF8F48FC7D31}">
      <dgm:prSet/>
      <dgm:spPr>
        <a:solidFill>
          <a:srgbClr val="002060"/>
        </a:solidFill>
      </dgm:spPr>
      <dgm:t>
        <a:bodyPr/>
        <a:lstStyle/>
        <a:p>
          <a:r>
            <a:rPr lang="tr-TR" dirty="0" smtClean="0">
              <a:solidFill>
                <a:schemeClr val="bg1"/>
              </a:solidFill>
            </a:rPr>
            <a:t>TIBBİ HİZMETLER BAŞKANLIĞI</a:t>
          </a:r>
          <a:endParaRPr lang="tr-TR" dirty="0">
            <a:solidFill>
              <a:schemeClr val="bg1"/>
            </a:solidFill>
          </a:endParaRPr>
        </a:p>
      </dgm:t>
    </dgm:pt>
    <dgm:pt modelId="{A70D4ED5-B0D1-44AB-A6FB-3DBBA291253B}" type="parTrans" cxnId="{BECC5816-C507-4735-8311-9EC624ACEEE2}">
      <dgm:prSet/>
      <dgm:spPr/>
      <dgm:t>
        <a:bodyPr/>
        <a:lstStyle/>
        <a:p>
          <a:endParaRPr lang="tr-TR"/>
        </a:p>
      </dgm:t>
    </dgm:pt>
    <dgm:pt modelId="{A1A608DE-E92F-4290-8DB6-EFA00DFB6F62}" type="sibTrans" cxnId="{BECC5816-C507-4735-8311-9EC624ACEEE2}">
      <dgm:prSet/>
      <dgm:spPr/>
      <dgm:t>
        <a:bodyPr/>
        <a:lstStyle/>
        <a:p>
          <a:endParaRPr lang="tr-TR"/>
        </a:p>
      </dgm:t>
    </dgm:pt>
    <dgm:pt modelId="{5AB11E67-ED44-4AB4-8811-C7E4A3A6DECB}">
      <dgm:prSet/>
      <dgm:spPr>
        <a:solidFill>
          <a:srgbClr val="002060"/>
        </a:solidFill>
        <a:ln>
          <a:solidFill>
            <a:srgbClr val="002060"/>
          </a:solidFill>
        </a:ln>
      </dgm:spPr>
      <dgm:t>
        <a:bodyPr/>
        <a:lstStyle/>
        <a:p>
          <a:r>
            <a:rPr lang="tr-TR" dirty="0" smtClean="0">
              <a:solidFill>
                <a:schemeClr val="bg1"/>
              </a:solidFill>
            </a:rPr>
            <a:t>İDARİ HİZMETLER BAŞKANLIĞI</a:t>
          </a:r>
          <a:endParaRPr lang="tr-TR" dirty="0">
            <a:solidFill>
              <a:schemeClr val="bg1"/>
            </a:solidFill>
          </a:endParaRPr>
        </a:p>
      </dgm:t>
    </dgm:pt>
    <dgm:pt modelId="{60E04FBF-B49D-4238-AACF-B2E52FA65897}" type="parTrans" cxnId="{4E6500EE-A736-4947-98AA-0F459C93FC83}">
      <dgm:prSet/>
      <dgm:spPr/>
      <dgm:t>
        <a:bodyPr/>
        <a:lstStyle/>
        <a:p>
          <a:endParaRPr lang="tr-TR"/>
        </a:p>
      </dgm:t>
    </dgm:pt>
    <dgm:pt modelId="{F0ED7F8D-7103-4002-844B-3F9A1B58C10E}" type="sibTrans" cxnId="{4E6500EE-A736-4947-98AA-0F459C93FC83}">
      <dgm:prSet/>
      <dgm:spPr/>
      <dgm:t>
        <a:bodyPr/>
        <a:lstStyle/>
        <a:p>
          <a:endParaRPr lang="tr-TR"/>
        </a:p>
      </dgm:t>
    </dgm:pt>
    <dgm:pt modelId="{EC5ED99F-E721-450B-80F8-53D82E9343DD}" type="pres">
      <dgm:prSet presAssocID="{F414F120-AD8E-4219-AF28-C029D9BE7344}" presName="mainComposite" presStyleCnt="0">
        <dgm:presLayoutVars>
          <dgm:chPref val="1"/>
          <dgm:dir/>
          <dgm:animOne val="branch"/>
          <dgm:animLvl val="lvl"/>
          <dgm:resizeHandles val="exact"/>
        </dgm:presLayoutVars>
      </dgm:prSet>
      <dgm:spPr/>
      <dgm:t>
        <a:bodyPr/>
        <a:lstStyle/>
        <a:p>
          <a:endParaRPr lang="tr-TR"/>
        </a:p>
      </dgm:t>
    </dgm:pt>
    <dgm:pt modelId="{32D5DDB2-B55B-492B-BF32-12DBA9C29CB3}" type="pres">
      <dgm:prSet presAssocID="{F414F120-AD8E-4219-AF28-C029D9BE7344}" presName="hierFlow" presStyleCnt="0"/>
      <dgm:spPr/>
    </dgm:pt>
    <dgm:pt modelId="{D2402F84-353C-4076-903D-8E25FF580F25}" type="pres">
      <dgm:prSet presAssocID="{F414F120-AD8E-4219-AF28-C029D9BE7344}" presName="hierChild1" presStyleCnt="0">
        <dgm:presLayoutVars>
          <dgm:chPref val="1"/>
          <dgm:animOne val="branch"/>
          <dgm:animLvl val="lvl"/>
        </dgm:presLayoutVars>
      </dgm:prSet>
      <dgm:spPr/>
    </dgm:pt>
    <dgm:pt modelId="{44D7FC95-2AEC-4E54-992D-1DFA462DC3D4}" type="pres">
      <dgm:prSet presAssocID="{92178239-C06C-45AE-AB8A-FCBE0DA2B1E0}" presName="Name14" presStyleCnt="0"/>
      <dgm:spPr/>
    </dgm:pt>
    <dgm:pt modelId="{343060FE-D12D-40CE-8C08-A7EE34E8001A}" type="pres">
      <dgm:prSet presAssocID="{92178239-C06C-45AE-AB8A-FCBE0DA2B1E0}" presName="level1Shape" presStyleLbl="node0" presStyleIdx="0" presStyleCnt="1" custLinFactX="-100000" custLinFactNeighborX="-121567" custLinFactNeighborY="-88623">
        <dgm:presLayoutVars>
          <dgm:chPref val="3"/>
        </dgm:presLayoutVars>
      </dgm:prSet>
      <dgm:spPr/>
      <dgm:t>
        <a:bodyPr/>
        <a:lstStyle/>
        <a:p>
          <a:endParaRPr lang="tr-TR"/>
        </a:p>
      </dgm:t>
    </dgm:pt>
    <dgm:pt modelId="{7C785702-0797-4EA5-A8D1-46A55F8A9727}" type="pres">
      <dgm:prSet presAssocID="{92178239-C06C-45AE-AB8A-FCBE0DA2B1E0}" presName="hierChild2" presStyleCnt="0"/>
      <dgm:spPr/>
    </dgm:pt>
    <dgm:pt modelId="{F7AAB2C4-7657-4213-890D-4FE85954E67E}" type="pres">
      <dgm:prSet presAssocID="{39F2CC52-3420-4AAB-AB2D-BCF61760B937}" presName="Name19" presStyleLbl="parChTrans1D2" presStyleIdx="0" presStyleCnt="4"/>
      <dgm:spPr/>
      <dgm:t>
        <a:bodyPr/>
        <a:lstStyle/>
        <a:p>
          <a:endParaRPr lang="tr-TR"/>
        </a:p>
      </dgm:t>
    </dgm:pt>
    <dgm:pt modelId="{BBC731EA-4C81-490F-B6C3-98B8F8A703C4}" type="pres">
      <dgm:prSet presAssocID="{E7DD5168-F6BF-4D97-9FCA-76CDF06080E9}" presName="Name21" presStyleCnt="0"/>
      <dgm:spPr/>
    </dgm:pt>
    <dgm:pt modelId="{FCB6AD42-8997-49FD-8387-61D5E35CAD4A}" type="pres">
      <dgm:prSet presAssocID="{E7DD5168-F6BF-4D97-9FCA-76CDF06080E9}" presName="level2Shape" presStyleLbl="node2" presStyleIdx="0" presStyleCnt="4" custLinFactX="160863" custLinFactY="-7551" custLinFactNeighborX="200000" custLinFactNeighborY="-100000"/>
      <dgm:spPr/>
      <dgm:t>
        <a:bodyPr/>
        <a:lstStyle/>
        <a:p>
          <a:endParaRPr lang="tr-TR"/>
        </a:p>
      </dgm:t>
    </dgm:pt>
    <dgm:pt modelId="{83586FAD-5428-4A3C-A4D2-458A6944B728}" type="pres">
      <dgm:prSet presAssocID="{E7DD5168-F6BF-4D97-9FCA-76CDF06080E9}" presName="hierChild3" presStyleCnt="0"/>
      <dgm:spPr/>
    </dgm:pt>
    <dgm:pt modelId="{CC029069-F38D-4CF9-BAFB-FBE9C92BE913}" type="pres">
      <dgm:prSet presAssocID="{A879F6BD-6C50-47D2-82D6-F0E8C320A978}" presName="Name19" presStyleLbl="parChTrans1D2" presStyleIdx="1" presStyleCnt="4"/>
      <dgm:spPr/>
      <dgm:t>
        <a:bodyPr/>
        <a:lstStyle/>
        <a:p>
          <a:endParaRPr lang="tr-TR"/>
        </a:p>
      </dgm:t>
    </dgm:pt>
    <dgm:pt modelId="{3E8BE7F7-C10B-4FF4-96C4-1374E0E58F42}" type="pres">
      <dgm:prSet presAssocID="{5D4AEEDE-FDF6-4BA2-9D9A-AAC31865BBD2}" presName="Name21" presStyleCnt="0"/>
      <dgm:spPr/>
    </dgm:pt>
    <dgm:pt modelId="{9A21406A-F628-4308-9901-1BFE87F74836}" type="pres">
      <dgm:prSet presAssocID="{5D4AEEDE-FDF6-4BA2-9D9A-AAC31865BBD2}" presName="level2Shape" presStyleLbl="node2" presStyleIdx="1" presStyleCnt="4" custLinFactX="-56567" custLinFactNeighborX="-100000" custLinFactNeighborY="-42979"/>
      <dgm:spPr/>
      <dgm:t>
        <a:bodyPr/>
        <a:lstStyle/>
        <a:p>
          <a:endParaRPr lang="tr-TR"/>
        </a:p>
      </dgm:t>
    </dgm:pt>
    <dgm:pt modelId="{610CC6A0-B17F-4462-B328-DB03BF6FAF8C}" type="pres">
      <dgm:prSet presAssocID="{5D4AEEDE-FDF6-4BA2-9D9A-AAC31865BBD2}" presName="hierChild3" presStyleCnt="0"/>
      <dgm:spPr/>
    </dgm:pt>
    <dgm:pt modelId="{DB46A5EE-9073-4B9B-863A-BDE73B8B4DD1}" type="pres">
      <dgm:prSet presAssocID="{16543E12-82DC-4471-9245-F098895BFEE6}" presName="Name19" presStyleLbl="parChTrans1D3" presStyleIdx="0" presStyleCnt="3"/>
      <dgm:spPr/>
      <dgm:t>
        <a:bodyPr/>
        <a:lstStyle/>
        <a:p>
          <a:endParaRPr lang="tr-TR"/>
        </a:p>
      </dgm:t>
    </dgm:pt>
    <dgm:pt modelId="{59EEF050-0AD5-4262-A19A-F20D58183AEA}" type="pres">
      <dgm:prSet presAssocID="{7F05F8EF-C8F7-4E5F-9242-94329F9BA0B6}" presName="Name21" presStyleCnt="0"/>
      <dgm:spPr/>
    </dgm:pt>
    <dgm:pt modelId="{DF6471B7-5232-4D9F-BE7F-27E178AE13AF}" type="pres">
      <dgm:prSet presAssocID="{7F05F8EF-C8F7-4E5F-9242-94329F9BA0B6}" presName="level2Shape" presStyleLbl="node3" presStyleIdx="0" presStyleCnt="3"/>
      <dgm:spPr/>
      <dgm:t>
        <a:bodyPr/>
        <a:lstStyle/>
        <a:p>
          <a:endParaRPr lang="tr-TR"/>
        </a:p>
      </dgm:t>
    </dgm:pt>
    <dgm:pt modelId="{74332B67-1BEC-440E-94E9-475362B7B8E2}" type="pres">
      <dgm:prSet presAssocID="{7F05F8EF-C8F7-4E5F-9242-94329F9BA0B6}" presName="hierChild3" presStyleCnt="0"/>
      <dgm:spPr/>
    </dgm:pt>
    <dgm:pt modelId="{15D1624F-E5FE-4B25-AC8E-B1C4C3170046}" type="pres">
      <dgm:prSet presAssocID="{69EE60E7-CC9E-4669-BBE1-F958712CE391}" presName="Name19" presStyleLbl="parChTrans1D3" presStyleIdx="1" presStyleCnt="3"/>
      <dgm:spPr/>
      <dgm:t>
        <a:bodyPr/>
        <a:lstStyle/>
        <a:p>
          <a:endParaRPr lang="tr-TR"/>
        </a:p>
      </dgm:t>
    </dgm:pt>
    <dgm:pt modelId="{6CA8507B-BC63-4CE1-AF10-4DACBB8ABBCD}" type="pres">
      <dgm:prSet presAssocID="{3E7750F0-7E7A-4BAA-8E82-006C5CE276C8}" presName="Name21" presStyleCnt="0"/>
      <dgm:spPr/>
    </dgm:pt>
    <dgm:pt modelId="{D13D9300-6DA8-4315-AB15-D27D13B4F683}" type="pres">
      <dgm:prSet presAssocID="{3E7750F0-7E7A-4BAA-8E82-006C5CE276C8}" presName="level2Shape" presStyleLbl="node3" presStyleIdx="1" presStyleCnt="3"/>
      <dgm:spPr/>
      <dgm:t>
        <a:bodyPr/>
        <a:lstStyle/>
        <a:p>
          <a:endParaRPr lang="tr-TR"/>
        </a:p>
      </dgm:t>
    </dgm:pt>
    <dgm:pt modelId="{1538EF8C-ACB4-4CA0-AF45-97B9881B5335}" type="pres">
      <dgm:prSet presAssocID="{3E7750F0-7E7A-4BAA-8E82-006C5CE276C8}" presName="hierChild3" presStyleCnt="0"/>
      <dgm:spPr/>
    </dgm:pt>
    <dgm:pt modelId="{ECFFE9C4-5C95-43F3-B200-CC0A066E9058}" type="pres">
      <dgm:prSet presAssocID="{DD789C6E-287C-43C9-AD89-9F46F484334E}" presName="Name19" presStyleLbl="parChTrans1D3" presStyleIdx="2" presStyleCnt="3"/>
      <dgm:spPr/>
      <dgm:t>
        <a:bodyPr/>
        <a:lstStyle/>
        <a:p>
          <a:endParaRPr lang="tr-TR"/>
        </a:p>
      </dgm:t>
    </dgm:pt>
    <dgm:pt modelId="{D4CB1F92-F7A8-42C1-AC24-24C0DF51BFB9}" type="pres">
      <dgm:prSet presAssocID="{AB3940E1-D346-4126-ADF5-7F3DDF3A9C10}" presName="Name21" presStyleCnt="0"/>
      <dgm:spPr/>
    </dgm:pt>
    <dgm:pt modelId="{91118F3C-56EE-4CCE-B595-FD1754529A31}" type="pres">
      <dgm:prSet presAssocID="{AB3940E1-D346-4126-ADF5-7F3DDF3A9C10}" presName="level2Shape" presStyleLbl="node3" presStyleIdx="2" presStyleCnt="3"/>
      <dgm:spPr/>
      <dgm:t>
        <a:bodyPr/>
        <a:lstStyle/>
        <a:p>
          <a:endParaRPr lang="tr-TR"/>
        </a:p>
      </dgm:t>
    </dgm:pt>
    <dgm:pt modelId="{CAEB063E-5938-4C40-9AFF-E0C3CA50CA00}" type="pres">
      <dgm:prSet presAssocID="{AB3940E1-D346-4126-ADF5-7F3DDF3A9C10}" presName="hierChild3" presStyleCnt="0"/>
      <dgm:spPr/>
    </dgm:pt>
    <dgm:pt modelId="{A2F28051-9FF7-42A6-AECC-65B03643A201}" type="pres">
      <dgm:prSet presAssocID="{60E04FBF-B49D-4238-AACF-B2E52FA65897}" presName="Name19" presStyleLbl="parChTrans1D2" presStyleIdx="2" presStyleCnt="4"/>
      <dgm:spPr/>
      <dgm:t>
        <a:bodyPr/>
        <a:lstStyle/>
        <a:p>
          <a:endParaRPr lang="tr-TR"/>
        </a:p>
      </dgm:t>
    </dgm:pt>
    <dgm:pt modelId="{8686D3C0-43DF-488A-BDDF-0A1C1CF36D0F}" type="pres">
      <dgm:prSet presAssocID="{5AB11E67-ED44-4AB4-8811-C7E4A3A6DECB}" presName="Name21" presStyleCnt="0"/>
      <dgm:spPr/>
    </dgm:pt>
    <dgm:pt modelId="{0CD3DB29-575B-46A3-BBB5-0A846B80586E}" type="pres">
      <dgm:prSet presAssocID="{5AB11E67-ED44-4AB4-8811-C7E4A3A6DECB}" presName="level2Shape" presStyleLbl="node2" presStyleIdx="2" presStyleCnt="4" custLinFactY="-7551" custLinFactNeighborX="-28280" custLinFactNeighborY="-100000"/>
      <dgm:spPr/>
      <dgm:t>
        <a:bodyPr/>
        <a:lstStyle/>
        <a:p>
          <a:endParaRPr lang="tr-TR"/>
        </a:p>
      </dgm:t>
    </dgm:pt>
    <dgm:pt modelId="{90046E70-F90E-4906-818C-1454C76B38DA}" type="pres">
      <dgm:prSet presAssocID="{5AB11E67-ED44-4AB4-8811-C7E4A3A6DECB}" presName="hierChild3" presStyleCnt="0"/>
      <dgm:spPr/>
    </dgm:pt>
    <dgm:pt modelId="{78B12434-7371-4F40-A59E-7455669541F5}" type="pres">
      <dgm:prSet presAssocID="{A70D4ED5-B0D1-44AB-A6FB-3DBBA291253B}" presName="Name19" presStyleLbl="parChTrans1D2" presStyleIdx="3" presStyleCnt="4"/>
      <dgm:spPr/>
      <dgm:t>
        <a:bodyPr/>
        <a:lstStyle/>
        <a:p>
          <a:endParaRPr lang="tr-TR"/>
        </a:p>
      </dgm:t>
    </dgm:pt>
    <dgm:pt modelId="{B07ABECA-BD1B-429B-BF0A-1FF3D6F14C1D}" type="pres">
      <dgm:prSet presAssocID="{064BC61E-E2CD-4A44-85BC-EF8F48FC7D31}" presName="Name21" presStyleCnt="0"/>
      <dgm:spPr/>
    </dgm:pt>
    <dgm:pt modelId="{472B34C7-CE68-4738-989A-E0B1180E6133}" type="pres">
      <dgm:prSet presAssocID="{064BC61E-E2CD-4A44-85BC-EF8F48FC7D31}" presName="level2Shape" presStyleLbl="node2" presStyleIdx="3" presStyleCnt="4" custLinFactX="-100000" custLinFactY="-7551" custLinFactNeighborX="-171281" custLinFactNeighborY="-100000"/>
      <dgm:spPr/>
      <dgm:t>
        <a:bodyPr/>
        <a:lstStyle/>
        <a:p>
          <a:endParaRPr lang="tr-TR"/>
        </a:p>
      </dgm:t>
    </dgm:pt>
    <dgm:pt modelId="{6702428C-2C87-4A56-AF17-80B233DF3B90}" type="pres">
      <dgm:prSet presAssocID="{064BC61E-E2CD-4A44-85BC-EF8F48FC7D31}" presName="hierChild3" presStyleCnt="0"/>
      <dgm:spPr/>
    </dgm:pt>
    <dgm:pt modelId="{D7E0FB58-C7CD-4FBA-9C6B-D4CB7A7DCC68}" type="pres">
      <dgm:prSet presAssocID="{F414F120-AD8E-4219-AF28-C029D9BE7344}" presName="bgShapesFlow" presStyleCnt="0"/>
      <dgm:spPr/>
    </dgm:pt>
  </dgm:ptLst>
  <dgm:cxnLst>
    <dgm:cxn modelId="{DD3ED72D-F082-4DFC-B033-4F789954785D}" type="presOf" srcId="{064BC61E-E2CD-4A44-85BC-EF8F48FC7D31}" destId="{472B34C7-CE68-4738-989A-E0B1180E6133}" srcOrd="0" destOrd="0" presId="urn:microsoft.com/office/officeart/2005/8/layout/hierarchy6"/>
    <dgm:cxn modelId="{3431C5E0-E397-4BB9-B7B4-CF345F003AF1}" type="presOf" srcId="{3E7750F0-7E7A-4BAA-8E82-006C5CE276C8}" destId="{D13D9300-6DA8-4315-AB15-D27D13B4F683}" srcOrd="0" destOrd="0" presId="urn:microsoft.com/office/officeart/2005/8/layout/hierarchy6"/>
    <dgm:cxn modelId="{A9314435-0E24-475F-9F39-63E44C0F2225}" type="presOf" srcId="{60E04FBF-B49D-4238-AACF-B2E52FA65897}" destId="{A2F28051-9FF7-42A6-AECC-65B03643A201}" srcOrd="0" destOrd="0" presId="urn:microsoft.com/office/officeart/2005/8/layout/hierarchy6"/>
    <dgm:cxn modelId="{E18FED77-EF0B-4368-9144-7BBB5EE08BBF}" type="presOf" srcId="{AB3940E1-D346-4126-ADF5-7F3DDF3A9C10}" destId="{91118F3C-56EE-4CCE-B595-FD1754529A31}" srcOrd="0" destOrd="0" presId="urn:microsoft.com/office/officeart/2005/8/layout/hierarchy6"/>
    <dgm:cxn modelId="{2EB6C75C-9B1B-4F47-AE65-308C0D8BD0E9}" type="presOf" srcId="{F414F120-AD8E-4219-AF28-C029D9BE7344}" destId="{EC5ED99F-E721-450B-80F8-53D82E9343DD}" srcOrd="0" destOrd="0" presId="urn:microsoft.com/office/officeart/2005/8/layout/hierarchy6"/>
    <dgm:cxn modelId="{0ED921F8-9966-48D8-8431-95D132E9AB4D}" type="presOf" srcId="{16543E12-82DC-4471-9245-F098895BFEE6}" destId="{DB46A5EE-9073-4B9B-863A-BDE73B8B4DD1}" srcOrd="0" destOrd="0" presId="urn:microsoft.com/office/officeart/2005/8/layout/hierarchy6"/>
    <dgm:cxn modelId="{DE3BA986-D28B-4422-945F-A77C81ED0D9A}" srcId="{5D4AEEDE-FDF6-4BA2-9D9A-AAC31865BBD2}" destId="{AB3940E1-D346-4126-ADF5-7F3DDF3A9C10}" srcOrd="2" destOrd="0" parTransId="{DD789C6E-287C-43C9-AD89-9F46F484334E}" sibTransId="{535134FB-9967-4263-B6BB-C28FFE58235C}"/>
    <dgm:cxn modelId="{44EF30A9-51F1-4F09-8712-F4280179E733}" srcId="{92178239-C06C-45AE-AB8A-FCBE0DA2B1E0}" destId="{E7DD5168-F6BF-4D97-9FCA-76CDF06080E9}" srcOrd="0" destOrd="0" parTransId="{39F2CC52-3420-4AAB-AB2D-BCF61760B937}" sibTransId="{09DAEEF2-3B22-4F47-ADAB-14636E5CFC24}"/>
    <dgm:cxn modelId="{76BC0889-F3DE-40C5-8590-FCD21B407092}" type="presOf" srcId="{DD789C6E-287C-43C9-AD89-9F46F484334E}" destId="{ECFFE9C4-5C95-43F3-B200-CC0A066E9058}" srcOrd="0" destOrd="0" presId="urn:microsoft.com/office/officeart/2005/8/layout/hierarchy6"/>
    <dgm:cxn modelId="{857A8DD1-C19C-4F21-AF50-13C3DCF5D6F5}" type="presOf" srcId="{A70D4ED5-B0D1-44AB-A6FB-3DBBA291253B}" destId="{78B12434-7371-4F40-A59E-7455669541F5}" srcOrd="0" destOrd="0" presId="urn:microsoft.com/office/officeart/2005/8/layout/hierarchy6"/>
    <dgm:cxn modelId="{0238A511-6B22-4078-9E2A-BE929D031C4E}" srcId="{5D4AEEDE-FDF6-4BA2-9D9A-AAC31865BBD2}" destId="{3E7750F0-7E7A-4BAA-8E82-006C5CE276C8}" srcOrd="1" destOrd="0" parTransId="{69EE60E7-CC9E-4669-BBE1-F958712CE391}" sibTransId="{08D5FD4D-5CFE-4AF2-8D57-8A271DD671E9}"/>
    <dgm:cxn modelId="{21CE6FED-F046-4BAA-8057-DECA8BAADBB2}" type="presOf" srcId="{69EE60E7-CC9E-4669-BBE1-F958712CE391}" destId="{15D1624F-E5FE-4B25-AC8E-B1C4C3170046}" srcOrd="0" destOrd="0" presId="urn:microsoft.com/office/officeart/2005/8/layout/hierarchy6"/>
    <dgm:cxn modelId="{1DA0FFEF-3CC3-43EC-850F-C49F49D58BD7}" type="presOf" srcId="{92178239-C06C-45AE-AB8A-FCBE0DA2B1E0}" destId="{343060FE-D12D-40CE-8C08-A7EE34E8001A}" srcOrd="0" destOrd="0" presId="urn:microsoft.com/office/officeart/2005/8/layout/hierarchy6"/>
    <dgm:cxn modelId="{4E6500EE-A736-4947-98AA-0F459C93FC83}" srcId="{92178239-C06C-45AE-AB8A-FCBE0DA2B1E0}" destId="{5AB11E67-ED44-4AB4-8811-C7E4A3A6DECB}" srcOrd="2" destOrd="0" parTransId="{60E04FBF-B49D-4238-AACF-B2E52FA65897}" sibTransId="{F0ED7F8D-7103-4002-844B-3F9A1B58C10E}"/>
    <dgm:cxn modelId="{04152E18-DC99-49C2-9D16-E21935F8B393}" srcId="{F414F120-AD8E-4219-AF28-C029D9BE7344}" destId="{92178239-C06C-45AE-AB8A-FCBE0DA2B1E0}" srcOrd="0" destOrd="0" parTransId="{AE424C00-D4EC-4390-AE3A-89187F8538F4}" sibTransId="{1F042614-18BB-4241-A403-CCF309713CA6}"/>
    <dgm:cxn modelId="{BECC5816-C507-4735-8311-9EC624ACEEE2}" srcId="{92178239-C06C-45AE-AB8A-FCBE0DA2B1E0}" destId="{064BC61E-E2CD-4A44-85BC-EF8F48FC7D31}" srcOrd="3" destOrd="0" parTransId="{A70D4ED5-B0D1-44AB-A6FB-3DBBA291253B}" sibTransId="{A1A608DE-E92F-4290-8DB6-EFA00DFB6F62}"/>
    <dgm:cxn modelId="{0F150513-6CF0-4418-A6AF-FB281702EE6D}" type="presOf" srcId="{5D4AEEDE-FDF6-4BA2-9D9A-AAC31865BBD2}" destId="{9A21406A-F628-4308-9901-1BFE87F74836}" srcOrd="0" destOrd="0" presId="urn:microsoft.com/office/officeart/2005/8/layout/hierarchy6"/>
    <dgm:cxn modelId="{8893A059-4272-441F-A589-1FB6312F25EC}" srcId="{5D4AEEDE-FDF6-4BA2-9D9A-AAC31865BBD2}" destId="{7F05F8EF-C8F7-4E5F-9242-94329F9BA0B6}" srcOrd="0" destOrd="0" parTransId="{16543E12-82DC-4471-9245-F098895BFEE6}" sibTransId="{7BE3719C-6C22-47CF-95CD-3D94D66F9836}"/>
    <dgm:cxn modelId="{932A0761-A4B4-466B-A316-711BF3B5E619}" srcId="{92178239-C06C-45AE-AB8A-FCBE0DA2B1E0}" destId="{5D4AEEDE-FDF6-4BA2-9D9A-AAC31865BBD2}" srcOrd="1" destOrd="0" parTransId="{A879F6BD-6C50-47D2-82D6-F0E8C320A978}" sibTransId="{DE8DB3BB-88E6-4385-89FC-AD17F6475CC1}"/>
    <dgm:cxn modelId="{5CF66C2C-D12F-4D48-A89B-CA17358B4B90}" type="presOf" srcId="{5AB11E67-ED44-4AB4-8811-C7E4A3A6DECB}" destId="{0CD3DB29-575B-46A3-BBB5-0A846B80586E}" srcOrd="0" destOrd="0" presId="urn:microsoft.com/office/officeart/2005/8/layout/hierarchy6"/>
    <dgm:cxn modelId="{E1910465-E5A5-4F07-BE74-28317F66F198}" type="presOf" srcId="{E7DD5168-F6BF-4D97-9FCA-76CDF06080E9}" destId="{FCB6AD42-8997-49FD-8387-61D5E35CAD4A}" srcOrd="0" destOrd="0" presId="urn:microsoft.com/office/officeart/2005/8/layout/hierarchy6"/>
    <dgm:cxn modelId="{2DCB169B-4BB9-4F34-BD03-CEA4A51ED2B9}" type="presOf" srcId="{7F05F8EF-C8F7-4E5F-9242-94329F9BA0B6}" destId="{DF6471B7-5232-4D9F-BE7F-27E178AE13AF}" srcOrd="0" destOrd="0" presId="urn:microsoft.com/office/officeart/2005/8/layout/hierarchy6"/>
    <dgm:cxn modelId="{C77C75E6-206B-4890-8D57-81538F09D9E4}" type="presOf" srcId="{A879F6BD-6C50-47D2-82D6-F0E8C320A978}" destId="{CC029069-F38D-4CF9-BAFB-FBE9C92BE913}" srcOrd="0" destOrd="0" presId="urn:microsoft.com/office/officeart/2005/8/layout/hierarchy6"/>
    <dgm:cxn modelId="{961FC6E2-B8BB-4699-98C2-3BD012F1490B}" type="presOf" srcId="{39F2CC52-3420-4AAB-AB2D-BCF61760B937}" destId="{F7AAB2C4-7657-4213-890D-4FE85954E67E}" srcOrd="0" destOrd="0" presId="urn:microsoft.com/office/officeart/2005/8/layout/hierarchy6"/>
    <dgm:cxn modelId="{95E1E1E0-4B3C-402D-9BC6-8061EE52DE84}" type="presParOf" srcId="{EC5ED99F-E721-450B-80F8-53D82E9343DD}" destId="{32D5DDB2-B55B-492B-BF32-12DBA9C29CB3}" srcOrd="0" destOrd="0" presId="urn:microsoft.com/office/officeart/2005/8/layout/hierarchy6"/>
    <dgm:cxn modelId="{B0D7D7EB-7E61-41F1-9213-1A7E33AC67D6}" type="presParOf" srcId="{32D5DDB2-B55B-492B-BF32-12DBA9C29CB3}" destId="{D2402F84-353C-4076-903D-8E25FF580F25}" srcOrd="0" destOrd="0" presId="urn:microsoft.com/office/officeart/2005/8/layout/hierarchy6"/>
    <dgm:cxn modelId="{7C2857F6-7C5F-4822-9FDC-605197F343B9}" type="presParOf" srcId="{D2402F84-353C-4076-903D-8E25FF580F25}" destId="{44D7FC95-2AEC-4E54-992D-1DFA462DC3D4}" srcOrd="0" destOrd="0" presId="urn:microsoft.com/office/officeart/2005/8/layout/hierarchy6"/>
    <dgm:cxn modelId="{A10BDF7C-52DF-4E9A-B55A-967FC253081A}" type="presParOf" srcId="{44D7FC95-2AEC-4E54-992D-1DFA462DC3D4}" destId="{343060FE-D12D-40CE-8C08-A7EE34E8001A}" srcOrd="0" destOrd="0" presId="urn:microsoft.com/office/officeart/2005/8/layout/hierarchy6"/>
    <dgm:cxn modelId="{D4EE2E7C-C059-4135-9DCD-E2BE5DB45F25}" type="presParOf" srcId="{44D7FC95-2AEC-4E54-992D-1DFA462DC3D4}" destId="{7C785702-0797-4EA5-A8D1-46A55F8A9727}" srcOrd="1" destOrd="0" presId="urn:microsoft.com/office/officeart/2005/8/layout/hierarchy6"/>
    <dgm:cxn modelId="{95D9F99F-EACE-4D19-8783-2F263BF9A87C}" type="presParOf" srcId="{7C785702-0797-4EA5-A8D1-46A55F8A9727}" destId="{F7AAB2C4-7657-4213-890D-4FE85954E67E}" srcOrd="0" destOrd="0" presId="urn:microsoft.com/office/officeart/2005/8/layout/hierarchy6"/>
    <dgm:cxn modelId="{12C2E653-FF93-4A1B-A5B3-6D4396A6EC2E}" type="presParOf" srcId="{7C785702-0797-4EA5-A8D1-46A55F8A9727}" destId="{BBC731EA-4C81-490F-B6C3-98B8F8A703C4}" srcOrd="1" destOrd="0" presId="urn:microsoft.com/office/officeart/2005/8/layout/hierarchy6"/>
    <dgm:cxn modelId="{FC67DFE2-E741-4178-B91A-F5E19F36AA07}" type="presParOf" srcId="{BBC731EA-4C81-490F-B6C3-98B8F8A703C4}" destId="{FCB6AD42-8997-49FD-8387-61D5E35CAD4A}" srcOrd="0" destOrd="0" presId="urn:microsoft.com/office/officeart/2005/8/layout/hierarchy6"/>
    <dgm:cxn modelId="{B1FAC60C-2B0D-418E-939B-855820AA193E}" type="presParOf" srcId="{BBC731EA-4C81-490F-B6C3-98B8F8A703C4}" destId="{83586FAD-5428-4A3C-A4D2-458A6944B728}" srcOrd="1" destOrd="0" presId="urn:microsoft.com/office/officeart/2005/8/layout/hierarchy6"/>
    <dgm:cxn modelId="{C2DAF522-8D88-4E11-BE30-7040B0E725C2}" type="presParOf" srcId="{7C785702-0797-4EA5-A8D1-46A55F8A9727}" destId="{CC029069-F38D-4CF9-BAFB-FBE9C92BE913}" srcOrd="2" destOrd="0" presId="urn:microsoft.com/office/officeart/2005/8/layout/hierarchy6"/>
    <dgm:cxn modelId="{DF4F64F2-CEFE-4B23-B677-3B2CF274EB1F}" type="presParOf" srcId="{7C785702-0797-4EA5-A8D1-46A55F8A9727}" destId="{3E8BE7F7-C10B-4FF4-96C4-1374E0E58F42}" srcOrd="3" destOrd="0" presId="urn:microsoft.com/office/officeart/2005/8/layout/hierarchy6"/>
    <dgm:cxn modelId="{BCABE1AB-8ED4-4B82-B8C9-4BA4218CD9EC}" type="presParOf" srcId="{3E8BE7F7-C10B-4FF4-96C4-1374E0E58F42}" destId="{9A21406A-F628-4308-9901-1BFE87F74836}" srcOrd="0" destOrd="0" presId="urn:microsoft.com/office/officeart/2005/8/layout/hierarchy6"/>
    <dgm:cxn modelId="{E908A702-64A0-4345-98FF-5BC79BC39E0C}" type="presParOf" srcId="{3E8BE7F7-C10B-4FF4-96C4-1374E0E58F42}" destId="{610CC6A0-B17F-4462-B328-DB03BF6FAF8C}" srcOrd="1" destOrd="0" presId="urn:microsoft.com/office/officeart/2005/8/layout/hierarchy6"/>
    <dgm:cxn modelId="{8BF6FB49-D7D4-43F1-AA98-DB85A9048886}" type="presParOf" srcId="{610CC6A0-B17F-4462-B328-DB03BF6FAF8C}" destId="{DB46A5EE-9073-4B9B-863A-BDE73B8B4DD1}" srcOrd="0" destOrd="0" presId="urn:microsoft.com/office/officeart/2005/8/layout/hierarchy6"/>
    <dgm:cxn modelId="{BCCDC01D-0408-448F-B635-87FBCF6DDFE7}" type="presParOf" srcId="{610CC6A0-B17F-4462-B328-DB03BF6FAF8C}" destId="{59EEF050-0AD5-4262-A19A-F20D58183AEA}" srcOrd="1" destOrd="0" presId="urn:microsoft.com/office/officeart/2005/8/layout/hierarchy6"/>
    <dgm:cxn modelId="{E15026CE-EF59-46B9-8042-67FEC6ED8067}" type="presParOf" srcId="{59EEF050-0AD5-4262-A19A-F20D58183AEA}" destId="{DF6471B7-5232-4D9F-BE7F-27E178AE13AF}" srcOrd="0" destOrd="0" presId="urn:microsoft.com/office/officeart/2005/8/layout/hierarchy6"/>
    <dgm:cxn modelId="{E2B2A602-6157-4E38-8017-7E924A352246}" type="presParOf" srcId="{59EEF050-0AD5-4262-A19A-F20D58183AEA}" destId="{74332B67-1BEC-440E-94E9-475362B7B8E2}" srcOrd="1" destOrd="0" presId="urn:microsoft.com/office/officeart/2005/8/layout/hierarchy6"/>
    <dgm:cxn modelId="{9F98D0DC-40DD-4147-A7B9-42B58BC928C0}" type="presParOf" srcId="{610CC6A0-B17F-4462-B328-DB03BF6FAF8C}" destId="{15D1624F-E5FE-4B25-AC8E-B1C4C3170046}" srcOrd="2" destOrd="0" presId="urn:microsoft.com/office/officeart/2005/8/layout/hierarchy6"/>
    <dgm:cxn modelId="{740164FD-EECB-4324-929B-31456043F79C}" type="presParOf" srcId="{610CC6A0-B17F-4462-B328-DB03BF6FAF8C}" destId="{6CA8507B-BC63-4CE1-AF10-4DACBB8ABBCD}" srcOrd="3" destOrd="0" presId="urn:microsoft.com/office/officeart/2005/8/layout/hierarchy6"/>
    <dgm:cxn modelId="{6391F5AE-3907-4BCA-919F-083A3753DCFA}" type="presParOf" srcId="{6CA8507B-BC63-4CE1-AF10-4DACBB8ABBCD}" destId="{D13D9300-6DA8-4315-AB15-D27D13B4F683}" srcOrd="0" destOrd="0" presId="urn:microsoft.com/office/officeart/2005/8/layout/hierarchy6"/>
    <dgm:cxn modelId="{35CE6082-8B3F-4DC1-8189-C6B581154B55}" type="presParOf" srcId="{6CA8507B-BC63-4CE1-AF10-4DACBB8ABBCD}" destId="{1538EF8C-ACB4-4CA0-AF45-97B9881B5335}" srcOrd="1" destOrd="0" presId="urn:microsoft.com/office/officeart/2005/8/layout/hierarchy6"/>
    <dgm:cxn modelId="{71117DDB-0DB0-4D5D-907C-0E05808BAEF1}" type="presParOf" srcId="{610CC6A0-B17F-4462-B328-DB03BF6FAF8C}" destId="{ECFFE9C4-5C95-43F3-B200-CC0A066E9058}" srcOrd="4" destOrd="0" presId="urn:microsoft.com/office/officeart/2005/8/layout/hierarchy6"/>
    <dgm:cxn modelId="{072E20B4-1E3A-4693-9B8F-493F3FEB51EB}" type="presParOf" srcId="{610CC6A0-B17F-4462-B328-DB03BF6FAF8C}" destId="{D4CB1F92-F7A8-42C1-AC24-24C0DF51BFB9}" srcOrd="5" destOrd="0" presId="urn:microsoft.com/office/officeart/2005/8/layout/hierarchy6"/>
    <dgm:cxn modelId="{29126187-EC49-4E73-9ADF-2AF72A8865C1}" type="presParOf" srcId="{D4CB1F92-F7A8-42C1-AC24-24C0DF51BFB9}" destId="{91118F3C-56EE-4CCE-B595-FD1754529A31}" srcOrd="0" destOrd="0" presId="urn:microsoft.com/office/officeart/2005/8/layout/hierarchy6"/>
    <dgm:cxn modelId="{158255C9-B942-4ADE-BE1D-BA1E902E18C7}" type="presParOf" srcId="{D4CB1F92-F7A8-42C1-AC24-24C0DF51BFB9}" destId="{CAEB063E-5938-4C40-9AFF-E0C3CA50CA00}" srcOrd="1" destOrd="0" presId="urn:microsoft.com/office/officeart/2005/8/layout/hierarchy6"/>
    <dgm:cxn modelId="{70BC5F4F-4233-4C0E-AAD8-7C635353C0FE}" type="presParOf" srcId="{7C785702-0797-4EA5-A8D1-46A55F8A9727}" destId="{A2F28051-9FF7-42A6-AECC-65B03643A201}" srcOrd="4" destOrd="0" presId="urn:microsoft.com/office/officeart/2005/8/layout/hierarchy6"/>
    <dgm:cxn modelId="{22845A6F-7E10-44E5-9D0B-DD9510123824}" type="presParOf" srcId="{7C785702-0797-4EA5-A8D1-46A55F8A9727}" destId="{8686D3C0-43DF-488A-BDDF-0A1C1CF36D0F}" srcOrd="5" destOrd="0" presId="urn:microsoft.com/office/officeart/2005/8/layout/hierarchy6"/>
    <dgm:cxn modelId="{E808146A-28D2-4698-BE72-7A6DB0A14DDB}" type="presParOf" srcId="{8686D3C0-43DF-488A-BDDF-0A1C1CF36D0F}" destId="{0CD3DB29-575B-46A3-BBB5-0A846B80586E}" srcOrd="0" destOrd="0" presId="urn:microsoft.com/office/officeart/2005/8/layout/hierarchy6"/>
    <dgm:cxn modelId="{6C46EA19-3A0A-4665-A241-3F6439A9D1E6}" type="presParOf" srcId="{8686D3C0-43DF-488A-BDDF-0A1C1CF36D0F}" destId="{90046E70-F90E-4906-818C-1454C76B38DA}" srcOrd="1" destOrd="0" presId="urn:microsoft.com/office/officeart/2005/8/layout/hierarchy6"/>
    <dgm:cxn modelId="{8CE277A7-220B-44FB-B384-8F2A0A05BE4A}" type="presParOf" srcId="{7C785702-0797-4EA5-A8D1-46A55F8A9727}" destId="{78B12434-7371-4F40-A59E-7455669541F5}" srcOrd="6" destOrd="0" presId="urn:microsoft.com/office/officeart/2005/8/layout/hierarchy6"/>
    <dgm:cxn modelId="{77F0F086-20E8-4DB2-85BA-B4070E3E86D7}" type="presParOf" srcId="{7C785702-0797-4EA5-A8D1-46A55F8A9727}" destId="{B07ABECA-BD1B-429B-BF0A-1FF3D6F14C1D}" srcOrd="7" destOrd="0" presId="urn:microsoft.com/office/officeart/2005/8/layout/hierarchy6"/>
    <dgm:cxn modelId="{C5301D41-42EE-490A-A251-E474BA0BCD3E}" type="presParOf" srcId="{B07ABECA-BD1B-429B-BF0A-1FF3D6F14C1D}" destId="{472B34C7-CE68-4738-989A-E0B1180E6133}" srcOrd="0" destOrd="0" presId="urn:microsoft.com/office/officeart/2005/8/layout/hierarchy6"/>
    <dgm:cxn modelId="{2A742242-224C-4B6F-B886-C687363AF134}" type="presParOf" srcId="{B07ABECA-BD1B-429B-BF0A-1FF3D6F14C1D}" destId="{6702428C-2C87-4A56-AF17-80B233DF3B90}" srcOrd="1" destOrd="0" presId="urn:microsoft.com/office/officeart/2005/8/layout/hierarchy6"/>
    <dgm:cxn modelId="{73EC5549-2362-4213-A794-E0336A8502E5}" type="presParOf" srcId="{EC5ED99F-E721-450B-80F8-53D82E9343DD}" destId="{D7E0FB58-C7CD-4FBA-9C6B-D4CB7A7DCC68}"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060FE-D12D-40CE-8C08-A7EE34E8001A}">
      <dsp:nvSpPr>
        <dsp:cNvPr id="0" name=""/>
        <dsp:cNvSpPr/>
      </dsp:nvSpPr>
      <dsp:spPr>
        <a:xfrm>
          <a:off x="0" y="0"/>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GENEL SEKRETER</a:t>
          </a:r>
          <a:endParaRPr lang="tr-TR" sz="1700" kern="1200" dirty="0">
            <a:solidFill>
              <a:schemeClr val="bg1"/>
            </a:solidFill>
          </a:endParaRPr>
        </a:p>
      </dsp:txBody>
      <dsp:txXfrm>
        <a:off x="29564" y="29564"/>
        <a:ext cx="1454955" cy="950260"/>
      </dsp:txXfrm>
    </dsp:sp>
    <dsp:sp modelId="{F7AAB2C4-7657-4213-890D-4FE85954E67E}">
      <dsp:nvSpPr>
        <dsp:cNvPr id="0" name=""/>
        <dsp:cNvSpPr/>
      </dsp:nvSpPr>
      <dsp:spPr>
        <a:xfrm>
          <a:off x="757041" y="1009388"/>
          <a:ext cx="5467846" cy="102233"/>
        </a:xfrm>
        <a:custGeom>
          <a:avLst/>
          <a:gdLst/>
          <a:ahLst/>
          <a:cxnLst/>
          <a:rect l="0" t="0" r="0" b="0"/>
          <a:pathLst>
            <a:path>
              <a:moveTo>
                <a:pt x="0" y="0"/>
              </a:moveTo>
              <a:lnTo>
                <a:pt x="0" y="51116"/>
              </a:lnTo>
              <a:lnTo>
                <a:pt x="5467846" y="51116"/>
              </a:lnTo>
              <a:lnTo>
                <a:pt x="5467846" y="102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6AD42-8997-49FD-8387-61D5E35CAD4A}">
      <dsp:nvSpPr>
        <dsp:cNvPr id="0" name=""/>
        <dsp:cNvSpPr/>
      </dsp:nvSpPr>
      <dsp:spPr>
        <a:xfrm>
          <a:off x="5467846" y="1111622"/>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MALİ HİZMETLER BAŞKANLIĞI</a:t>
          </a:r>
          <a:endParaRPr lang="tr-TR" sz="1700" kern="1200" dirty="0">
            <a:solidFill>
              <a:schemeClr val="bg1"/>
            </a:solidFill>
          </a:endParaRPr>
        </a:p>
      </dsp:txBody>
      <dsp:txXfrm>
        <a:off x="5497410" y="1141186"/>
        <a:ext cx="1454955" cy="950260"/>
      </dsp:txXfrm>
    </dsp:sp>
    <dsp:sp modelId="{CC029069-F38D-4CF9-BAFB-FBE9C92BE913}">
      <dsp:nvSpPr>
        <dsp:cNvPr id="0" name=""/>
        <dsp:cNvSpPr/>
      </dsp:nvSpPr>
      <dsp:spPr>
        <a:xfrm>
          <a:off x="711321" y="1009388"/>
          <a:ext cx="91440" cy="754016"/>
        </a:xfrm>
        <a:custGeom>
          <a:avLst/>
          <a:gdLst/>
          <a:ahLst/>
          <a:cxnLst/>
          <a:rect l="0" t="0" r="0" b="0"/>
          <a:pathLst>
            <a:path>
              <a:moveTo>
                <a:pt x="45720" y="0"/>
              </a:moveTo>
              <a:lnTo>
                <a:pt x="45720" y="7540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1406A-F628-4308-9901-1BFE87F74836}">
      <dsp:nvSpPr>
        <dsp:cNvPr id="0" name=""/>
        <dsp:cNvSpPr/>
      </dsp:nvSpPr>
      <dsp:spPr>
        <a:xfrm>
          <a:off x="0" y="1763405"/>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HASTANE YÖNETİCİSİ</a:t>
          </a:r>
          <a:endParaRPr lang="tr-TR" sz="1700" kern="1200" dirty="0">
            <a:solidFill>
              <a:schemeClr val="bg1"/>
            </a:solidFill>
          </a:endParaRPr>
        </a:p>
      </dsp:txBody>
      <dsp:txXfrm>
        <a:off x="29564" y="1792969"/>
        <a:ext cx="1454955" cy="950260"/>
      </dsp:txXfrm>
    </dsp:sp>
    <dsp:sp modelId="{DB46A5EE-9073-4B9B-863A-BDE73B8B4DD1}">
      <dsp:nvSpPr>
        <dsp:cNvPr id="0" name=""/>
        <dsp:cNvSpPr/>
      </dsp:nvSpPr>
      <dsp:spPr>
        <a:xfrm>
          <a:off x="711321" y="2772794"/>
          <a:ext cx="91440" cy="837580"/>
        </a:xfrm>
        <a:custGeom>
          <a:avLst/>
          <a:gdLst/>
          <a:ahLst/>
          <a:cxnLst/>
          <a:rect l="0" t="0" r="0" b="0"/>
          <a:pathLst>
            <a:path>
              <a:moveTo>
                <a:pt x="45720" y="0"/>
              </a:moveTo>
              <a:lnTo>
                <a:pt x="45720" y="418790"/>
              </a:lnTo>
              <a:lnTo>
                <a:pt x="49799" y="418790"/>
              </a:lnTo>
              <a:lnTo>
                <a:pt x="49799" y="837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471B7-5232-4D9F-BE7F-27E178AE13AF}">
      <dsp:nvSpPr>
        <dsp:cNvPr id="0" name=""/>
        <dsp:cNvSpPr/>
      </dsp:nvSpPr>
      <dsp:spPr>
        <a:xfrm>
          <a:off x="4079" y="3610374"/>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BAŞHEKİMLİK</a:t>
          </a:r>
          <a:endParaRPr lang="tr-TR" sz="1700" kern="1200" dirty="0">
            <a:solidFill>
              <a:schemeClr val="bg1"/>
            </a:solidFill>
          </a:endParaRPr>
        </a:p>
      </dsp:txBody>
      <dsp:txXfrm>
        <a:off x="33643" y="3639938"/>
        <a:ext cx="1454955" cy="950260"/>
      </dsp:txXfrm>
    </dsp:sp>
    <dsp:sp modelId="{15D1624F-E5FE-4B25-AC8E-B1C4C3170046}">
      <dsp:nvSpPr>
        <dsp:cNvPr id="0" name=""/>
        <dsp:cNvSpPr/>
      </dsp:nvSpPr>
      <dsp:spPr>
        <a:xfrm>
          <a:off x="757041" y="2772794"/>
          <a:ext cx="1972388" cy="837580"/>
        </a:xfrm>
        <a:custGeom>
          <a:avLst/>
          <a:gdLst/>
          <a:ahLst/>
          <a:cxnLst/>
          <a:rect l="0" t="0" r="0" b="0"/>
          <a:pathLst>
            <a:path>
              <a:moveTo>
                <a:pt x="0" y="0"/>
              </a:moveTo>
              <a:lnTo>
                <a:pt x="0" y="418790"/>
              </a:lnTo>
              <a:lnTo>
                <a:pt x="1972388" y="418790"/>
              </a:lnTo>
              <a:lnTo>
                <a:pt x="1972388" y="837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D9300-6DA8-4315-AB15-D27D13B4F683}">
      <dsp:nvSpPr>
        <dsp:cNvPr id="0" name=""/>
        <dsp:cNvSpPr/>
      </dsp:nvSpPr>
      <dsp:spPr>
        <a:xfrm>
          <a:off x="1972388" y="3610374"/>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İDARİ VE MALİ İŞLER MÜDÜRLÜĞÜ</a:t>
          </a:r>
          <a:endParaRPr lang="tr-TR" sz="1700" kern="1200" dirty="0">
            <a:solidFill>
              <a:schemeClr val="bg1"/>
            </a:solidFill>
          </a:endParaRPr>
        </a:p>
      </dsp:txBody>
      <dsp:txXfrm>
        <a:off x="2001952" y="3639938"/>
        <a:ext cx="1454955" cy="950260"/>
      </dsp:txXfrm>
    </dsp:sp>
    <dsp:sp modelId="{ECFFE9C4-5C95-43F3-B200-CC0A066E9058}">
      <dsp:nvSpPr>
        <dsp:cNvPr id="0" name=""/>
        <dsp:cNvSpPr/>
      </dsp:nvSpPr>
      <dsp:spPr>
        <a:xfrm>
          <a:off x="757041" y="2772794"/>
          <a:ext cx="3940696" cy="837580"/>
        </a:xfrm>
        <a:custGeom>
          <a:avLst/>
          <a:gdLst/>
          <a:ahLst/>
          <a:cxnLst/>
          <a:rect l="0" t="0" r="0" b="0"/>
          <a:pathLst>
            <a:path>
              <a:moveTo>
                <a:pt x="0" y="0"/>
              </a:moveTo>
              <a:lnTo>
                <a:pt x="0" y="418790"/>
              </a:lnTo>
              <a:lnTo>
                <a:pt x="3940696" y="418790"/>
              </a:lnTo>
              <a:lnTo>
                <a:pt x="3940696" y="8375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18F3C-56EE-4CCE-B595-FD1754529A31}">
      <dsp:nvSpPr>
        <dsp:cNvPr id="0" name=""/>
        <dsp:cNvSpPr/>
      </dsp:nvSpPr>
      <dsp:spPr>
        <a:xfrm>
          <a:off x="3940696" y="3610374"/>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SAĞLIK BAKIM HİZMETLERİ MÜDÜRLÜĞÜ</a:t>
          </a:r>
          <a:endParaRPr lang="tr-TR" sz="1700" kern="1200" dirty="0">
            <a:solidFill>
              <a:schemeClr val="bg1"/>
            </a:solidFill>
          </a:endParaRPr>
        </a:p>
      </dsp:txBody>
      <dsp:txXfrm>
        <a:off x="3970260" y="3639938"/>
        <a:ext cx="1454955" cy="950260"/>
      </dsp:txXfrm>
    </dsp:sp>
    <dsp:sp modelId="{A2F28051-9FF7-42A6-AECC-65B03643A201}">
      <dsp:nvSpPr>
        <dsp:cNvPr id="0" name=""/>
        <dsp:cNvSpPr/>
      </dsp:nvSpPr>
      <dsp:spPr>
        <a:xfrm>
          <a:off x="757041" y="1009388"/>
          <a:ext cx="3512513" cy="102233"/>
        </a:xfrm>
        <a:custGeom>
          <a:avLst/>
          <a:gdLst/>
          <a:ahLst/>
          <a:cxnLst/>
          <a:rect l="0" t="0" r="0" b="0"/>
          <a:pathLst>
            <a:path>
              <a:moveTo>
                <a:pt x="0" y="0"/>
              </a:moveTo>
              <a:lnTo>
                <a:pt x="0" y="51116"/>
              </a:lnTo>
              <a:lnTo>
                <a:pt x="3512513" y="51116"/>
              </a:lnTo>
              <a:lnTo>
                <a:pt x="3512513" y="102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3DB29-575B-46A3-BBB5-0A846B80586E}">
      <dsp:nvSpPr>
        <dsp:cNvPr id="0" name=""/>
        <dsp:cNvSpPr/>
      </dsp:nvSpPr>
      <dsp:spPr>
        <a:xfrm>
          <a:off x="3512513" y="1111622"/>
          <a:ext cx="1514083" cy="1009388"/>
        </a:xfrm>
        <a:prstGeom prst="roundRect">
          <a:avLst>
            <a:gd name="adj" fmla="val 10000"/>
          </a:avLst>
        </a:prstGeom>
        <a:solidFill>
          <a:srgbClr val="002060"/>
        </a:solidFill>
        <a:ln>
          <a:solidFill>
            <a:srgbClr val="00206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İDARİ HİZMETLER BAŞKANLIĞI</a:t>
          </a:r>
          <a:endParaRPr lang="tr-TR" sz="1700" kern="1200" dirty="0">
            <a:solidFill>
              <a:schemeClr val="bg1"/>
            </a:solidFill>
          </a:endParaRPr>
        </a:p>
      </dsp:txBody>
      <dsp:txXfrm>
        <a:off x="3542077" y="1141186"/>
        <a:ext cx="1454955" cy="950260"/>
      </dsp:txXfrm>
    </dsp:sp>
    <dsp:sp modelId="{78B12434-7371-4F40-A59E-7455669541F5}">
      <dsp:nvSpPr>
        <dsp:cNvPr id="0" name=""/>
        <dsp:cNvSpPr/>
      </dsp:nvSpPr>
      <dsp:spPr>
        <a:xfrm>
          <a:off x="757041" y="1009388"/>
          <a:ext cx="1801584" cy="102233"/>
        </a:xfrm>
        <a:custGeom>
          <a:avLst/>
          <a:gdLst/>
          <a:ahLst/>
          <a:cxnLst/>
          <a:rect l="0" t="0" r="0" b="0"/>
          <a:pathLst>
            <a:path>
              <a:moveTo>
                <a:pt x="0" y="0"/>
              </a:moveTo>
              <a:lnTo>
                <a:pt x="0" y="51116"/>
              </a:lnTo>
              <a:lnTo>
                <a:pt x="1801584" y="51116"/>
              </a:lnTo>
              <a:lnTo>
                <a:pt x="1801584" y="1022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B34C7-CE68-4738-989A-E0B1180E6133}">
      <dsp:nvSpPr>
        <dsp:cNvPr id="0" name=""/>
        <dsp:cNvSpPr/>
      </dsp:nvSpPr>
      <dsp:spPr>
        <a:xfrm>
          <a:off x="1801584" y="1111622"/>
          <a:ext cx="1514083" cy="1009388"/>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kern="1200" dirty="0" smtClean="0">
              <a:solidFill>
                <a:schemeClr val="bg1"/>
              </a:solidFill>
            </a:rPr>
            <a:t>TIBBİ HİZMETLER BAŞKANLIĞI</a:t>
          </a:r>
          <a:endParaRPr lang="tr-TR" sz="1700" kern="1200" dirty="0">
            <a:solidFill>
              <a:schemeClr val="bg1"/>
            </a:solidFill>
          </a:endParaRPr>
        </a:p>
      </dsp:txBody>
      <dsp:txXfrm>
        <a:off x="1831148" y="1141186"/>
        <a:ext cx="1454955" cy="950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060FE-D12D-40CE-8C08-A7EE34E8001A}">
      <dsp:nvSpPr>
        <dsp:cNvPr id="0" name=""/>
        <dsp:cNvSpPr/>
      </dsp:nvSpPr>
      <dsp:spPr>
        <a:xfrm>
          <a:off x="0" y="162202"/>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GENEL SEKRETER</a:t>
          </a:r>
          <a:endParaRPr lang="tr-TR" sz="1600" kern="1200" dirty="0">
            <a:solidFill>
              <a:schemeClr val="bg1"/>
            </a:solidFill>
          </a:endParaRPr>
        </a:p>
      </dsp:txBody>
      <dsp:txXfrm>
        <a:off x="26698" y="188900"/>
        <a:ext cx="1313893" cy="858130"/>
      </dsp:txXfrm>
    </dsp:sp>
    <dsp:sp modelId="{F7AAB2C4-7657-4213-890D-4FE85954E67E}">
      <dsp:nvSpPr>
        <dsp:cNvPr id="0" name=""/>
        <dsp:cNvSpPr/>
      </dsp:nvSpPr>
      <dsp:spPr>
        <a:xfrm>
          <a:off x="683644" y="1073729"/>
          <a:ext cx="4937726" cy="192076"/>
        </a:xfrm>
        <a:custGeom>
          <a:avLst/>
          <a:gdLst/>
          <a:ahLst/>
          <a:cxnLst/>
          <a:rect l="0" t="0" r="0" b="0"/>
          <a:pathLst>
            <a:path>
              <a:moveTo>
                <a:pt x="0" y="0"/>
              </a:moveTo>
              <a:lnTo>
                <a:pt x="0" y="96038"/>
              </a:lnTo>
              <a:lnTo>
                <a:pt x="4937726" y="96038"/>
              </a:lnTo>
              <a:lnTo>
                <a:pt x="4937726" y="192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B6AD42-8997-49FD-8387-61D5E35CAD4A}">
      <dsp:nvSpPr>
        <dsp:cNvPr id="0" name=""/>
        <dsp:cNvSpPr/>
      </dsp:nvSpPr>
      <dsp:spPr>
        <a:xfrm>
          <a:off x="4937726" y="1265805"/>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MALİ HİZMETLER BAŞKANLIĞI</a:t>
          </a:r>
          <a:endParaRPr lang="tr-TR" sz="1600" kern="1200" dirty="0">
            <a:solidFill>
              <a:schemeClr val="bg1"/>
            </a:solidFill>
          </a:endParaRPr>
        </a:p>
      </dsp:txBody>
      <dsp:txXfrm>
        <a:off x="4964424" y="1292503"/>
        <a:ext cx="1313893" cy="858130"/>
      </dsp:txXfrm>
    </dsp:sp>
    <dsp:sp modelId="{CC029069-F38D-4CF9-BAFB-FBE9C92BE913}">
      <dsp:nvSpPr>
        <dsp:cNvPr id="0" name=""/>
        <dsp:cNvSpPr/>
      </dsp:nvSpPr>
      <dsp:spPr>
        <a:xfrm>
          <a:off x="637924" y="1073729"/>
          <a:ext cx="91440" cy="780667"/>
        </a:xfrm>
        <a:custGeom>
          <a:avLst/>
          <a:gdLst/>
          <a:ahLst/>
          <a:cxnLst/>
          <a:rect l="0" t="0" r="0" b="0"/>
          <a:pathLst>
            <a:path>
              <a:moveTo>
                <a:pt x="45720" y="0"/>
              </a:moveTo>
              <a:lnTo>
                <a:pt x="45720" y="7806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21406A-F628-4308-9901-1BFE87F74836}">
      <dsp:nvSpPr>
        <dsp:cNvPr id="0" name=""/>
        <dsp:cNvSpPr/>
      </dsp:nvSpPr>
      <dsp:spPr>
        <a:xfrm>
          <a:off x="0" y="1854396"/>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HASTANE YÖNETİCİSİ</a:t>
          </a:r>
          <a:endParaRPr lang="tr-TR" sz="1600" kern="1200" dirty="0">
            <a:solidFill>
              <a:schemeClr val="bg1"/>
            </a:solidFill>
          </a:endParaRPr>
        </a:p>
      </dsp:txBody>
      <dsp:txXfrm>
        <a:off x="26698" y="1881094"/>
        <a:ext cx="1313893" cy="858130"/>
      </dsp:txXfrm>
    </dsp:sp>
    <dsp:sp modelId="{DB46A5EE-9073-4B9B-863A-BDE73B8B4DD1}">
      <dsp:nvSpPr>
        <dsp:cNvPr id="0" name=""/>
        <dsp:cNvSpPr/>
      </dsp:nvSpPr>
      <dsp:spPr>
        <a:xfrm>
          <a:off x="637924" y="2765923"/>
          <a:ext cx="91440" cy="756375"/>
        </a:xfrm>
        <a:custGeom>
          <a:avLst/>
          <a:gdLst/>
          <a:ahLst/>
          <a:cxnLst/>
          <a:rect l="0" t="0" r="0" b="0"/>
          <a:pathLst>
            <a:path>
              <a:moveTo>
                <a:pt x="45720" y="0"/>
              </a:moveTo>
              <a:lnTo>
                <a:pt x="45720" y="378187"/>
              </a:lnTo>
              <a:lnTo>
                <a:pt x="49404" y="378187"/>
              </a:lnTo>
              <a:lnTo>
                <a:pt x="49404" y="75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471B7-5232-4D9F-BE7F-27E178AE13AF}">
      <dsp:nvSpPr>
        <dsp:cNvPr id="0" name=""/>
        <dsp:cNvSpPr/>
      </dsp:nvSpPr>
      <dsp:spPr>
        <a:xfrm>
          <a:off x="3684" y="3522298"/>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BAŞHEKİMLİK</a:t>
          </a:r>
          <a:endParaRPr lang="tr-TR" sz="1600" kern="1200" dirty="0">
            <a:solidFill>
              <a:schemeClr val="bg1"/>
            </a:solidFill>
          </a:endParaRPr>
        </a:p>
      </dsp:txBody>
      <dsp:txXfrm>
        <a:off x="30382" y="3548996"/>
        <a:ext cx="1313893" cy="858130"/>
      </dsp:txXfrm>
    </dsp:sp>
    <dsp:sp modelId="{15D1624F-E5FE-4B25-AC8E-B1C4C3170046}">
      <dsp:nvSpPr>
        <dsp:cNvPr id="0" name=""/>
        <dsp:cNvSpPr/>
      </dsp:nvSpPr>
      <dsp:spPr>
        <a:xfrm>
          <a:off x="683644" y="2765923"/>
          <a:ext cx="1781160" cy="756375"/>
        </a:xfrm>
        <a:custGeom>
          <a:avLst/>
          <a:gdLst/>
          <a:ahLst/>
          <a:cxnLst/>
          <a:rect l="0" t="0" r="0" b="0"/>
          <a:pathLst>
            <a:path>
              <a:moveTo>
                <a:pt x="0" y="0"/>
              </a:moveTo>
              <a:lnTo>
                <a:pt x="0" y="378187"/>
              </a:lnTo>
              <a:lnTo>
                <a:pt x="1781160" y="378187"/>
              </a:lnTo>
              <a:lnTo>
                <a:pt x="1781160" y="75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3D9300-6DA8-4315-AB15-D27D13B4F683}">
      <dsp:nvSpPr>
        <dsp:cNvPr id="0" name=""/>
        <dsp:cNvSpPr/>
      </dsp:nvSpPr>
      <dsp:spPr>
        <a:xfrm>
          <a:off x="1781160" y="3522298"/>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İDARİ VE MALİ İŞLER MÜDÜRLÜĞÜ</a:t>
          </a:r>
          <a:endParaRPr lang="tr-TR" sz="1600" kern="1200" dirty="0">
            <a:solidFill>
              <a:schemeClr val="bg1"/>
            </a:solidFill>
          </a:endParaRPr>
        </a:p>
      </dsp:txBody>
      <dsp:txXfrm>
        <a:off x="1807858" y="3548996"/>
        <a:ext cx="1313893" cy="858130"/>
      </dsp:txXfrm>
    </dsp:sp>
    <dsp:sp modelId="{ECFFE9C4-5C95-43F3-B200-CC0A066E9058}">
      <dsp:nvSpPr>
        <dsp:cNvPr id="0" name=""/>
        <dsp:cNvSpPr/>
      </dsp:nvSpPr>
      <dsp:spPr>
        <a:xfrm>
          <a:off x="683644" y="2765923"/>
          <a:ext cx="3558637" cy="756375"/>
        </a:xfrm>
        <a:custGeom>
          <a:avLst/>
          <a:gdLst/>
          <a:ahLst/>
          <a:cxnLst/>
          <a:rect l="0" t="0" r="0" b="0"/>
          <a:pathLst>
            <a:path>
              <a:moveTo>
                <a:pt x="0" y="0"/>
              </a:moveTo>
              <a:lnTo>
                <a:pt x="0" y="378187"/>
              </a:lnTo>
              <a:lnTo>
                <a:pt x="3558637" y="378187"/>
              </a:lnTo>
              <a:lnTo>
                <a:pt x="3558637" y="7563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18F3C-56EE-4CCE-B595-FD1754529A31}">
      <dsp:nvSpPr>
        <dsp:cNvPr id="0" name=""/>
        <dsp:cNvSpPr/>
      </dsp:nvSpPr>
      <dsp:spPr>
        <a:xfrm>
          <a:off x="3558637" y="3522298"/>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SAĞLIK BAKIM HİZMETLERİ MÜDÜRLÜĞÜ</a:t>
          </a:r>
          <a:endParaRPr lang="tr-TR" sz="1600" kern="1200" dirty="0">
            <a:solidFill>
              <a:schemeClr val="bg1"/>
            </a:solidFill>
          </a:endParaRPr>
        </a:p>
      </dsp:txBody>
      <dsp:txXfrm>
        <a:off x="3585335" y="3548996"/>
        <a:ext cx="1313893" cy="858130"/>
      </dsp:txXfrm>
    </dsp:sp>
    <dsp:sp modelId="{A2F28051-9FF7-42A6-AECC-65B03643A201}">
      <dsp:nvSpPr>
        <dsp:cNvPr id="0" name=""/>
        <dsp:cNvSpPr/>
      </dsp:nvSpPr>
      <dsp:spPr>
        <a:xfrm>
          <a:off x="683644" y="1073729"/>
          <a:ext cx="3171967" cy="192076"/>
        </a:xfrm>
        <a:custGeom>
          <a:avLst/>
          <a:gdLst/>
          <a:ahLst/>
          <a:cxnLst/>
          <a:rect l="0" t="0" r="0" b="0"/>
          <a:pathLst>
            <a:path>
              <a:moveTo>
                <a:pt x="0" y="0"/>
              </a:moveTo>
              <a:lnTo>
                <a:pt x="0" y="96038"/>
              </a:lnTo>
              <a:lnTo>
                <a:pt x="3171967" y="96038"/>
              </a:lnTo>
              <a:lnTo>
                <a:pt x="3171967" y="192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D3DB29-575B-46A3-BBB5-0A846B80586E}">
      <dsp:nvSpPr>
        <dsp:cNvPr id="0" name=""/>
        <dsp:cNvSpPr/>
      </dsp:nvSpPr>
      <dsp:spPr>
        <a:xfrm>
          <a:off x="3171967" y="1265805"/>
          <a:ext cx="1367289" cy="911526"/>
        </a:xfrm>
        <a:prstGeom prst="roundRect">
          <a:avLst>
            <a:gd name="adj" fmla="val 10000"/>
          </a:avLst>
        </a:prstGeom>
        <a:solidFill>
          <a:srgbClr val="002060"/>
        </a:solidFill>
        <a:ln>
          <a:solidFill>
            <a:srgbClr val="00206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İDARİ HİZMETLER BAŞKANLIĞI</a:t>
          </a:r>
          <a:endParaRPr lang="tr-TR" sz="1600" kern="1200" dirty="0">
            <a:solidFill>
              <a:schemeClr val="bg1"/>
            </a:solidFill>
          </a:endParaRPr>
        </a:p>
      </dsp:txBody>
      <dsp:txXfrm>
        <a:off x="3198665" y="1292503"/>
        <a:ext cx="1313893" cy="858130"/>
      </dsp:txXfrm>
    </dsp:sp>
    <dsp:sp modelId="{78B12434-7371-4F40-A59E-7455669541F5}">
      <dsp:nvSpPr>
        <dsp:cNvPr id="0" name=""/>
        <dsp:cNvSpPr/>
      </dsp:nvSpPr>
      <dsp:spPr>
        <a:xfrm>
          <a:off x="683644" y="1073729"/>
          <a:ext cx="1626916" cy="192076"/>
        </a:xfrm>
        <a:custGeom>
          <a:avLst/>
          <a:gdLst/>
          <a:ahLst/>
          <a:cxnLst/>
          <a:rect l="0" t="0" r="0" b="0"/>
          <a:pathLst>
            <a:path>
              <a:moveTo>
                <a:pt x="0" y="0"/>
              </a:moveTo>
              <a:lnTo>
                <a:pt x="0" y="96038"/>
              </a:lnTo>
              <a:lnTo>
                <a:pt x="1626916" y="96038"/>
              </a:lnTo>
              <a:lnTo>
                <a:pt x="1626916" y="1920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2B34C7-CE68-4738-989A-E0B1180E6133}">
      <dsp:nvSpPr>
        <dsp:cNvPr id="0" name=""/>
        <dsp:cNvSpPr/>
      </dsp:nvSpPr>
      <dsp:spPr>
        <a:xfrm>
          <a:off x="1626916" y="1265805"/>
          <a:ext cx="1367289" cy="911526"/>
        </a:xfrm>
        <a:prstGeom prst="roundRect">
          <a:avLst>
            <a:gd name="adj" fmla="val 10000"/>
          </a:avLst>
        </a:prstGeom>
        <a:solidFill>
          <a:srgbClr val="00206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solidFill>
            </a:rPr>
            <a:t>TIBBİ HİZMETLER BAŞKANLIĞI</a:t>
          </a:r>
          <a:endParaRPr lang="tr-TR" sz="1600" kern="1200" dirty="0">
            <a:solidFill>
              <a:schemeClr val="bg1"/>
            </a:solidFill>
          </a:endParaRPr>
        </a:p>
      </dsp:txBody>
      <dsp:txXfrm>
        <a:off x="1653614" y="1292503"/>
        <a:ext cx="1313893" cy="8581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58F70E-77E2-4640-A939-2F30B181F1D8}" type="datetimeFigureOut">
              <a:rPr lang="tr-TR" smtClean="0"/>
              <a:t>05.12.2013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B7100-E414-4F4D-AEA5-7E1F62DF980C}" type="slidenum">
              <a:rPr lang="tr-TR" smtClean="0"/>
              <a:t>‹#›</a:t>
            </a:fld>
            <a:endParaRPr lang="tr-TR"/>
          </a:p>
        </p:txBody>
      </p:sp>
    </p:spTree>
    <p:extLst>
      <p:ext uri="{BB962C8B-B14F-4D97-AF65-F5344CB8AC3E}">
        <p14:creationId xmlns:p14="http://schemas.microsoft.com/office/powerpoint/2010/main" val="251769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90EF4BC-C2BD-4032-89C2-2AE3CAE1C3D8}" type="slidenum">
              <a:rPr lang="tr-TR" smtClean="0"/>
              <a:t>7</a:t>
            </a:fld>
            <a:endParaRPr lang="tr-TR"/>
          </a:p>
        </p:txBody>
      </p:sp>
    </p:spTree>
    <p:extLst>
      <p:ext uri="{BB962C8B-B14F-4D97-AF65-F5344CB8AC3E}">
        <p14:creationId xmlns:p14="http://schemas.microsoft.com/office/powerpoint/2010/main" val="377206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126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4BF81E-4CE7-4347-9DF5-F8DB5E29E675}" type="slidenum">
              <a:rPr lang="tr-TR"/>
              <a:pPr eaLnBrk="1" hangingPunct="1"/>
              <a:t>33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4" name="3 Altbilgi Yer Tutucusu"/>
          <p:cNvSpPr>
            <a:spLocks noGrp="1"/>
          </p:cNvSpPr>
          <p:nvPr>
            <p:ph type="ftr" sz="quarter" idx="4"/>
          </p:nvPr>
        </p:nvSpPr>
        <p:spPr/>
        <p:txBody>
          <a:bodyPr/>
          <a:lstStyle/>
          <a:p>
            <a:pPr>
              <a:defRPr/>
            </a:pPr>
            <a:r>
              <a:rPr lang="tr-TR" smtClean="0"/>
              <a:t>Kırıklale Üniversitesi 6-7 Aralık 2011</a:t>
            </a:r>
            <a:endParaRPr lang="tr-TR"/>
          </a:p>
        </p:txBody>
      </p:sp>
      <p:sp>
        <p:nvSpPr>
          <p:cNvPr id="5" name="4 Slayt Numarası Yer Tutucusu"/>
          <p:cNvSpPr>
            <a:spLocks noGrp="1"/>
          </p:cNvSpPr>
          <p:nvPr>
            <p:ph type="sldNum" sz="quarter" idx="5"/>
          </p:nvPr>
        </p:nvSpPr>
        <p:spPr/>
        <p:txBody>
          <a:bodyPr/>
          <a:lstStyle/>
          <a:p>
            <a:pPr>
              <a:defRPr/>
            </a:pPr>
            <a:fld id="{521FC93A-0EEF-4B4D-94BB-F8BCD5A4EB41}" type="slidenum">
              <a:rPr lang="tr-TR" smtClean="0"/>
              <a:pPr>
                <a:defRPr/>
              </a:pPr>
              <a:t>45</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smtClean="0">
                <a:latin typeface="Arial" pitchFamily="34" charset="0"/>
              </a:rPr>
              <a:t>Evet yeni bir uygulama daha var… Bu yıldan itibaren  projelerini başarılı bir şekilde bitiren yürütücü ve araştırmacılara 30.000 ile 100.000 TL arasında ödül verilecek Buda çok güzel bir uygulama araştırmacılar için her türlü imkan sunulmuş durumda </a:t>
            </a:r>
          </a:p>
          <a:p>
            <a:r>
              <a:rPr lang="tr-TR" smtClean="0">
                <a:latin typeface="Arial" pitchFamily="34" charset="0"/>
              </a:rPr>
              <a:t> Projeler ile söyleyebileceklerim çok özet olarak bunlar bu kadar kısa bir sürede sadece programların isimlerini verebildik.  farkında olmanızı sağlamak için bu sunumu yaptık.. bir proje fikriniz varsa detaylar icin benimle temasa gecerseniz tüm ayrıntıları görüşebiliriz.</a:t>
            </a:r>
          </a:p>
          <a:p>
            <a:endParaRPr lang="tr-TR" smtClean="0"/>
          </a:p>
        </p:txBody>
      </p:sp>
      <p:sp>
        <p:nvSpPr>
          <p:cNvPr id="4" name="3 Altbilgi Yer Tutucusu"/>
          <p:cNvSpPr>
            <a:spLocks noGrp="1"/>
          </p:cNvSpPr>
          <p:nvPr>
            <p:ph type="ftr" sz="quarter" idx="4"/>
          </p:nvPr>
        </p:nvSpPr>
        <p:spPr/>
        <p:txBody>
          <a:bodyPr/>
          <a:lstStyle/>
          <a:p>
            <a:pPr>
              <a:defRPr/>
            </a:pPr>
            <a:r>
              <a:rPr lang="tr-TR" smtClean="0"/>
              <a:t>Kırıklale Üniversitesi 6-7 Aralık 2011</a:t>
            </a:r>
            <a:endParaRPr lang="tr-TR"/>
          </a:p>
        </p:txBody>
      </p:sp>
      <p:sp>
        <p:nvSpPr>
          <p:cNvPr id="5" name="4 Slayt Numarası Yer Tutucusu"/>
          <p:cNvSpPr>
            <a:spLocks noGrp="1"/>
          </p:cNvSpPr>
          <p:nvPr>
            <p:ph type="sldNum" sz="quarter" idx="5"/>
          </p:nvPr>
        </p:nvSpPr>
        <p:spPr/>
        <p:txBody>
          <a:bodyPr/>
          <a:lstStyle/>
          <a:p>
            <a:pPr>
              <a:defRPr/>
            </a:pPr>
            <a:fld id="{2A40A05F-2598-41C6-9AB4-F45EAD8CEBAC}" type="slidenum">
              <a:rPr lang="tr-TR" smtClean="0"/>
              <a:pPr>
                <a:defRPr/>
              </a:pPr>
              <a:t>48</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pic>
        <p:nvPicPr>
          <p:cNvPr id="7" name="3 Resim" descr="medeniyet_tr.png"/>
          <p:cNvPicPr>
            <a:picLocks noChangeAspect="1"/>
          </p:cNvPicPr>
          <p:nvPr userDrawn="1"/>
        </p:nvPicPr>
        <p:blipFill>
          <a:blip r:embed="rId2" cstate="print"/>
          <a:srcRect l="7246" t="23189" r="7246" b="23188"/>
          <a:stretch>
            <a:fillRect/>
          </a:stretch>
        </p:blipFill>
        <p:spPr>
          <a:xfrm>
            <a:off x="329999" y="295252"/>
            <a:ext cx="1608320" cy="1008608"/>
          </a:xfrm>
          <a:prstGeom prst="rect">
            <a:avLst/>
          </a:prstGeom>
          <a:effectLst>
            <a:outerShdw blurRad="50800" dist="38100" dir="18900000" algn="bl"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166812C-D07B-443B-A477-F16860A945E7}"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392913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166812C-D07B-443B-A477-F16860A945E7}"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1959898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166812C-D07B-443B-A477-F16860A945E7}"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138437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166812C-D07B-443B-A477-F16860A945E7}" type="datetimeFigureOut">
              <a:rPr lang="tr-TR" smtClean="0"/>
              <a:t>05.12.2013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59848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166812C-D07B-443B-A477-F16860A945E7}" type="datetimeFigureOut">
              <a:rPr lang="tr-TR" smtClean="0"/>
              <a:t>05.12.2013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409807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166812C-D07B-443B-A477-F16860A945E7}" type="datetimeFigureOut">
              <a:rPr lang="tr-TR" smtClean="0"/>
              <a:t>05.12.2013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2585630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166812C-D07B-443B-A477-F16860A945E7}" type="datetimeFigureOut">
              <a:rPr lang="tr-TR" smtClean="0"/>
              <a:t>05.12.2013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255588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166812C-D07B-443B-A477-F16860A945E7}" type="datetimeFigureOut">
              <a:rPr lang="tr-TR" smtClean="0"/>
              <a:t>05.12.2013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205981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pic>
        <p:nvPicPr>
          <p:cNvPr id="7" name="3 Resim" descr="medeniyet_tr.png"/>
          <p:cNvPicPr>
            <a:picLocks noChangeAspect="1"/>
          </p:cNvPicPr>
          <p:nvPr userDrawn="1"/>
        </p:nvPicPr>
        <p:blipFill>
          <a:blip r:embed="rId2" cstate="print"/>
          <a:srcRect l="7246" t="23189" r="7246" b="23188"/>
          <a:stretch>
            <a:fillRect/>
          </a:stretch>
        </p:blipFill>
        <p:spPr>
          <a:xfrm>
            <a:off x="65314" y="260648"/>
            <a:ext cx="1338334" cy="839295"/>
          </a:xfrm>
          <a:prstGeom prst="rect">
            <a:avLst/>
          </a:prstGeom>
          <a:effectLst>
            <a:outerShdw blurRad="50800" dist="38100" dir="18900000" algn="bl" rotWithShape="0">
              <a:prstClr val="black">
                <a:alpha val="40000"/>
              </a:prst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166812C-D07B-443B-A477-F16860A945E7}" type="datetimeFigureOut">
              <a:rPr lang="tr-TR" smtClean="0"/>
              <a:t>05.12.2013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325124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166812C-D07B-443B-A477-F16860A945E7}"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3994375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166812C-D07B-443B-A477-F16860A945E7}"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5A14715-C907-4D63-A0BA-865C51F09D60}" type="slidenum">
              <a:rPr lang="tr-TR" smtClean="0"/>
              <a:t>‹#›</a:t>
            </a:fld>
            <a:endParaRPr lang="tr-TR"/>
          </a:p>
        </p:txBody>
      </p:sp>
    </p:spTree>
    <p:extLst>
      <p:ext uri="{BB962C8B-B14F-4D97-AF65-F5344CB8AC3E}">
        <p14:creationId xmlns:p14="http://schemas.microsoft.com/office/powerpoint/2010/main" val="190251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243455D-ACCA-4528-8A40-54B87AC46199}"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3367716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43455D-ACCA-4528-8A40-54B87AC46199}"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2431618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243455D-ACCA-4528-8A40-54B87AC46199}"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1035821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243455D-ACCA-4528-8A40-54B87AC46199}" type="datetimeFigureOut">
              <a:rPr lang="tr-TR" smtClean="0"/>
              <a:t>05.12.2013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2447411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243455D-ACCA-4528-8A40-54B87AC46199}" type="datetimeFigureOut">
              <a:rPr lang="tr-TR" smtClean="0"/>
              <a:t>05.12.2013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101852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243455D-ACCA-4528-8A40-54B87AC46199}" type="datetimeFigureOut">
              <a:rPr lang="tr-TR" smtClean="0"/>
              <a:t>05.12.2013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282314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243455D-ACCA-4528-8A40-54B87AC46199}" type="datetimeFigureOut">
              <a:rPr lang="tr-TR" smtClean="0"/>
              <a:t>05.12.2013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226208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243455D-ACCA-4528-8A40-54B87AC46199}" type="datetimeFigureOut">
              <a:rPr lang="tr-TR" smtClean="0"/>
              <a:t>05.12.2013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3718588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243455D-ACCA-4528-8A40-54B87AC46199}" type="datetimeFigureOut">
              <a:rPr lang="tr-TR" smtClean="0"/>
              <a:t>05.12.2013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3183696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43455D-ACCA-4528-8A40-54B87AC46199}"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3009443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43455D-ACCA-4528-8A40-54B87AC46199}" type="datetimeFigureOut">
              <a:rPr lang="tr-TR" smtClean="0"/>
              <a:t>05.12.2013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23DD125-6B7D-428A-9980-B7F7FE9A07C0}" type="slidenum">
              <a:rPr lang="tr-TR" smtClean="0"/>
              <a:t>‹#›</a:t>
            </a:fld>
            <a:endParaRPr lang="tr-TR"/>
          </a:p>
        </p:txBody>
      </p:sp>
    </p:spTree>
    <p:extLst>
      <p:ext uri="{BB962C8B-B14F-4D97-AF65-F5344CB8AC3E}">
        <p14:creationId xmlns:p14="http://schemas.microsoft.com/office/powerpoint/2010/main" val="835610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40067048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3120793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2481420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3241975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1851026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340980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2602921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3EC526B6-F861-4D54-BBE9-4BB519D3F34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608474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9" name="Slide Number Placeholder 8"/>
          <p:cNvSpPr>
            <a:spLocks noGrp="1"/>
          </p:cNvSpPr>
          <p:nvPr>
            <p:ph type="sldNum" sz="quarter" idx="11"/>
          </p:nvPr>
        </p:nvSpPr>
        <p:spPr/>
        <p:txBody>
          <a:bodyPr/>
          <a:lstStyle/>
          <a:p>
            <a:fld id="{3EC526B6-F861-4D54-BBE9-4BB519D3F342}"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26704825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4169945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6040A78-2A4B-4566-8626-79DE0D4C1085}" type="datetimeFigureOut">
              <a:rPr lang="en-US" smtClean="0">
                <a:solidFill>
                  <a:srgbClr val="DFDCB7"/>
                </a:solidFill>
              </a:rPr>
              <a:pPr/>
              <a:t>12/5/2013</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3EC526B6-F861-4D54-BBE9-4BB519D3F342}" type="slidenum">
              <a:rPr lang="en-US" smtClean="0"/>
              <a:pPr/>
              <a:t>‹#›</a:t>
            </a:fld>
            <a:endParaRPr lang="en-US"/>
          </a:p>
        </p:txBody>
      </p:sp>
    </p:spTree>
    <p:extLst>
      <p:ext uri="{BB962C8B-B14F-4D97-AF65-F5344CB8AC3E}">
        <p14:creationId xmlns:p14="http://schemas.microsoft.com/office/powerpoint/2010/main" val="171726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05.12.2013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05.12.2013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6812C-D07B-443B-A477-F16860A945E7}" type="datetimeFigureOut">
              <a:rPr lang="tr-TR" smtClean="0"/>
              <a:t>05.12.2013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14715-C907-4D63-A0BA-865C51F09D60}" type="slidenum">
              <a:rPr lang="tr-TR" smtClean="0"/>
              <a:t>‹#›</a:t>
            </a:fld>
            <a:endParaRPr lang="tr-TR"/>
          </a:p>
        </p:txBody>
      </p:sp>
      <p:pic>
        <p:nvPicPr>
          <p:cNvPr id="7" name="3 Resim" descr="medeniyet_tr.png"/>
          <p:cNvPicPr>
            <a:picLocks noChangeAspect="1"/>
          </p:cNvPicPr>
          <p:nvPr userDrawn="1"/>
        </p:nvPicPr>
        <p:blipFill>
          <a:blip r:embed="rId13" cstate="print"/>
          <a:srcRect l="7246" t="23189" r="7246" b="23188"/>
          <a:stretch>
            <a:fillRect/>
          </a:stretch>
        </p:blipFill>
        <p:spPr>
          <a:xfrm>
            <a:off x="329999" y="295252"/>
            <a:ext cx="1608320" cy="1008608"/>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592926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3455D-ACCA-4528-8A40-54B87AC46199}" type="datetimeFigureOut">
              <a:rPr lang="tr-TR" smtClean="0"/>
              <a:t>05.12.2013</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DD125-6B7D-428A-9980-B7F7FE9A07C0}" type="slidenum">
              <a:rPr lang="tr-TR" smtClean="0"/>
              <a:t>‹#›</a:t>
            </a:fld>
            <a:endParaRPr lang="tr-TR"/>
          </a:p>
        </p:txBody>
      </p:sp>
      <p:pic>
        <p:nvPicPr>
          <p:cNvPr id="7" name="3 Resim" descr="medeniyet_tr.png"/>
          <p:cNvPicPr>
            <a:picLocks noChangeAspect="1"/>
          </p:cNvPicPr>
          <p:nvPr userDrawn="1"/>
        </p:nvPicPr>
        <p:blipFill>
          <a:blip r:embed="rId13" cstate="print"/>
          <a:srcRect l="7246" t="23189" r="7246" b="23188"/>
          <a:stretch>
            <a:fillRect/>
          </a:stretch>
        </p:blipFill>
        <p:spPr>
          <a:xfrm>
            <a:off x="329999" y="295252"/>
            <a:ext cx="1608320" cy="1008608"/>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69285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EC526B6-F861-4D54-BBE9-4BB519D3F34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6040A78-2A4B-4566-8626-79DE0D4C1085}" type="datetimeFigureOut">
              <a:rPr lang="en-US" smtClean="0">
                <a:solidFill>
                  <a:srgbClr val="DFDCB7"/>
                </a:solidFill>
              </a:rPr>
              <a:pPr/>
              <a:t>12/5/2013</a:t>
            </a:fld>
            <a:endParaRPr lang="en-US">
              <a:solidFill>
                <a:srgbClr val="DFDCB7"/>
              </a:solidFill>
            </a:endParaRPr>
          </a:p>
        </p:txBody>
      </p:sp>
    </p:spTree>
    <p:extLst>
      <p:ext uri="{BB962C8B-B14F-4D97-AF65-F5344CB8AC3E}">
        <p14:creationId xmlns:p14="http://schemas.microsoft.com/office/powerpoint/2010/main" val="2712260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 Id="rId5" Type="http://schemas.openxmlformats.org/officeDocument/2006/relationships/image" Target="../media/image14.jpeg"/><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980729"/>
            <a:ext cx="7772400" cy="2619722"/>
          </a:xfrm>
        </p:spPr>
        <p:txBody>
          <a:bodyPr>
            <a:normAutofit fontScale="90000"/>
          </a:bodyPr>
          <a:lstStyle/>
          <a:p>
            <a:r>
              <a:rPr lang="tr-TR" dirty="0" smtClean="0">
                <a:solidFill>
                  <a:srgbClr val="FF0000"/>
                </a:solidFill>
              </a:rPr>
              <a:t>Sağlık </a:t>
            </a:r>
            <a:r>
              <a:rPr lang="tr-TR" dirty="0" smtClean="0">
                <a:solidFill>
                  <a:srgbClr val="FF0000"/>
                </a:solidFill>
              </a:rPr>
              <a:t>Sisteminin Yeniden Yapılanması ile  </a:t>
            </a:r>
            <a:br>
              <a:rPr lang="tr-TR" dirty="0" smtClean="0">
                <a:solidFill>
                  <a:srgbClr val="FF0000"/>
                </a:solidFill>
              </a:rPr>
            </a:br>
            <a:r>
              <a:rPr lang="tr-TR" dirty="0" smtClean="0">
                <a:solidFill>
                  <a:srgbClr val="FF0000"/>
                </a:solidFill>
              </a:rPr>
              <a:t>Tıpta </a:t>
            </a:r>
            <a:r>
              <a:rPr lang="tr-TR" dirty="0" smtClean="0">
                <a:solidFill>
                  <a:srgbClr val="FF0000"/>
                </a:solidFill>
              </a:rPr>
              <a:t>Uzmanlık </a:t>
            </a:r>
            <a:r>
              <a:rPr lang="tr-TR" dirty="0" smtClean="0">
                <a:solidFill>
                  <a:srgbClr val="FF0000"/>
                </a:solidFill>
              </a:rPr>
              <a:t>Eğitiminde </a:t>
            </a:r>
            <a:r>
              <a:rPr lang="tr-TR" dirty="0" err="1" smtClean="0">
                <a:solidFill>
                  <a:srgbClr val="FF0000"/>
                </a:solidFill>
              </a:rPr>
              <a:t>Kurumlararası</a:t>
            </a:r>
            <a:r>
              <a:rPr lang="tr-TR" dirty="0" smtClean="0">
                <a:solidFill>
                  <a:srgbClr val="FF0000"/>
                </a:solidFill>
              </a:rPr>
              <a:t> İşbirliği </a:t>
            </a:r>
            <a:endParaRPr lang="tr-TR" dirty="0">
              <a:solidFill>
                <a:srgbClr val="FF0000"/>
              </a:solidFill>
            </a:endParaRPr>
          </a:p>
        </p:txBody>
      </p:sp>
      <p:sp>
        <p:nvSpPr>
          <p:cNvPr id="3" name="Alt Başlık 2"/>
          <p:cNvSpPr>
            <a:spLocks noGrp="1"/>
          </p:cNvSpPr>
          <p:nvPr>
            <p:ph type="subTitle" idx="1"/>
          </p:nvPr>
        </p:nvSpPr>
        <p:spPr/>
        <p:txBody>
          <a:bodyPr/>
          <a:lstStyle/>
          <a:p>
            <a:r>
              <a:rPr lang="tr-TR" dirty="0" smtClean="0"/>
              <a:t>Dr. Hamit </a:t>
            </a:r>
            <a:r>
              <a:rPr lang="tr-TR" dirty="0" smtClean="0"/>
              <a:t>Okur</a:t>
            </a:r>
          </a:p>
          <a:p>
            <a:r>
              <a:rPr lang="tr-TR" dirty="0" smtClean="0"/>
              <a:t>İstanbul Medeniyet Üniversitesi</a:t>
            </a:r>
            <a:endParaRPr lang="tr-TR" dirty="0" smtClean="0"/>
          </a:p>
        </p:txBody>
      </p:sp>
    </p:spTree>
    <p:extLst>
      <p:ext uri="{BB962C8B-B14F-4D97-AF65-F5344CB8AC3E}">
        <p14:creationId xmlns:p14="http://schemas.microsoft.com/office/powerpoint/2010/main" val="69476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29600" cy="1417638"/>
          </a:xfrm>
        </p:spPr>
        <p:txBody>
          <a:bodyPr>
            <a:normAutofit fontScale="90000"/>
          </a:bodyPr>
          <a:lstStyle/>
          <a:p>
            <a:r>
              <a:rPr lang="tr-TR" dirty="0" smtClean="0">
                <a:solidFill>
                  <a:srgbClr val="FF0000"/>
                </a:solidFill>
              </a:rPr>
              <a:t>Eğitim Kadrosu</a:t>
            </a:r>
            <a:br>
              <a:rPr lang="tr-TR" dirty="0" smtClean="0">
                <a:solidFill>
                  <a:srgbClr val="FF0000"/>
                </a:solidFill>
              </a:rPr>
            </a:br>
            <a:endParaRPr lang="tr-TR"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770333072"/>
              </p:ext>
            </p:extLst>
          </p:nvPr>
        </p:nvGraphicFramePr>
        <p:xfrm>
          <a:off x="0" y="1340768"/>
          <a:ext cx="9036495" cy="1785566"/>
        </p:xfrm>
        <a:graphic>
          <a:graphicData uri="http://schemas.openxmlformats.org/drawingml/2006/table">
            <a:tbl>
              <a:tblPr firstRow="1" bandRow="1">
                <a:tableStyleId>{5C22544A-7EE6-4342-B048-85BDC9FD1C3A}</a:tableStyleId>
              </a:tblPr>
              <a:tblGrid>
                <a:gridCol w="1836686"/>
                <a:gridCol w="1777912"/>
                <a:gridCol w="1807299"/>
                <a:gridCol w="1807299"/>
                <a:gridCol w="1807299"/>
              </a:tblGrid>
              <a:tr h="840686">
                <a:tc>
                  <a:txBody>
                    <a:bodyPr/>
                    <a:lstStyle/>
                    <a:p>
                      <a:endParaRPr lang="tr-TR" sz="3200" dirty="0"/>
                    </a:p>
                  </a:txBody>
                  <a:tcPr/>
                </a:tc>
                <a:tc>
                  <a:txBody>
                    <a:bodyPr/>
                    <a:lstStyle/>
                    <a:p>
                      <a:r>
                        <a:rPr lang="tr-TR" sz="3200" dirty="0" smtClean="0"/>
                        <a:t>Profesör</a:t>
                      </a:r>
                      <a:endParaRPr lang="tr-TR" sz="3200" dirty="0"/>
                    </a:p>
                  </a:txBody>
                  <a:tcPr/>
                </a:tc>
                <a:tc>
                  <a:txBody>
                    <a:bodyPr/>
                    <a:lstStyle/>
                    <a:p>
                      <a:r>
                        <a:rPr lang="tr-TR" sz="3200" dirty="0" smtClean="0"/>
                        <a:t>Doçent</a:t>
                      </a:r>
                      <a:endParaRPr lang="tr-TR" sz="3200" dirty="0"/>
                    </a:p>
                  </a:txBody>
                  <a:tcPr>
                    <a:solidFill>
                      <a:schemeClr val="accent1"/>
                    </a:solidFill>
                  </a:tcPr>
                </a:tc>
                <a:tc>
                  <a:txBody>
                    <a:bodyPr/>
                    <a:lstStyle/>
                    <a:p>
                      <a:r>
                        <a:rPr lang="tr-TR" sz="3200" dirty="0" smtClean="0"/>
                        <a:t>Yrd. Doç.</a:t>
                      </a:r>
                      <a:endParaRPr lang="tr-TR" sz="3200" dirty="0"/>
                    </a:p>
                  </a:txBody>
                  <a:tcPr/>
                </a:tc>
                <a:tc>
                  <a:txBody>
                    <a:bodyPr/>
                    <a:lstStyle/>
                    <a:p>
                      <a:r>
                        <a:rPr lang="tr-TR" sz="3200" dirty="0" smtClean="0"/>
                        <a:t>Toplam</a:t>
                      </a:r>
                      <a:endParaRPr lang="tr-TR" sz="3200" dirty="0"/>
                    </a:p>
                  </a:txBody>
                  <a:tcPr/>
                </a:tc>
              </a:tr>
              <a:tr h="840686">
                <a:tc>
                  <a:txBody>
                    <a:bodyPr/>
                    <a:lstStyle/>
                    <a:p>
                      <a:r>
                        <a:rPr lang="tr-TR" sz="2800" dirty="0" smtClean="0"/>
                        <a:t>Tıp Fakültesi</a:t>
                      </a:r>
                      <a:endParaRPr lang="tr-TR" sz="2800" dirty="0"/>
                    </a:p>
                  </a:txBody>
                  <a:tcPr/>
                </a:tc>
                <a:tc>
                  <a:txBody>
                    <a:bodyPr/>
                    <a:lstStyle/>
                    <a:p>
                      <a:r>
                        <a:rPr lang="tr-TR" sz="2800" dirty="0" smtClean="0"/>
                        <a:t>4845/5092</a:t>
                      </a:r>
                      <a:endParaRPr lang="tr-TR" sz="2800" dirty="0"/>
                    </a:p>
                  </a:txBody>
                  <a:tcPr/>
                </a:tc>
                <a:tc>
                  <a:txBody>
                    <a:bodyPr/>
                    <a:lstStyle/>
                    <a:p>
                      <a:r>
                        <a:rPr lang="tr-TR" sz="2800" dirty="0" smtClean="0"/>
                        <a:t>2251/2010</a:t>
                      </a:r>
                      <a:endParaRPr lang="tr-TR" sz="2800" dirty="0"/>
                    </a:p>
                  </a:txBody>
                  <a:tcPr/>
                </a:tc>
                <a:tc>
                  <a:txBody>
                    <a:bodyPr/>
                    <a:lstStyle/>
                    <a:p>
                      <a:r>
                        <a:rPr lang="tr-TR" sz="2800" dirty="0" smtClean="0"/>
                        <a:t>2513</a:t>
                      </a:r>
                      <a:endParaRPr lang="tr-TR" sz="2800" dirty="0"/>
                    </a:p>
                  </a:txBody>
                  <a:tcPr/>
                </a:tc>
                <a:tc>
                  <a:txBody>
                    <a:bodyPr/>
                    <a:lstStyle/>
                    <a:p>
                      <a:r>
                        <a:rPr lang="tr-TR" sz="2800" dirty="0" smtClean="0"/>
                        <a:t>9609</a:t>
                      </a:r>
                      <a:endParaRPr lang="tr-TR" sz="2800" dirty="0"/>
                    </a:p>
                  </a:txBody>
                  <a:tcP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650694690"/>
              </p:ext>
            </p:extLst>
          </p:nvPr>
        </p:nvGraphicFramePr>
        <p:xfrm>
          <a:off x="0" y="3212975"/>
          <a:ext cx="9144001" cy="1577150"/>
        </p:xfrm>
        <a:graphic>
          <a:graphicData uri="http://schemas.openxmlformats.org/drawingml/2006/table">
            <a:tbl>
              <a:tblPr firstRow="1" bandRow="1">
                <a:tableStyleId>{BDBED569-4797-4DF1-A0F4-6AAB3CD982D8}</a:tableStyleId>
              </a:tblPr>
              <a:tblGrid>
                <a:gridCol w="1835696"/>
                <a:gridCol w="1728192"/>
                <a:gridCol w="1872208"/>
                <a:gridCol w="2063007"/>
                <a:gridCol w="1644898"/>
              </a:tblGrid>
              <a:tr h="514137">
                <a:tc>
                  <a:txBody>
                    <a:bodyPr/>
                    <a:lstStyle/>
                    <a:p>
                      <a:endParaRPr lang="tr-TR" sz="3200" dirty="0">
                        <a:solidFill>
                          <a:srgbClr val="002060"/>
                        </a:solidFill>
                      </a:endParaRPr>
                    </a:p>
                  </a:txBody>
                  <a:tcPr>
                    <a:solidFill>
                      <a:srgbClr val="FFFF00"/>
                    </a:solidFill>
                  </a:tcPr>
                </a:tc>
                <a:tc>
                  <a:txBody>
                    <a:bodyPr/>
                    <a:lstStyle/>
                    <a:p>
                      <a:r>
                        <a:rPr lang="tr-TR" sz="3200" dirty="0" smtClean="0">
                          <a:solidFill>
                            <a:srgbClr val="002060"/>
                          </a:solidFill>
                        </a:rPr>
                        <a:t>Şef</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Şef Yrd.</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Başasistan</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Toplam</a:t>
                      </a:r>
                      <a:endParaRPr lang="tr-TR" sz="3200" dirty="0">
                        <a:solidFill>
                          <a:srgbClr val="002060"/>
                        </a:solidFill>
                      </a:endParaRPr>
                    </a:p>
                  </a:txBody>
                  <a:tcPr>
                    <a:solidFill>
                      <a:srgbClr val="FFFF00"/>
                    </a:solidFill>
                  </a:tcPr>
                </a:tc>
              </a:tr>
              <a:tr h="998030">
                <a:tc>
                  <a:txBody>
                    <a:bodyPr/>
                    <a:lstStyle/>
                    <a:p>
                      <a:r>
                        <a:rPr lang="tr-TR" sz="3200" dirty="0" smtClean="0">
                          <a:solidFill>
                            <a:srgbClr val="002060"/>
                          </a:solidFill>
                        </a:rPr>
                        <a:t>EAH</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781</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642</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844</a:t>
                      </a:r>
                      <a:endParaRPr lang="tr-TR" sz="3200" dirty="0">
                        <a:solidFill>
                          <a:srgbClr val="002060"/>
                        </a:solidFill>
                      </a:endParaRPr>
                    </a:p>
                  </a:txBody>
                  <a:tcPr>
                    <a:solidFill>
                      <a:srgbClr val="FFFF00"/>
                    </a:solidFill>
                  </a:tcPr>
                </a:tc>
                <a:tc>
                  <a:txBody>
                    <a:bodyPr/>
                    <a:lstStyle/>
                    <a:p>
                      <a:r>
                        <a:rPr lang="tr-TR" sz="3200" dirty="0" smtClean="0">
                          <a:solidFill>
                            <a:srgbClr val="002060"/>
                          </a:solidFill>
                        </a:rPr>
                        <a:t>2267</a:t>
                      </a:r>
                      <a:endParaRPr lang="tr-TR" sz="3200" dirty="0">
                        <a:solidFill>
                          <a:srgbClr val="002060"/>
                        </a:solidFill>
                      </a:endParaRPr>
                    </a:p>
                  </a:txBody>
                  <a:tcPr>
                    <a:solidFill>
                      <a:srgbClr val="FFFF00"/>
                    </a:solidFill>
                  </a:tcPr>
                </a:tc>
              </a:tr>
            </a:tbl>
          </a:graphicData>
        </a:graphic>
      </p:graphicFrame>
    </p:spTree>
    <p:extLst>
      <p:ext uri="{BB962C8B-B14F-4D97-AF65-F5344CB8AC3E}">
        <p14:creationId xmlns:p14="http://schemas.microsoft.com/office/powerpoint/2010/main" val="384741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79580707"/>
              </p:ext>
            </p:extLst>
          </p:nvPr>
        </p:nvGraphicFramePr>
        <p:xfrm>
          <a:off x="179512" y="1844824"/>
          <a:ext cx="8856985" cy="3096344"/>
        </p:xfrm>
        <a:graphic>
          <a:graphicData uri="http://schemas.openxmlformats.org/drawingml/2006/table">
            <a:tbl>
              <a:tblPr firstRow="1" bandRow="1">
                <a:tableStyleId>{5C22544A-7EE6-4342-B048-85BDC9FD1C3A}</a:tableStyleId>
              </a:tblPr>
              <a:tblGrid>
                <a:gridCol w="1771397"/>
                <a:gridCol w="1771397"/>
                <a:gridCol w="1771397"/>
                <a:gridCol w="1771397"/>
                <a:gridCol w="1771397"/>
              </a:tblGrid>
              <a:tr h="835366">
                <a:tc>
                  <a:txBody>
                    <a:bodyPr/>
                    <a:lstStyle/>
                    <a:p>
                      <a:endParaRPr lang="tr-TR" dirty="0"/>
                    </a:p>
                  </a:txBody>
                  <a:tcPr/>
                </a:tc>
                <a:tc>
                  <a:txBody>
                    <a:bodyPr/>
                    <a:lstStyle/>
                    <a:p>
                      <a:r>
                        <a:rPr lang="tr-TR" dirty="0" smtClean="0"/>
                        <a:t>Sayı</a:t>
                      </a:r>
                      <a:endParaRPr lang="tr-TR" dirty="0"/>
                    </a:p>
                  </a:txBody>
                  <a:tcPr/>
                </a:tc>
                <a:tc>
                  <a:txBody>
                    <a:bodyPr/>
                    <a:lstStyle/>
                    <a:p>
                      <a:r>
                        <a:rPr lang="tr-TR" dirty="0" smtClean="0"/>
                        <a:t>Doktor</a:t>
                      </a:r>
                      <a:endParaRPr lang="tr-TR" dirty="0"/>
                    </a:p>
                  </a:txBody>
                  <a:tcPr/>
                </a:tc>
                <a:tc>
                  <a:txBody>
                    <a:bodyPr/>
                    <a:lstStyle/>
                    <a:p>
                      <a:r>
                        <a:rPr lang="tr-TR" dirty="0" smtClean="0"/>
                        <a:t>Uzmanlık Kont.</a:t>
                      </a:r>
                      <a:endParaRPr lang="tr-TR" dirty="0"/>
                    </a:p>
                  </a:txBody>
                  <a:tcPr/>
                </a:tc>
                <a:tc>
                  <a:txBody>
                    <a:bodyPr/>
                    <a:lstStyle/>
                    <a:p>
                      <a:endParaRPr lang="tr-TR"/>
                    </a:p>
                  </a:txBody>
                  <a:tcPr/>
                </a:tc>
              </a:tr>
              <a:tr h="1347890">
                <a:tc>
                  <a:txBody>
                    <a:bodyPr/>
                    <a:lstStyle/>
                    <a:p>
                      <a:r>
                        <a:rPr lang="tr-TR" sz="2800" dirty="0" smtClean="0"/>
                        <a:t>Tıp Fakültesi</a:t>
                      </a:r>
                      <a:endParaRPr lang="tr-TR" sz="2800" dirty="0"/>
                    </a:p>
                  </a:txBody>
                  <a:tcPr/>
                </a:tc>
                <a:tc>
                  <a:txBody>
                    <a:bodyPr/>
                    <a:lstStyle/>
                    <a:p>
                      <a:r>
                        <a:rPr lang="tr-TR" dirty="0" smtClean="0"/>
                        <a:t>53/74</a:t>
                      </a:r>
                    </a:p>
                    <a:p>
                      <a:r>
                        <a:rPr lang="tr-TR" dirty="0" smtClean="0"/>
                        <a:t>70/83</a:t>
                      </a:r>
                      <a:endParaRPr lang="tr-TR" dirty="0"/>
                    </a:p>
                  </a:txBody>
                  <a:tcPr/>
                </a:tc>
                <a:tc>
                  <a:txBody>
                    <a:bodyPr/>
                    <a:lstStyle/>
                    <a:p>
                      <a:r>
                        <a:rPr lang="tr-TR" dirty="0" smtClean="0"/>
                        <a:t>25.015</a:t>
                      </a:r>
                      <a:endParaRPr lang="tr-TR" dirty="0"/>
                    </a:p>
                  </a:txBody>
                  <a:tcPr/>
                </a:tc>
                <a:tc>
                  <a:txBody>
                    <a:bodyPr/>
                    <a:lstStyle/>
                    <a:p>
                      <a:r>
                        <a:rPr lang="tr-TR" dirty="0" smtClean="0"/>
                        <a:t>4119</a:t>
                      </a:r>
                      <a:endParaRPr lang="tr-TR" dirty="0"/>
                    </a:p>
                  </a:txBody>
                  <a:tcPr/>
                </a:tc>
                <a:tc>
                  <a:txBody>
                    <a:bodyPr/>
                    <a:lstStyle/>
                    <a:p>
                      <a:endParaRPr lang="tr-TR" dirty="0"/>
                    </a:p>
                  </a:txBody>
                  <a:tcPr/>
                </a:tc>
              </a:tr>
              <a:tr h="913088">
                <a:tc>
                  <a:txBody>
                    <a:bodyPr/>
                    <a:lstStyle/>
                    <a:p>
                      <a:r>
                        <a:rPr lang="tr-TR" sz="2800" dirty="0" smtClean="0"/>
                        <a:t>EAH</a:t>
                      </a:r>
                      <a:endParaRPr lang="tr-TR" sz="2800" dirty="0"/>
                    </a:p>
                  </a:txBody>
                  <a:tcPr/>
                </a:tc>
                <a:tc>
                  <a:txBody>
                    <a:bodyPr/>
                    <a:lstStyle/>
                    <a:p>
                      <a:r>
                        <a:rPr lang="tr-TR" dirty="0" smtClean="0"/>
                        <a:t>62</a:t>
                      </a:r>
                    </a:p>
                    <a:p>
                      <a:r>
                        <a:rPr lang="tr-TR" dirty="0" smtClean="0"/>
                        <a:t>56/70</a:t>
                      </a:r>
                      <a:endParaRPr lang="tr-TR" dirty="0"/>
                    </a:p>
                  </a:txBody>
                  <a:tcPr/>
                </a:tc>
                <a:tc>
                  <a:txBody>
                    <a:bodyPr/>
                    <a:lstStyle/>
                    <a:p>
                      <a:r>
                        <a:rPr lang="tr-TR" dirty="0" smtClean="0"/>
                        <a:t>63.622</a:t>
                      </a:r>
                      <a:endParaRPr lang="tr-TR" dirty="0"/>
                    </a:p>
                  </a:txBody>
                  <a:tcPr/>
                </a:tc>
                <a:tc>
                  <a:txBody>
                    <a:bodyPr/>
                    <a:lstStyle/>
                    <a:p>
                      <a:r>
                        <a:rPr lang="tr-TR" dirty="0" smtClean="0"/>
                        <a:t>2373</a:t>
                      </a:r>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val="1469703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İstanbul’da durum</a:t>
            </a:r>
            <a:endParaRPr lang="tr-TR" dirty="0">
              <a:solidFill>
                <a:srgbClr val="FF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949992076"/>
              </p:ext>
            </p:extLst>
          </p:nvPr>
        </p:nvGraphicFramePr>
        <p:xfrm>
          <a:off x="457200" y="1860064"/>
          <a:ext cx="7715200" cy="2346960"/>
        </p:xfrm>
        <a:graphic>
          <a:graphicData uri="http://schemas.openxmlformats.org/drawingml/2006/table">
            <a:tbl>
              <a:tblPr firstRow="1" bandRow="1">
                <a:tableStyleId>{5C22544A-7EE6-4342-B048-85BDC9FD1C3A}</a:tableStyleId>
              </a:tblPr>
              <a:tblGrid>
                <a:gridCol w="1928800"/>
                <a:gridCol w="1928800"/>
                <a:gridCol w="1928800"/>
                <a:gridCol w="1928800"/>
              </a:tblGrid>
              <a:tr h="258862">
                <a:tc>
                  <a:txBody>
                    <a:bodyPr/>
                    <a:lstStyle/>
                    <a:p>
                      <a:endParaRPr lang="tr-TR" dirty="0"/>
                    </a:p>
                  </a:txBody>
                  <a:tcPr/>
                </a:tc>
                <a:tc>
                  <a:txBody>
                    <a:bodyPr/>
                    <a:lstStyle/>
                    <a:p>
                      <a:r>
                        <a:rPr lang="tr-TR" dirty="0" smtClean="0"/>
                        <a:t>Uzman Dr.</a:t>
                      </a:r>
                      <a:endParaRPr lang="tr-TR" dirty="0"/>
                    </a:p>
                  </a:txBody>
                  <a:tcPr/>
                </a:tc>
                <a:tc>
                  <a:txBody>
                    <a:bodyPr/>
                    <a:lstStyle/>
                    <a:p>
                      <a:r>
                        <a:rPr lang="tr-TR" dirty="0" smtClean="0"/>
                        <a:t>Asistan  Dr.</a:t>
                      </a:r>
                      <a:endParaRPr lang="tr-TR" dirty="0"/>
                    </a:p>
                  </a:txBody>
                  <a:tcPr/>
                </a:tc>
                <a:tc>
                  <a:txBody>
                    <a:bodyPr/>
                    <a:lstStyle/>
                    <a:p>
                      <a:r>
                        <a:rPr lang="tr-TR" dirty="0" smtClean="0"/>
                        <a:t>Hizmet</a:t>
                      </a:r>
                      <a:endParaRPr lang="tr-TR" dirty="0"/>
                    </a:p>
                  </a:txBody>
                  <a:tcPr/>
                </a:tc>
              </a:tr>
              <a:tr h="262457">
                <a:tc>
                  <a:txBody>
                    <a:bodyPr/>
                    <a:lstStyle/>
                    <a:p>
                      <a:r>
                        <a:rPr lang="tr-TR" sz="2800" dirty="0" smtClean="0"/>
                        <a:t>Üniversite</a:t>
                      </a:r>
                      <a:endParaRPr lang="tr-TR" sz="2800" dirty="0"/>
                    </a:p>
                  </a:txBody>
                  <a:tcPr/>
                </a:tc>
                <a:tc>
                  <a:txBody>
                    <a:bodyPr/>
                    <a:lstStyle/>
                    <a:p>
                      <a:r>
                        <a:rPr lang="tr-TR" sz="2800" dirty="0" smtClean="0"/>
                        <a:t>2500</a:t>
                      </a:r>
                      <a:endParaRPr lang="tr-TR" sz="2800" dirty="0"/>
                    </a:p>
                  </a:txBody>
                  <a:tcPr/>
                </a:tc>
                <a:tc>
                  <a:txBody>
                    <a:bodyPr/>
                    <a:lstStyle/>
                    <a:p>
                      <a:r>
                        <a:rPr lang="tr-TR" sz="2800" dirty="0" smtClean="0"/>
                        <a:t>1800</a:t>
                      </a:r>
                      <a:endParaRPr lang="tr-TR" sz="2800" dirty="0"/>
                    </a:p>
                  </a:txBody>
                  <a:tcPr/>
                </a:tc>
                <a:tc>
                  <a:txBody>
                    <a:bodyPr/>
                    <a:lstStyle/>
                    <a:p>
                      <a:r>
                        <a:rPr lang="tr-TR" sz="2800" dirty="0" smtClean="0"/>
                        <a:t>% 10</a:t>
                      </a:r>
                      <a:endParaRPr lang="tr-TR" sz="2800" dirty="0"/>
                    </a:p>
                  </a:txBody>
                  <a:tcPr/>
                </a:tc>
              </a:tr>
              <a:tr h="262457">
                <a:tc>
                  <a:txBody>
                    <a:bodyPr/>
                    <a:lstStyle/>
                    <a:p>
                      <a:r>
                        <a:rPr lang="tr-TR" sz="2800" dirty="0" smtClean="0"/>
                        <a:t>Sağlık Bakanlığı</a:t>
                      </a:r>
                      <a:endParaRPr lang="tr-TR" sz="2800" dirty="0"/>
                    </a:p>
                  </a:txBody>
                  <a:tcPr/>
                </a:tc>
                <a:tc>
                  <a:txBody>
                    <a:bodyPr/>
                    <a:lstStyle/>
                    <a:p>
                      <a:r>
                        <a:rPr lang="tr-TR" sz="2800" dirty="0" smtClean="0"/>
                        <a:t>4800</a:t>
                      </a:r>
                      <a:endParaRPr lang="tr-TR" sz="2800" dirty="0"/>
                    </a:p>
                  </a:txBody>
                  <a:tcPr/>
                </a:tc>
                <a:tc>
                  <a:txBody>
                    <a:bodyPr/>
                    <a:lstStyle/>
                    <a:p>
                      <a:r>
                        <a:rPr lang="tr-TR" sz="2800" dirty="0" smtClean="0"/>
                        <a:t>2500</a:t>
                      </a:r>
                      <a:endParaRPr lang="tr-TR" sz="2800" dirty="0"/>
                    </a:p>
                  </a:txBody>
                  <a:tcPr/>
                </a:tc>
                <a:tc>
                  <a:txBody>
                    <a:bodyPr/>
                    <a:lstStyle/>
                    <a:p>
                      <a:r>
                        <a:rPr lang="tr-TR" sz="2800" dirty="0" smtClean="0"/>
                        <a:t>% 60</a:t>
                      </a:r>
                      <a:endParaRPr lang="tr-TR" sz="2800" dirty="0"/>
                    </a:p>
                  </a:txBody>
                  <a:tcPr/>
                </a:tc>
              </a:tr>
              <a:tr h="262457">
                <a:tc>
                  <a:txBody>
                    <a:bodyPr/>
                    <a:lstStyle/>
                    <a:p>
                      <a:r>
                        <a:rPr lang="tr-TR" sz="2800" dirty="0" smtClean="0"/>
                        <a:t>Özel</a:t>
                      </a:r>
                      <a:endParaRPr lang="tr-TR" sz="2800" dirty="0"/>
                    </a:p>
                  </a:txBody>
                  <a:tcPr/>
                </a:tc>
                <a:tc>
                  <a:txBody>
                    <a:bodyPr/>
                    <a:lstStyle/>
                    <a:p>
                      <a:r>
                        <a:rPr lang="tr-TR" sz="2800" dirty="0" smtClean="0"/>
                        <a:t>7200</a:t>
                      </a:r>
                      <a:endParaRPr lang="tr-TR" sz="2800" dirty="0"/>
                    </a:p>
                  </a:txBody>
                  <a:tcPr/>
                </a:tc>
                <a:tc>
                  <a:txBody>
                    <a:bodyPr/>
                    <a:lstStyle/>
                    <a:p>
                      <a:endParaRPr lang="tr-TR" sz="2800" dirty="0"/>
                    </a:p>
                  </a:txBody>
                  <a:tcPr/>
                </a:tc>
                <a:tc>
                  <a:txBody>
                    <a:bodyPr/>
                    <a:lstStyle/>
                    <a:p>
                      <a:r>
                        <a:rPr lang="tr-TR" sz="2800" dirty="0" smtClean="0"/>
                        <a:t>% 30</a:t>
                      </a:r>
                      <a:endParaRPr lang="tr-TR" sz="2800" dirty="0"/>
                    </a:p>
                  </a:txBody>
                  <a:tcPr/>
                </a:tc>
              </a:tr>
            </a:tbl>
          </a:graphicData>
        </a:graphic>
      </p:graphicFrame>
    </p:spTree>
    <p:extLst>
      <p:ext uri="{BB962C8B-B14F-4D97-AF65-F5344CB8AC3E}">
        <p14:creationId xmlns:p14="http://schemas.microsoft.com/office/powerpoint/2010/main" val="220816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Tıp Fakültesi</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Tıp eğitimi asıl görev</a:t>
            </a:r>
          </a:p>
          <a:p>
            <a:r>
              <a:rPr lang="tr-TR" dirty="0" smtClean="0"/>
              <a:t>Araştırma</a:t>
            </a:r>
          </a:p>
          <a:p>
            <a:r>
              <a:rPr lang="tr-TR" dirty="0" smtClean="0"/>
              <a:t>Sağlık hizmeti hastanenin görevi</a:t>
            </a:r>
          </a:p>
          <a:p>
            <a:r>
              <a:rPr lang="tr-TR" dirty="0" smtClean="0"/>
              <a:t>Uzmanlık eğitiminde hasta </a:t>
            </a:r>
            <a:r>
              <a:rPr lang="tr-TR" dirty="0" smtClean="0"/>
              <a:t>sayısı ve profili</a:t>
            </a:r>
            <a:endParaRPr lang="tr-TR" dirty="0" smtClean="0"/>
          </a:p>
          <a:p>
            <a:r>
              <a:rPr lang="tr-TR" dirty="0" smtClean="0"/>
              <a:t>Çözüm? </a:t>
            </a:r>
          </a:p>
          <a:p>
            <a:pPr marL="0" indent="0">
              <a:buNone/>
            </a:pPr>
            <a:r>
              <a:rPr lang="tr-TR" dirty="0" smtClean="0"/>
              <a:t>		</a:t>
            </a:r>
            <a:r>
              <a:rPr lang="tr-TR" sz="4000" dirty="0" smtClean="0">
                <a:solidFill>
                  <a:srgbClr val="FF0000"/>
                </a:solidFill>
              </a:rPr>
              <a:t>Ortak Kullanım </a:t>
            </a:r>
          </a:p>
          <a:p>
            <a:pPr marL="0" indent="0">
              <a:buNone/>
            </a:pPr>
            <a:r>
              <a:rPr lang="tr-TR" sz="4000" dirty="0" smtClean="0">
                <a:solidFill>
                  <a:srgbClr val="FF0000"/>
                </a:solidFill>
              </a:rPr>
              <a:t>			ya da</a:t>
            </a:r>
          </a:p>
          <a:p>
            <a:pPr marL="0" indent="0">
              <a:buNone/>
            </a:pPr>
            <a:r>
              <a:rPr lang="tr-TR" sz="4000" dirty="0" smtClean="0">
                <a:solidFill>
                  <a:srgbClr val="FF0000"/>
                </a:solidFill>
              </a:rPr>
              <a:t>		    </a:t>
            </a:r>
            <a:r>
              <a:rPr lang="tr-TR" sz="4000" dirty="0" err="1" smtClean="0">
                <a:solidFill>
                  <a:srgbClr val="FF0000"/>
                </a:solidFill>
              </a:rPr>
              <a:t>Afiliasyon</a:t>
            </a:r>
            <a:endParaRPr lang="tr-TR" sz="4000" dirty="0">
              <a:solidFill>
                <a:srgbClr val="FF0000"/>
              </a:solidFill>
            </a:endParaRPr>
          </a:p>
        </p:txBody>
      </p:sp>
    </p:spTree>
    <p:extLst>
      <p:ext uri="{BB962C8B-B14F-4D97-AF65-F5344CB8AC3E}">
        <p14:creationId xmlns:p14="http://schemas.microsoft.com/office/powerpoint/2010/main" val="2886949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856984" cy="1143000"/>
          </a:xfrm>
        </p:spPr>
        <p:txBody>
          <a:bodyPr>
            <a:normAutofit fontScale="90000"/>
          </a:bodyPr>
          <a:lstStyle/>
          <a:p>
            <a:pPr algn="l"/>
            <a:r>
              <a:rPr lang="tr-TR" dirty="0" smtClean="0">
                <a:solidFill>
                  <a:srgbClr val="FF0000"/>
                </a:solidFill>
              </a:rPr>
              <a:t/>
            </a:r>
            <a:br>
              <a:rPr lang="tr-TR" dirty="0" smtClean="0">
                <a:solidFill>
                  <a:srgbClr val="FF0000"/>
                </a:solidFill>
              </a:rPr>
            </a:br>
            <a:r>
              <a:rPr lang="tr-TR" dirty="0">
                <a:solidFill>
                  <a:srgbClr val="FF0000"/>
                </a:solidFill>
              </a:rPr>
              <a:t>	</a:t>
            </a:r>
            <a:r>
              <a:rPr lang="tr-TR" dirty="0" smtClean="0">
                <a:solidFill>
                  <a:srgbClr val="FF0000"/>
                </a:solidFill>
              </a:rPr>
              <a:t>Ortak Kullanıma Geçen Üniversiteler</a:t>
            </a:r>
            <a:endParaRPr lang="tr-TR"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96293334"/>
              </p:ext>
            </p:extLst>
          </p:nvPr>
        </p:nvGraphicFramePr>
        <p:xfrm>
          <a:off x="457200" y="1600200"/>
          <a:ext cx="8229600" cy="44500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tr-TR" dirty="0" smtClean="0"/>
                        <a:t>Üniversite</a:t>
                      </a:r>
                      <a:endParaRPr lang="tr-TR" dirty="0"/>
                    </a:p>
                  </a:txBody>
                  <a:tcPr/>
                </a:tc>
                <a:tc>
                  <a:txBody>
                    <a:bodyPr/>
                    <a:lstStyle/>
                    <a:p>
                      <a:r>
                        <a:rPr lang="tr-TR" dirty="0" smtClean="0"/>
                        <a:t>Hastane</a:t>
                      </a:r>
                      <a:endParaRPr lang="tr-TR" dirty="0"/>
                    </a:p>
                  </a:txBody>
                  <a:tcPr/>
                </a:tc>
                <a:tc>
                  <a:txBody>
                    <a:bodyPr/>
                    <a:lstStyle/>
                    <a:p>
                      <a:r>
                        <a:rPr lang="tr-TR" dirty="0" smtClean="0"/>
                        <a:t>Tarih</a:t>
                      </a:r>
                      <a:endParaRPr lang="tr-TR" dirty="0"/>
                    </a:p>
                  </a:txBody>
                  <a:tcPr/>
                </a:tc>
              </a:tr>
              <a:tr h="370840">
                <a:tc>
                  <a:txBody>
                    <a:bodyPr/>
                    <a:lstStyle/>
                    <a:p>
                      <a:r>
                        <a:rPr lang="tr-TR" dirty="0" smtClean="0"/>
                        <a:t>Sakarya Üniversitesi</a:t>
                      </a:r>
                      <a:endParaRPr lang="tr-TR" dirty="0"/>
                    </a:p>
                  </a:txBody>
                  <a:tcPr/>
                </a:tc>
                <a:tc>
                  <a:txBody>
                    <a:bodyPr/>
                    <a:lstStyle/>
                    <a:p>
                      <a:r>
                        <a:rPr lang="tr-TR" dirty="0" smtClean="0"/>
                        <a:t>Sakarya EAH</a:t>
                      </a:r>
                      <a:endParaRPr lang="tr-TR" dirty="0"/>
                    </a:p>
                  </a:txBody>
                  <a:tcPr/>
                </a:tc>
                <a:tc>
                  <a:txBody>
                    <a:bodyPr/>
                    <a:lstStyle/>
                    <a:p>
                      <a:r>
                        <a:rPr lang="tr-TR" dirty="0" smtClean="0"/>
                        <a:t>05.06.2009</a:t>
                      </a:r>
                      <a:endParaRPr lang="tr-TR" dirty="0"/>
                    </a:p>
                  </a:txBody>
                  <a:tcPr/>
                </a:tc>
              </a:tr>
              <a:tr h="370840">
                <a:tc>
                  <a:txBody>
                    <a:bodyPr/>
                    <a:lstStyle/>
                    <a:p>
                      <a:r>
                        <a:rPr lang="tr-TR" dirty="0" smtClean="0"/>
                        <a:t>Ordu Üniversitesi</a:t>
                      </a:r>
                      <a:endParaRPr lang="tr-TR" dirty="0"/>
                    </a:p>
                  </a:txBody>
                  <a:tcPr/>
                </a:tc>
                <a:tc>
                  <a:txBody>
                    <a:bodyPr/>
                    <a:lstStyle/>
                    <a:p>
                      <a:r>
                        <a:rPr lang="tr-TR" dirty="0" smtClean="0"/>
                        <a:t>Ordu Boztepe Devlet H</a:t>
                      </a:r>
                      <a:endParaRPr lang="tr-TR" dirty="0"/>
                    </a:p>
                  </a:txBody>
                  <a:tcPr/>
                </a:tc>
                <a:tc>
                  <a:txBody>
                    <a:bodyPr/>
                    <a:lstStyle/>
                    <a:p>
                      <a:r>
                        <a:rPr lang="tr-TR" dirty="0" smtClean="0"/>
                        <a:t>07.07.2010</a:t>
                      </a:r>
                      <a:endParaRPr lang="tr-TR" dirty="0"/>
                    </a:p>
                  </a:txBody>
                  <a:tcPr/>
                </a:tc>
              </a:tr>
              <a:tr h="370840">
                <a:tc>
                  <a:txBody>
                    <a:bodyPr/>
                    <a:lstStyle/>
                    <a:p>
                      <a:r>
                        <a:rPr lang="tr-TR" dirty="0" smtClean="0"/>
                        <a:t>Kırşehir Ahi Evran </a:t>
                      </a:r>
                      <a:r>
                        <a:rPr lang="tr-TR" dirty="0" err="1" smtClean="0"/>
                        <a:t>Üniv</a:t>
                      </a:r>
                      <a:r>
                        <a:rPr lang="tr-TR" dirty="0" smtClean="0"/>
                        <a:t>.</a:t>
                      </a:r>
                      <a:endParaRPr lang="tr-TR" dirty="0"/>
                    </a:p>
                  </a:txBody>
                  <a:tcPr/>
                </a:tc>
                <a:tc>
                  <a:txBody>
                    <a:bodyPr/>
                    <a:lstStyle/>
                    <a:p>
                      <a:r>
                        <a:rPr lang="tr-TR" dirty="0" smtClean="0"/>
                        <a:t>Kırşehir Devlet H</a:t>
                      </a:r>
                      <a:endParaRPr lang="tr-TR" dirty="0"/>
                    </a:p>
                  </a:txBody>
                  <a:tcPr/>
                </a:tc>
                <a:tc>
                  <a:txBody>
                    <a:bodyPr/>
                    <a:lstStyle/>
                    <a:p>
                      <a:r>
                        <a:rPr lang="tr-TR" dirty="0" smtClean="0"/>
                        <a:t>08.07.2010</a:t>
                      </a:r>
                      <a:endParaRPr lang="tr-TR" dirty="0"/>
                    </a:p>
                  </a:txBody>
                  <a:tcPr/>
                </a:tc>
              </a:tr>
              <a:tr h="370840">
                <a:tc>
                  <a:txBody>
                    <a:bodyPr/>
                    <a:lstStyle/>
                    <a:p>
                      <a:r>
                        <a:rPr lang="tr-TR" dirty="0" smtClean="0"/>
                        <a:t>Marmara </a:t>
                      </a:r>
                      <a:r>
                        <a:rPr lang="tr-TR" dirty="0" err="1" smtClean="0"/>
                        <a:t>Üniv</a:t>
                      </a:r>
                      <a:r>
                        <a:rPr lang="tr-TR" dirty="0" smtClean="0"/>
                        <a:t>.</a:t>
                      </a:r>
                      <a:endParaRPr lang="tr-TR" dirty="0"/>
                    </a:p>
                  </a:txBody>
                  <a:tcPr/>
                </a:tc>
                <a:tc>
                  <a:txBody>
                    <a:bodyPr/>
                    <a:lstStyle/>
                    <a:p>
                      <a:r>
                        <a:rPr lang="tr-TR" dirty="0" smtClean="0"/>
                        <a:t>S.B.</a:t>
                      </a:r>
                      <a:r>
                        <a:rPr lang="tr-TR" baseline="0" dirty="0" smtClean="0"/>
                        <a:t> İstanbul Pendik EAH</a:t>
                      </a:r>
                      <a:endParaRPr lang="tr-TR" dirty="0"/>
                    </a:p>
                  </a:txBody>
                  <a:tcPr/>
                </a:tc>
                <a:tc>
                  <a:txBody>
                    <a:bodyPr/>
                    <a:lstStyle/>
                    <a:p>
                      <a:r>
                        <a:rPr lang="tr-TR" dirty="0" smtClean="0"/>
                        <a:t>26.08.2010</a:t>
                      </a:r>
                      <a:endParaRPr lang="tr-TR" dirty="0"/>
                    </a:p>
                  </a:txBody>
                  <a:tcPr/>
                </a:tc>
              </a:tr>
              <a:tr h="370840">
                <a:tc>
                  <a:txBody>
                    <a:bodyPr/>
                    <a:lstStyle/>
                    <a:p>
                      <a:r>
                        <a:rPr lang="tr-TR" dirty="0" smtClean="0"/>
                        <a:t>Rize </a:t>
                      </a:r>
                      <a:r>
                        <a:rPr lang="tr-TR" dirty="0" err="1" smtClean="0"/>
                        <a:t>Üniv</a:t>
                      </a:r>
                      <a:r>
                        <a:rPr lang="tr-TR" dirty="0" smtClean="0"/>
                        <a:t>.</a:t>
                      </a:r>
                      <a:endParaRPr lang="tr-TR" dirty="0"/>
                    </a:p>
                  </a:txBody>
                  <a:tcPr/>
                </a:tc>
                <a:tc>
                  <a:txBody>
                    <a:bodyPr/>
                    <a:lstStyle/>
                    <a:p>
                      <a:r>
                        <a:rPr lang="tr-TR" dirty="0" smtClean="0"/>
                        <a:t>S.B.</a:t>
                      </a:r>
                      <a:r>
                        <a:rPr lang="tr-TR" baseline="0" dirty="0" smtClean="0"/>
                        <a:t> Rize EAH</a:t>
                      </a:r>
                      <a:endParaRPr lang="tr-TR" dirty="0"/>
                    </a:p>
                  </a:txBody>
                  <a:tcPr/>
                </a:tc>
                <a:tc>
                  <a:txBody>
                    <a:bodyPr/>
                    <a:lstStyle/>
                    <a:p>
                      <a:r>
                        <a:rPr lang="tr-TR" dirty="0" smtClean="0"/>
                        <a:t>01.02.2011</a:t>
                      </a:r>
                      <a:endParaRPr lang="tr-TR" dirty="0"/>
                    </a:p>
                  </a:txBody>
                  <a:tcPr/>
                </a:tc>
              </a:tr>
              <a:tr h="370840">
                <a:tc>
                  <a:txBody>
                    <a:bodyPr/>
                    <a:lstStyle/>
                    <a:p>
                      <a:r>
                        <a:rPr lang="tr-TR" dirty="0" smtClean="0"/>
                        <a:t>Yıldırım Beyazıt </a:t>
                      </a:r>
                      <a:r>
                        <a:rPr lang="tr-TR" dirty="0" err="1" smtClean="0"/>
                        <a:t>Üniv</a:t>
                      </a:r>
                      <a:r>
                        <a:rPr lang="tr-TR" dirty="0" smtClean="0"/>
                        <a:t>.</a:t>
                      </a:r>
                      <a:endParaRPr lang="tr-TR" dirty="0"/>
                    </a:p>
                  </a:txBody>
                  <a:tcPr/>
                </a:tc>
                <a:tc>
                  <a:txBody>
                    <a:bodyPr/>
                    <a:lstStyle/>
                    <a:p>
                      <a:r>
                        <a:rPr lang="tr-TR" dirty="0" smtClean="0"/>
                        <a:t>S.B.</a:t>
                      </a:r>
                      <a:r>
                        <a:rPr lang="tr-TR" baseline="0" dirty="0" smtClean="0"/>
                        <a:t> Ankara Atatürk EAH</a:t>
                      </a:r>
                      <a:endParaRPr lang="tr-TR" dirty="0"/>
                    </a:p>
                  </a:txBody>
                  <a:tcPr/>
                </a:tc>
                <a:tc>
                  <a:txBody>
                    <a:bodyPr/>
                    <a:lstStyle/>
                    <a:p>
                      <a:r>
                        <a:rPr lang="tr-TR" dirty="0" smtClean="0"/>
                        <a:t>10.03.2011</a:t>
                      </a:r>
                      <a:endParaRPr lang="tr-TR" dirty="0"/>
                    </a:p>
                  </a:txBody>
                  <a:tcPr/>
                </a:tc>
              </a:tr>
              <a:tr h="370840">
                <a:tc>
                  <a:txBody>
                    <a:bodyPr/>
                    <a:lstStyle/>
                    <a:p>
                      <a:r>
                        <a:rPr lang="tr-TR" dirty="0" smtClean="0"/>
                        <a:t>İzmir</a:t>
                      </a:r>
                      <a:r>
                        <a:rPr lang="tr-TR" baseline="0" dirty="0" smtClean="0"/>
                        <a:t> Katip Çelebi </a:t>
                      </a:r>
                      <a:r>
                        <a:rPr lang="tr-TR" baseline="0" dirty="0" err="1" smtClean="0"/>
                        <a:t>Üniv</a:t>
                      </a:r>
                      <a:r>
                        <a:rPr lang="tr-TR" baseline="0" dirty="0" smtClean="0"/>
                        <a:t>.</a:t>
                      </a:r>
                      <a:endParaRPr lang="tr-TR" dirty="0"/>
                    </a:p>
                  </a:txBody>
                  <a:tcPr/>
                </a:tc>
                <a:tc>
                  <a:txBody>
                    <a:bodyPr/>
                    <a:lstStyle/>
                    <a:p>
                      <a:r>
                        <a:rPr lang="tr-TR" dirty="0" smtClean="0"/>
                        <a:t>S.B. İzmir Atatürk EAH</a:t>
                      </a:r>
                      <a:endParaRPr lang="tr-TR" dirty="0"/>
                    </a:p>
                  </a:txBody>
                  <a:tcPr/>
                </a:tc>
                <a:tc>
                  <a:txBody>
                    <a:bodyPr/>
                    <a:lstStyle/>
                    <a:p>
                      <a:r>
                        <a:rPr lang="tr-TR" dirty="0" smtClean="0"/>
                        <a:t>31.03.2011</a:t>
                      </a:r>
                      <a:endParaRPr lang="tr-TR" dirty="0"/>
                    </a:p>
                  </a:txBody>
                  <a:tcPr/>
                </a:tc>
              </a:tr>
              <a:tr h="370840">
                <a:tc>
                  <a:txBody>
                    <a:bodyPr/>
                    <a:lstStyle/>
                    <a:p>
                      <a:r>
                        <a:rPr lang="tr-TR" dirty="0" smtClean="0"/>
                        <a:t>Muğla </a:t>
                      </a:r>
                      <a:r>
                        <a:rPr lang="tr-TR" dirty="0" err="1" smtClean="0"/>
                        <a:t>Üniv</a:t>
                      </a:r>
                      <a:r>
                        <a:rPr lang="tr-TR" dirty="0" smtClean="0"/>
                        <a:t>.</a:t>
                      </a:r>
                      <a:endParaRPr lang="tr-TR" dirty="0"/>
                    </a:p>
                  </a:txBody>
                  <a:tcPr/>
                </a:tc>
                <a:tc>
                  <a:txBody>
                    <a:bodyPr/>
                    <a:lstStyle/>
                    <a:p>
                      <a:r>
                        <a:rPr lang="tr-TR" dirty="0" smtClean="0"/>
                        <a:t>S.B. Muğla Devlet</a:t>
                      </a:r>
                      <a:r>
                        <a:rPr lang="tr-TR" baseline="0" dirty="0" smtClean="0"/>
                        <a:t> H</a:t>
                      </a:r>
                      <a:endParaRPr lang="tr-TR" dirty="0"/>
                    </a:p>
                  </a:txBody>
                  <a:tcPr/>
                </a:tc>
                <a:tc>
                  <a:txBody>
                    <a:bodyPr/>
                    <a:lstStyle/>
                    <a:p>
                      <a:r>
                        <a:rPr lang="tr-TR" dirty="0" smtClean="0"/>
                        <a:t>26.04.2011</a:t>
                      </a:r>
                      <a:endParaRPr lang="tr-TR" dirty="0"/>
                    </a:p>
                  </a:txBody>
                  <a:tcPr/>
                </a:tc>
              </a:tr>
              <a:tr h="370840">
                <a:tc>
                  <a:txBody>
                    <a:bodyPr/>
                    <a:lstStyle/>
                    <a:p>
                      <a:r>
                        <a:rPr lang="tr-TR" dirty="0" smtClean="0"/>
                        <a:t>Erzincan </a:t>
                      </a:r>
                      <a:r>
                        <a:rPr lang="tr-TR" dirty="0" err="1" smtClean="0"/>
                        <a:t>Üniv</a:t>
                      </a:r>
                      <a:r>
                        <a:rPr lang="tr-TR" dirty="0" smtClean="0"/>
                        <a:t>.</a:t>
                      </a:r>
                    </a:p>
                  </a:txBody>
                  <a:tcPr/>
                </a:tc>
                <a:tc>
                  <a:txBody>
                    <a:bodyPr/>
                    <a:lstStyle/>
                    <a:p>
                      <a:r>
                        <a:rPr lang="tr-TR" dirty="0" smtClean="0"/>
                        <a:t>S.B.</a:t>
                      </a:r>
                      <a:r>
                        <a:rPr lang="tr-TR" baseline="0" dirty="0" smtClean="0"/>
                        <a:t> Erzincan </a:t>
                      </a:r>
                      <a:r>
                        <a:rPr lang="tr-TR" baseline="0" dirty="0" err="1" smtClean="0"/>
                        <a:t>Mengücek</a:t>
                      </a:r>
                      <a:r>
                        <a:rPr lang="tr-TR" baseline="0" dirty="0" smtClean="0"/>
                        <a:t> DH</a:t>
                      </a:r>
                      <a:endParaRPr lang="tr-TR" dirty="0" smtClean="0"/>
                    </a:p>
                  </a:txBody>
                  <a:tcPr/>
                </a:tc>
                <a:tc>
                  <a:txBody>
                    <a:bodyPr/>
                    <a:lstStyle/>
                    <a:p>
                      <a:r>
                        <a:rPr lang="tr-TR" dirty="0" smtClean="0"/>
                        <a:t>11.05.2011</a:t>
                      </a:r>
                      <a:endParaRPr lang="tr-TR" dirty="0"/>
                    </a:p>
                  </a:txBody>
                  <a:tcPr/>
                </a:tc>
              </a:tr>
              <a:tr h="370840">
                <a:tc>
                  <a:txBody>
                    <a:bodyPr/>
                    <a:lstStyle/>
                    <a:p>
                      <a:r>
                        <a:rPr lang="tr-TR" dirty="0" smtClean="0"/>
                        <a:t>İstanbul Medeniyet </a:t>
                      </a:r>
                      <a:r>
                        <a:rPr lang="tr-TR" dirty="0" err="1" smtClean="0"/>
                        <a:t>Üniv</a:t>
                      </a:r>
                      <a:r>
                        <a:rPr lang="tr-TR" dirty="0" smtClean="0"/>
                        <a:t>.</a:t>
                      </a:r>
                      <a:endParaRPr lang="tr-TR" dirty="0"/>
                    </a:p>
                  </a:txBody>
                  <a:tcPr/>
                </a:tc>
                <a:tc>
                  <a:txBody>
                    <a:bodyPr/>
                    <a:lstStyle/>
                    <a:p>
                      <a:r>
                        <a:rPr lang="tr-TR" dirty="0" smtClean="0"/>
                        <a:t>S.B. Göztepe EAH</a:t>
                      </a:r>
                      <a:endParaRPr lang="tr-TR" dirty="0"/>
                    </a:p>
                  </a:txBody>
                  <a:tcPr/>
                </a:tc>
                <a:tc>
                  <a:txBody>
                    <a:bodyPr/>
                    <a:lstStyle/>
                    <a:p>
                      <a:r>
                        <a:rPr lang="tr-TR" dirty="0" smtClean="0"/>
                        <a:t>25.05.2011</a:t>
                      </a:r>
                      <a:endParaRPr lang="tr-TR" dirty="0"/>
                    </a:p>
                  </a:txBody>
                  <a:tcPr/>
                </a:tc>
              </a:tr>
              <a:tr h="370840">
                <a:tc>
                  <a:txBody>
                    <a:bodyPr/>
                    <a:lstStyle/>
                    <a:p>
                      <a:r>
                        <a:rPr lang="tr-TR" dirty="0" smtClean="0"/>
                        <a:t>Adıyaman</a:t>
                      </a:r>
                      <a:r>
                        <a:rPr lang="tr-TR" baseline="0" dirty="0" smtClean="0"/>
                        <a:t> </a:t>
                      </a:r>
                      <a:r>
                        <a:rPr lang="tr-TR" baseline="0" dirty="0" err="1" smtClean="0"/>
                        <a:t>Üniv</a:t>
                      </a:r>
                      <a:r>
                        <a:rPr lang="tr-TR" baseline="0" dirty="0" smtClean="0"/>
                        <a:t>.</a:t>
                      </a:r>
                      <a:endParaRPr lang="tr-TR" dirty="0"/>
                    </a:p>
                  </a:txBody>
                  <a:tcPr/>
                </a:tc>
                <a:tc>
                  <a:txBody>
                    <a:bodyPr/>
                    <a:lstStyle/>
                    <a:p>
                      <a:r>
                        <a:rPr lang="tr-TR" dirty="0" smtClean="0"/>
                        <a:t>S.B.</a:t>
                      </a:r>
                      <a:r>
                        <a:rPr lang="tr-TR" baseline="0" dirty="0" smtClean="0"/>
                        <a:t> Adıyaman Devlet H</a:t>
                      </a:r>
                      <a:endParaRPr lang="tr-TR" dirty="0"/>
                    </a:p>
                  </a:txBody>
                  <a:tcPr/>
                </a:tc>
                <a:tc>
                  <a:txBody>
                    <a:bodyPr/>
                    <a:lstStyle/>
                    <a:p>
                      <a:r>
                        <a:rPr lang="tr-TR" dirty="0" smtClean="0"/>
                        <a:t>02.08.2011</a:t>
                      </a:r>
                      <a:endParaRPr lang="tr-TR" dirty="0"/>
                    </a:p>
                  </a:txBody>
                  <a:tcPr/>
                </a:tc>
              </a:tr>
            </a:tbl>
          </a:graphicData>
        </a:graphic>
      </p:graphicFrame>
    </p:spTree>
    <p:extLst>
      <p:ext uri="{BB962C8B-B14F-4D97-AF65-F5344CB8AC3E}">
        <p14:creationId xmlns:p14="http://schemas.microsoft.com/office/powerpoint/2010/main" val="114327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19672" y="476672"/>
            <a:ext cx="6552728" cy="1080120"/>
          </a:xfrm>
          <a:solidFill>
            <a:srgbClr val="FF0000"/>
          </a:solidFill>
        </p:spPr>
        <p:txBody>
          <a:bodyPr>
            <a:normAutofit fontScale="90000"/>
          </a:bodyPr>
          <a:lstStyle/>
          <a:p>
            <a:pPr fontAlgn="auto">
              <a:spcAft>
                <a:spcPts val="0"/>
              </a:spcAft>
              <a:defRPr/>
            </a:pPr>
            <a:r>
              <a:rPr lang="tr-TR" dirty="0" smtClean="0">
                <a:solidFill>
                  <a:schemeClr val="bg1"/>
                </a:solidFill>
              </a:rPr>
              <a:t>KAMU HASTANELERİ BİRLİKLERİ</a:t>
            </a:r>
            <a:endParaRPr lang="tr-TR" dirty="0">
              <a:solidFill>
                <a:schemeClr val="bg1"/>
              </a:solidFill>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272413865"/>
              </p:ext>
            </p:extLst>
          </p:nvPr>
        </p:nvGraphicFramePr>
        <p:xfrm>
          <a:off x="539552" y="1772816"/>
          <a:ext cx="7427168"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079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550367663"/>
              </p:ext>
            </p:extLst>
          </p:nvPr>
        </p:nvGraphicFramePr>
        <p:xfrm>
          <a:off x="2195736" y="727075"/>
          <a:ext cx="6707088"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Düz Ok Bağlayıcısı 5"/>
          <p:cNvCxnSpPr/>
          <p:nvPr/>
        </p:nvCxnSpPr>
        <p:spPr>
          <a:xfrm flipH="1">
            <a:off x="3635896" y="2867566"/>
            <a:ext cx="1404048" cy="46800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2555776" y="1846838"/>
            <a:ext cx="0" cy="86208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2555776" y="3429000"/>
            <a:ext cx="0" cy="7592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 Başlık"/>
          <p:cNvSpPr txBox="1">
            <a:spLocks/>
          </p:cNvSpPr>
          <p:nvPr/>
        </p:nvSpPr>
        <p:spPr>
          <a:xfrm>
            <a:off x="251520" y="1846838"/>
            <a:ext cx="1758008" cy="588680"/>
          </a:xfrm>
          <a:prstGeom prst="rect">
            <a:avLst/>
          </a:prstGeom>
          <a:solidFill>
            <a:srgbClr val="FF0000"/>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tr-TR" dirty="0" smtClean="0">
                <a:solidFill>
                  <a:schemeClr val="bg1"/>
                </a:solidFill>
              </a:rPr>
              <a:t>Tıp Fak.</a:t>
            </a:r>
            <a:endParaRPr lang="tr-TR" dirty="0">
              <a:solidFill>
                <a:schemeClr val="bg1"/>
              </a:solidFill>
            </a:endParaRPr>
          </a:p>
        </p:txBody>
      </p:sp>
      <p:cxnSp>
        <p:nvCxnSpPr>
          <p:cNvPr id="15" name="Düz Ok Bağlayıcısı 14"/>
          <p:cNvCxnSpPr/>
          <p:nvPr/>
        </p:nvCxnSpPr>
        <p:spPr>
          <a:xfrm>
            <a:off x="743366" y="2534540"/>
            <a:ext cx="1368152" cy="66605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p:nvPr/>
        </p:nvCxnSpPr>
        <p:spPr>
          <a:xfrm flipV="1">
            <a:off x="798512" y="1391199"/>
            <a:ext cx="1313006" cy="390989"/>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flipH="1">
            <a:off x="677629" y="991025"/>
            <a:ext cx="1331899" cy="40017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flipH="1" flipV="1">
            <a:off x="530271" y="2867567"/>
            <a:ext cx="1479257" cy="7474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11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8435280" cy="1296144"/>
          </a:xfrm>
        </p:spPr>
        <p:txBody>
          <a:bodyPr>
            <a:normAutofit/>
          </a:bodyPr>
          <a:lstStyle/>
          <a:p>
            <a:r>
              <a:rPr lang="tr-TR" sz="2000" dirty="0" smtClean="0">
                <a:solidFill>
                  <a:srgbClr val="FF0000"/>
                </a:solidFill>
                <a:latin typeface="Times New Roman"/>
                <a:cs typeface="Times New Roman"/>
              </a:rPr>
              <a:t/>
            </a:r>
            <a:br>
              <a:rPr lang="tr-TR" sz="2000" dirty="0" smtClean="0">
                <a:solidFill>
                  <a:srgbClr val="FF0000"/>
                </a:solidFill>
                <a:latin typeface="Times New Roman"/>
                <a:cs typeface="Times New Roman"/>
              </a:rPr>
            </a:br>
            <a:r>
              <a:rPr lang="tr-TR" sz="2800" dirty="0" smtClean="0">
                <a:solidFill>
                  <a:srgbClr val="FF0000"/>
                </a:solidFill>
                <a:latin typeface="Times New Roman"/>
                <a:cs typeface="Times New Roman"/>
              </a:rPr>
              <a:t>Türkiye </a:t>
            </a:r>
            <a:r>
              <a:rPr lang="tr-TR" sz="2800" dirty="0">
                <a:solidFill>
                  <a:srgbClr val="FF0000"/>
                </a:solidFill>
                <a:latin typeface="Times New Roman"/>
                <a:cs typeface="Times New Roman"/>
              </a:rPr>
              <a:t>Kamu Hastaneleri Kurumu Taşra Teşkilatı Çalışma Usul ve Esasları </a:t>
            </a:r>
            <a:r>
              <a:rPr lang="tr-TR" sz="2800" dirty="0" smtClean="0">
                <a:solidFill>
                  <a:srgbClr val="FF0000"/>
                </a:solidFill>
                <a:latin typeface="Times New Roman"/>
                <a:cs typeface="Times New Roman"/>
              </a:rPr>
              <a:t>Hakkındaki yönerge</a:t>
            </a:r>
            <a:endParaRPr lang="tr-TR" sz="2800" dirty="0">
              <a:solidFill>
                <a:srgbClr val="FF0000"/>
              </a:solidFill>
              <a:latin typeface="Times New Roman"/>
              <a:cs typeface="Times New Roman"/>
            </a:endParaRPr>
          </a:p>
        </p:txBody>
      </p:sp>
      <p:sp>
        <p:nvSpPr>
          <p:cNvPr id="3" name="İçerik Yer Tutucusu 2"/>
          <p:cNvSpPr>
            <a:spLocks noGrp="1"/>
          </p:cNvSpPr>
          <p:nvPr>
            <p:ph idx="1"/>
          </p:nvPr>
        </p:nvSpPr>
        <p:spPr>
          <a:xfrm>
            <a:off x="457200" y="1916832"/>
            <a:ext cx="8229600" cy="4209331"/>
          </a:xfrm>
        </p:spPr>
        <p:txBody>
          <a:bodyPr>
            <a:normAutofit fontScale="85000" lnSpcReduction="10000"/>
          </a:bodyPr>
          <a:lstStyle/>
          <a:p>
            <a:pPr marL="0" indent="0">
              <a:buNone/>
            </a:pPr>
            <a:endParaRPr lang="tr-TR" dirty="0" smtClean="0">
              <a:solidFill>
                <a:srgbClr val="0000CC"/>
              </a:solidFill>
            </a:endParaRPr>
          </a:p>
          <a:p>
            <a:pPr marL="0" indent="0">
              <a:buNone/>
            </a:pPr>
            <a:r>
              <a:rPr lang="tr-TR" dirty="0" smtClean="0">
                <a:solidFill>
                  <a:srgbClr val="0000CC"/>
                </a:solidFill>
              </a:rPr>
              <a:t>Genel </a:t>
            </a:r>
            <a:r>
              <a:rPr lang="tr-TR" dirty="0">
                <a:solidFill>
                  <a:srgbClr val="0000CC"/>
                </a:solidFill>
              </a:rPr>
              <a:t>Sekreterliğin eğitim kapsamındaki görevleri aşağıdaki esaslar çerçevesinde yürütülür: </a:t>
            </a:r>
          </a:p>
          <a:p>
            <a:r>
              <a:rPr lang="tr-TR" dirty="0" smtClean="0">
                <a:solidFill>
                  <a:srgbClr val="0000CC"/>
                </a:solidFill>
              </a:rPr>
              <a:t>Birlik </a:t>
            </a:r>
            <a:r>
              <a:rPr lang="tr-TR" dirty="0">
                <a:solidFill>
                  <a:srgbClr val="0000CC"/>
                </a:solidFill>
              </a:rPr>
              <a:t>bünyesinde birden fazla eğitim ve araştırma hastanesi ya da üniversite ile birlikte kullanılan sağlık tesisi bulunması </a:t>
            </a:r>
            <a:r>
              <a:rPr lang="tr-TR" u="sng" dirty="0">
                <a:solidFill>
                  <a:srgbClr val="FF0000"/>
                </a:solidFill>
              </a:rPr>
              <a:t>halinde eğitim hizmetlerinin koordinasyonu dekan, Kurumun belirleyeceği başhekim ile bu başhekimin eğitim görevlisi, profesör veya doçentler arasından görevlendireceği 3 üye ile birlikte 5 üyeden oluşan kurulca yürütülür. </a:t>
            </a:r>
          </a:p>
          <a:p>
            <a:endParaRPr lang="tr-TR" dirty="0">
              <a:solidFill>
                <a:srgbClr val="0000CC"/>
              </a:solidFill>
            </a:endParaRPr>
          </a:p>
        </p:txBody>
      </p:sp>
    </p:spTree>
    <p:extLst>
      <p:ext uri="{BB962C8B-B14F-4D97-AF65-F5344CB8AC3E}">
        <p14:creationId xmlns:p14="http://schemas.microsoft.com/office/powerpoint/2010/main" val="2001495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descr="C:\Users\Hamit OKUR\Desktop\Kamu hast..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2" r="-1"/>
          <a:stretch/>
        </p:blipFill>
        <p:spPr bwMode="auto">
          <a:xfrm>
            <a:off x="0" y="0"/>
            <a:ext cx="9112787" cy="660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62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
            </a:r>
            <a:br>
              <a:rPr lang="tr-TR" dirty="0" smtClean="0">
                <a:solidFill>
                  <a:srgbClr val="FF0000"/>
                </a:solidFill>
              </a:rPr>
            </a:br>
            <a:r>
              <a:rPr lang="tr-TR" dirty="0" smtClean="0">
                <a:solidFill>
                  <a:srgbClr val="FF0000"/>
                </a:solidFill>
              </a:rPr>
              <a:t>Birlikte Kullanım Sorunları</a:t>
            </a:r>
            <a:endParaRPr lang="tr-TR" dirty="0">
              <a:solidFill>
                <a:srgbClr val="FF0000"/>
              </a:solidFill>
            </a:endParaRPr>
          </a:p>
        </p:txBody>
      </p:sp>
      <p:sp>
        <p:nvSpPr>
          <p:cNvPr id="3" name="İçerik Yer Tutucusu 2"/>
          <p:cNvSpPr>
            <a:spLocks noGrp="1"/>
          </p:cNvSpPr>
          <p:nvPr>
            <p:ph idx="1"/>
          </p:nvPr>
        </p:nvSpPr>
        <p:spPr>
          <a:xfrm>
            <a:off x="457200" y="1988840"/>
            <a:ext cx="8229600" cy="4536504"/>
          </a:xfrm>
        </p:spPr>
        <p:txBody>
          <a:bodyPr>
            <a:normAutofit lnSpcReduction="10000"/>
          </a:bodyPr>
          <a:lstStyle/>
          <a:p>
            <a:r>
              <a:rPr lang="tr-TR" dirty="0" smtClean="0"/>
              <a:t>Eğitim ve Araştırma Hastanesi mi? </a:t>
            </a:r>
          </a:p>
          <a:p>
            <a:pPr marL="0" indent="0">
              <a:buNone/>
            </a:pPr>
            <a:r>
              <a:rPr lang="tr-TR" dirty="0" smtClean="0"/>
              <a:t>    Hizmet Hastanesi mi</a:t>
            </a:r>
            <a:r>
              <a:rPr lang="tr-TR" dirty="0" smtClean="0"/>
              <a:t>?</a:t>
            </a:r>
          </a:p>
          <a:p>
            <a:r>
              <a:rPr lang="tr-TR" dirty="0" smtClean="0"/>
              <a:t>Eğiticiler üzerindeki hizmet yükü</a:t>
            </a:r>
            <a:endParaRPr lang="tr-TR" dirty="0" smtClean="0"/>
          </a:p>
          <a:p>
            <a:r>
              <a:rPr lang="tr-TR" dirty="0" smtClean="0"/>
              <a:t>Asistanlar </a:t>
            </a:r>
            <a:r>
              <a:rPr lang="tr-TR" dirty="0"/>
              <a:t>üzerindeki hizmet </a:t>
            </a:r>
            <a:r>
              <a:rPr lang="tr-TR" dirty="0" smtClean="0"/>
              <a:t>yükü</a:t>
            </a:r>
          </a:p>
          <a:p>
            <a:r>
              <a:rPr lang="tr-TR" dirty="0" smtClean="0"/>
              <a:t>Yönetsel sorunlar</a:t>
            </a:r>
          </a:p>
          <a:p>
            <a:r>
              <a:rPr lang="tr-TR" dirty="0" smtClean="0"/>
              <a:t>Eğitici kadro yetersizliği</a:t>
            </a:r>
          </a:p>
          <a:p>
            <a:r>
              <a:rPr lang="tr-TR" dirty="0" smtClean="0"/>
              <a:t>Eğitim ve araştırma sorunları</a:t>
            </a:r>
          </a:p>
          <a:p>
            <a:r>
              <a:rPr lang="tr-TR" sz="3600" dirty="0" smtClean="0">
                <a:solidFill>
                  <a:srgbClr val="0070C0"/>
                </a:solidFill>
              </a:rPr>
              <a:t>Performans…Performans…Performans…</a:t>
            </a:r>
            <a:endParaRPr lang="tr-TR" sz="3600" dirty="0">
              <a:solidFill>
                <a:srgbClr val="0070C0"/>
              </a:solidFill>
            </a:endParaRPr>
          </a:p>
          <a:p>
            <a:endParaRPr lang="tr-TR" dirty="0"/>
          </a:p>
        </p:txBody>
      </p:sp>
    </p:spTree>
    <p:extLst>
      <p:ext uri="{BB962C8B-B14F-4D97-AF65-F5344CB8AC3E}">
        <p14:creationId xmlns:p14="http://schemas.microsoft.com/office/powerpoint/2010/main" val="4081481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Tıpta Uzmanlık Eğitimi</a:t>
            </a:r>
            <a:br>
              <a:rPr lang="tr-TR" dirty="0" smtClean="0">
                <a:solidFill>
                  <a:srgbClr val="FF0000"/>
                </a:solidFill>
              </a:rPr>
            </a:br>
            <a:r>
              <a:rPr lang="tr-TR" dirty="0" smtClean="0">
                <a:solidFill>
                  <a:srgbClr val="FF0000"/>
                </a:solidFill>
              </a:rPr>
              <a:t>Kalite İndikatörleri</a:t>
            </a:r>
            <a:endParaRPr lang="tr-TR" dirty="0">
              <a:solidFill>
                <a:srgbClr val="FF0000"/>
              </a:solidFill>
            </a:endParaRPr>
          </a:p>
        </p:txBody>
      </p:sp>
      <p:sp>
        <p:nvSpPr>
          <p:cNvPr id="3" name="İçerik Yer Tutucusu 2"/>
          <p:cNvSpPr>
            <a:spLocks noGrp="1"/>
          </p:cNvSpPr>
          <p:nvPr>
            <p:ph idx="1"/>
          </p:nvPr>
        </p:nvSpPr>
        <p:spPr>
          <a:xfrm>
            <a:off x="457200" y="1600200"/>
            <a:ext cx="8229600" cy="4925144"/>
          </a:xfrm>
        </p:spPr>
        <p:txBody>
          <a:bodyPr>
            <a:normAutofit fontScale="70000" lnSpcReduction="20000"/>
          </a:bodyPr>
          <a:lstStyle/>
          <a:p>
            <a:r>
              <a:rPr lang="tr-TR" sz="4000" dirty="0"/>
              <a:t>Eğitici kadronun ayırdığı zaman ve süreklilik</a:t>
            </a:r>
          </a:p>
          <a:p>
            <a:r>
              <a:rPr lang="tr-TR" sz="4000" dirty="0"/>
              <a:t>Eğitim programları için kurumsal destek</a:t>
            </a:r>
          </a:p>
          <a:p>
            <a:r>
              <a:rPr lang="tr-TR" sz="4000" dirty="0"/>
              <a:t>Eğiticilerin denetiminin uygunluğu</a:t>
            </a:r>
          </a:p>
          <a:p>
            <a:r>
              <a:rPr lang="tr-TR" sz="4000" dirty="0"/>
              <a:t>Eğiticilerin klinik yetenekleri</a:t>
            </a:r>
          </a:p>
          <a:p>
            <a:r>
              <a:rPr lang="tr-TR" sz="4000" dirty="0"/>
              <a:t>Eğitilenlere uygun ve yeterli değerlendirme ve geri bildirim</a:t>
            </a:r>
          </a:p>
          <a:p>
            <a:r>
              <a:rPr lang="tr-TR" sz="4000" dirty="0"/>
              <a:t>Eğitime gönül veren eğitici sayısı</a:t>
            </a:r>
          </a:p>
          <a:p>
            <a:r>
              <a:rPr lang="tr-TR" sz="4000" dirty="0"/>
              <a:t>Programın yaşam-boyu öğrenme konusuna eğilimi</a:t>
            </a:r>
          </a:p>
          <a:p>
            <a:r>
              <a:rPr lang="tr-TR" sz="4000" dirty="0"/>
              <a:t>Programın hedeflerine </a:t>
            </a:r>
            <a:r>
              <a:rPr lang="tr-TR" sz="4000" dirty="0" smtClean="0"/>
              <a:t>ulaşılabilirliği</a:t>
            </a:r>
          </a:p>
          <a:p>
            <a:endParaRPr lang="tr-TR" dirty="0"/>
          </a:p>
          <a:p>
            <a:pPr marL="0" indent="0">
              <a:buNone/>
            </a:pPr>
            <a:r>
              <a:rPr lang="en-US" sz="2600" dirty="0" err="1" smtClean="0">
                <a:solidFill>
                  <a:srgbClr val="002060"/>
                </a:solidFill>
              </a:rPr>
              <a:t>Klessig</a:t>
            </a:r>
            <a:r>
              <a:rPr lang="en-US" sz="2600" dirty="0" smtClean="0">
                <a:solidFill>
                  <a:srgbClr val="002060"/>
                </a:solidFill>
              </a:rPr>
              <a:t> </a:t>
            </a:r>
            <a:r>
              <a:rPr lang="en-US" sz="2600" dirty="0">
                <a:solidFill>
                  <a:srgbClr val="002060"/>
                </a:solidFill>
              </a:rPr>
              <a:t>JM, </a:t>
            </a:r>
            <a:r>
              <a:rPr lang="en-US" sz="2600" dirty="0" err="1">
                <a:solidFill>
                  <a:srgbClr val="002060"/>
                </a:solidFill>
              </a:rPr>
              <a:t>Wolsthal</a:t>
            </a:r>
            <a:r>
              <a:rPr lang="en-US" sz="2600" dirty="0">
                <a:solidFill>
                  <a:srgbClr val="002060"/>
                </a:solidFill>
              </a:rPr>
              <a:t> SD, Levine MA et al: A pilot survey study to </a:t>
            </a:r>
            <a:r>
              <a:rPr lang="en-US" sz="2600" dirty="0" smtClean="0">
                <a:solidFill>
                  <a:srgbClr val="002060"/>
                </a:solidFill>
              </a:rPr>
              <a:t>define</a:t>
            </a:r>
            <a:r>
              <a:rPr lang="tr-TR" sz="2600" dirty="0" smtClean="0">
                <a:solidFill>
                  <a:srgbClr val="002060"/>
                </a:solidFill>
              </a:rPr>
              <a:t> </a:t>
            </a:r>
            <a:r>
              <a:rPr lang="en-US" sz="2600" dirty="0" smtClean="0">
                <a:solidFill>
                  <a:srgbClr val="002060"/>
                </a:solidFill>
              </a:rPr>
              <a:t>quality </a:t>
            </a:r>
            <a:r>
              <a:rPr lang="en-US" sz="2600" dirty="0">
                <a:solidFill>
                  <a:srgbClr val="002060"/>
                </a:solidFill>
              </a:rPr>
              <a:t>in residency education, </a:t>
            </a:r>
            <a:r>
              <a:rPr lang="en-US" sz="2600" dirty="0" err="1">
                <a:solidFill>
                  <a:srgbClr val="002060"/>
                </a:solidFill>
              </a:rPr>
              <a:t>Acad</a:t>
            </a:r>
            <a:r>
              <a:rPr lang="en-US" sz="2600" dirty="0">
                <a:solidFill>
                  <a:srgbClr val="002060"/>
                </a:solidFill>
              </a:rPr>
              <a:t> Med 2000;75(1):71-3.</a:t>
            </a:r>
            <a:endParaRPr lang="tr-TR" sz="2600" dirty="0" smtClean="0">
              <a:solidFill>
                <a:srgbClr val="002060"/>
              </a:solidFill>
            </a:endParaRPr>
          </a:p>
          <a:p>
            <a:endParaRPr lang="tr-TR" dirty="0"/>
          </a:p>
        </p:txBody>
      </p:sp>
    </p:spTree>
    <p:extLst>
      <p:ext uri="{BB962C8B-B14F-4D97-AF65-F5344CB8AC3E}">
        <p14:creationId xmlns:p14="http://schemas.microsoft.com/office/powerpoint/2010/main" val="254716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solidFill>
                  <a:srgbClr val="FF0000"/>
                </a:solidFill>
              </a:rPr>
              <a:t>Çözüm Önerileri</a:t>
            </a:r>
            <a:endParaRPr lang="tr-TR" dirty="0">
              <a:solidFill>
                <a:srgbClr val="FF0000"/>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851230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8507288" cy="4525963"/>
          </a:xfrm>
        </p:spPr>
        <p:txBody>
          <a:bodyPr/>
          <a:lstStyle/>
          <a:p>
            <a:r>
              <a:rPr lang="tr-TR" dirty="0" smtClean="0"/>
              <a:t>Dünyadan  örnekler</a:t>
            </a:r>
          </a:p>
          <a:p>
            <a:r>
              <a:rPr lang="tr-TR" dirty="0" smtClean="0"/>
              <a:t>Kamu Hastaneleri Birliği’ni fırsata dönüştürmek</a:t>
            </a:r>
          </a:p>
          <a:p>
            <a:r>
              <a:rPr lang="tr-TR" dirty="0" smtClean="0"/>
              <a:t>Tıpta  uzmanlık eğitimi-örnek uygulama</a:t>
            </a:r>
          </a:p>
          <a:p>
            <a:r>
              <a:rPr lang="tr-TR" dirty="0" smtClean="0"/>
              <a:t>Tıpta uzmanlık eğitimi sistem değişimi</a:t>
            </a:r>
          </a:p>
          <a:p>
            <a:endParaRPr lang="tr-TR" dirty="0"/>
          </a:p>
        </p:txBody>
      </p:sp>
    </p:spTree>
    <p:extLst>
      <p:ext uri="{BB962C8B-B14F-4D97-AF65-F5344CB8AC3E}">
        <p14:creationId xmlns:p14="http://schemas.microsoft.com/office/powerpoint/2010/main" val="1069658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20688"/>
            <a:ext cx="8229600" cy="1152128"/>
          </a:xfrm>
        </p:spPr>
        <p:txBody>
          <a:bodyPr>
            <a:normAutofit fontScale="90000"/>
          </a:bodyPr>
          <a:lstStyle/>
          <a:p>
            <a:r>
              <a:rPr lang="tr-TR" dirty="0" smtClean="0">
                <a:solidFill>
                  <a:srgbClr val="FF0000"/>
                </a:solidFill>
              </a:rPr>
              <a:t/>
            </a:r>
            <a:br>
              <a:rPr lang="tr-TR" dirty="0" smtClean="0">
                <a:solidFill>
                  <a:srgbClr val="FF0000"/>
                </a:solidFill>
              </a:rPr>
            </a:br>
            <a:r>
              <a:rPr lang="en-US" dirty="0" smtClean="0">
                <a:solidFill>
                  <a:srgbClr val="FF0000"/>
                </a:solidFill>
              </a:rPr>
              <a:t>Harvard </a:t>
            </a:r>
            <a:r>
              <a:rPr lang="en-US" dirty="0" err="1" smtClean="0">
                <a:solidFill>
                  <a:srgbClr val="FF0000"/>
                </a:solidFill>
              </a:rPr>
              <a:t>Üniversitesi</a:t>
            </a:r>
            <a:r>
              <a:rPr lang="en-US" dirty="0" smtClean="0">
                <a:solidFill>
                  <a:srgbClr val="FF0000"/>
                </a:solidFill>
              </a:rPr>
              <a:t> Tıp </a:t>
            </a:r>
            <a:r>
              <a:rPr lang="en-US" dirty="0" err="1" smtClean="0">
                <a:solidFill>
                  <a:srgbClr val="FF0000"/>
                </a:solidFill>
              </a:rPr>
              <a:t>Fakültesi</a:t>
            </a:r>
            <a:endParaRPr lang="en-US" dirty="0" smtClean="0">
              <a:solidFill>
                <a:srgbClr val="FF0000"/>
              </a:solidFill>
            </a:endParaRPr>
          </a:p>
        </p:txBody>
      </p:sp>
      <p:sp>
        <p:nvSpPr>
          <p:cNvPr id="15363" name="Content Placeholder 2"/>
          <p:cNvSpPr>
            <a:spLocks noGrp="1"/>
          </p:cNvSpPr>
          <p:nvPr>
            <p:ph idx="1"/>
          </p:nvPr>
        </p:nvSpPr>
        <p:spPr>
          <a:xfrm>
            <a:off x="457200" y="2204864"/>
            <a:ext cx="8229600" cy="4392488"/>
          </a:xfrm>
        </p:spPr>
        <p:txBody>
          <a:bodyPr>
            <a:normAutofit/>
          </a:bodyPr>
          <a:lstStyle/>
          <a:p>
            <a:r>
              <a:rPr lang="en-US" dirty="0" smtClean="0"/>
              <a:t>Harvard </a:t>
            </a:r>
            <a:r>
              <a:rPr lang="en-US" dirty="0" err="1" smtClean="0"/>
              <a:t>Üniversitesi</a:t>
            </a:r>
            <a:r>
              <a:rPr lang="en-US" dirty="0" smtClean="0"/>
              <a:t> Tıp </a:t>
            </a:r>
            <a:r>
              <a:rPr lang="en-US" dirty="0" err="1" smtClean="0"/>
              <a:t>Fakültesi</a:t>
            </a:r>
            <a:endParaRPr lang="en-US" dirty="0" smtClean="0"/>
          </a:p>
          <a:p>
            <a:pPr lvl="1"/>
            <a:r>
              <a:rPr lang="en-US" dirty="0" err="1" smtClean="0"/>
              <a:t>Temel</a:t>
            </a:r>
            <a:r>
              <a:rPr lang="en-US" dirty="0" smtClean="0"/>
              <a:t> Tıp </a:t>
            </a:r>
            <a:r>
              <a:rPr lang="en-US" dirty="0" err="1" smtClean="0"/>
              <a:t>Bilimleri</a:t>
            </a:r>
            <a:r>
              <a:rPr lang="en-US" dirty="0" smtClean="0"/>
              <a:t> </a:t>
            </a:r>
            <a:r>
              <a:rPr lang="en-US" dirty="0" err="1" smtClean="0"/>
              <a:t>Eğitimi</a:t>
            </a:r>
            <a:r>
              <a:rPr lang="en-US" dirty="0" smtClean="0"/>
              <a:t>:</a:t>
            </a:r>
          </a:p>
          <a:p>
            <a:pPr lvl="2"/>
            <a:r>
              <a:rPr lang="en-US" dirty="0" smtClean="0"/>
              <a:t>4 </a:t>
            </a:r>
            <a:r>
              <a:rPr lang="en-US" dirty="0" err="1" smtClean="0"/>
              <a:t>yıllık</a:t>
            </a:r>
            <a:r>
              <a:rPr lang="en-US" dirty="0" smtClean="0"/>
              <a:t> </a:t>
            </a:r>
            <a:r>
              <a:rPr lang="en-US" dirty="0" err="1" smtClean="0"/>
              <a:t>temel</a:t>
            </a:r>
            <a:r>
              <a:rPr lang="en-US" dirty="0" smtClean="0"/>
              <a:t>, Tıp </a:t>
            </a:r>
            <a:r>
              <a:rPr lang="en-US" dirty="0" err="1" smtClean="0"/>
              <a:t>Öncesi</a:t>
            </a:r>
            <a:r>
              <a:rPr lang="en-US" dirty="0" smtClean="0"/>
              <a:t> </a:t>
            </a:r>
            <a:r>
              <a:rPr lang="en-US" dirty="0" err="1" smtClean="0"/>
              <a:t>Üniversite</a:t>
            </a:r>
            <a:r>
              <a:rPr lang="en-US" dirty="0" smtClean="0"/>
              <a:t> </a:t>
            </a:r>
            <a:r>
              <a:rPr lang="en-US" dirty="0" err="1" smtClean="0"/>
              <a:t>eğitiminin</a:t>
            </a:r>
            <a:r>
              <a:rPr lang="en-US" dirty="0" smtClean="0"/>
              <a:t> </a:t>
            </a:r>
            <a:r>
              <a:rPr lang="en-US" dirty="0" err="1" smtClean="0"/>
              <a:t>ardından</a:t>
            </a:r>
            <a:endParaRPr lang="en-US" dirty="0" smtClean="0"/>
          </a:p>
          <a:p>
            <a:pPr marL="914400" lvl="2" indent="0">
              <a:buNone/>
            </a:pPr>
            <a:r>
              <a:rPr lang="en-US" dirty="0" smtClean="0"/>
              <a:t>Harvard Tıp </a:t>
            </a:r>
            <a:r>
              <a:rPr lang="en-US" dirty="0" err="1" smtClean="0"/>
              <a:t>Fakültesinde</a:t>
            </a:r>
            <a:r>
              <a:rPr lang="en-US" dirty="0" smtClean="0"/>
              <a:t> </a:t>
            </a:r>
            <a:r>
              <a:rPr lang="en-US" dirty="0" err="1" smtClean="0"/>
              <a:t>verilen</a:t>
            </a:r>
            <a:r>
              <a:rPr lang="en-US" dirty="0" smtClean="0"/>
              <a:t> </a:t>
            </a:r>
            <a:r>
              <a:rPr lang="en-US" dirty="0" err="1" smtClean="0"/>
              <a:t>bioistatistik</a:t>
            </a:r>
            <a:r>
              <a:rPr lang="en-US" dirty="0" smtClean="0"/>
              <a:t>, </a:t>
            </a:r>
            <a:r>
              <a:rPr lang="en-US" dirty="0" err="1" smtClean="0"/>
              <a:t>Biyoloji</a:t>
            </a:r>
            <a:r>
              <a:rPr lang="en-US" dirty="0" smtClean="0"/>
              <a:t>, </a:t>
            </a:r>
            <a:r>
              <a:rPr lang="en-US" dirty="0" err="1" smtClean="0"/>
              <a:t>Biyokimya</a:t>
            </a:r>
            <a:r>
              <a:rPr lang="en-US" dirty="0" smtClean="0"/>
              <a:t>, </a:t>
            </a:r>
            <a:r>
              <a:rPr lang="en-US" dirty="0" err="1" smtClean="0"/>
              <a:t>Anatomi</a:t>
            </a:r>
            <a:r>
              <a:rPr lang="en-US" dirty="0" smtClean="0"/>
              <a:t>, </a:t>
            </a:r>
            <a:r>
              <a:rPr lang="en-US" dirty="0" err="1" smtClean="0"/>
              <a:t>Fizyoloji</a:t>
            </a:r>
            <a:r>
              <a:rPr lang="en-US" dirty="0" smtClean="0"/>
              <a:t>, </a:t>
            </a:r>
            <a:r>
              <a:rPr lang="en-US" dirty="0" err="1" smtClean="0"/>
              <a:t>Histoloji</a:t>
            </a:r>
            <a:r>
              <a:rPr lang="en-US" dirty="0" smtClean="0"/>
              <a:t>, </a:t>
            </a:r>
            <a:r>
              <a:rPr lang="en-US" dirty="0" err="1" smtClean="0"/>
              <a:t>Emryoloji</a:t>
            </a:r>
            <a:r>
              <a:rPr lang="en-US" dirty="0" smtClean="0"/>
              <a:t>, </a:t>
            </a:r>
            <a:r>
              <a:rPr lang="en-US" dirty="0" err="1" smtClean="0"/>
              <a:t>Gelişimsel</a:t>
            </a:r>
            <a:r>
              <a:rPr lang="en-US" dirty="0" smtClean="0"/>
              <a:t> </a:t>
            </a:r>
            <a:r>
              <a:rPr lang="en-US" dirty="0" err="1" smtClean="0"/>
              <a:t>Biyoloji</a:t>
            </a:r>
            <a:r>
              <a:rPr lang="en-US" dirty="0" smtClean="0"/>
              <a:t>, </a:t>
            </a:r>
            <a:r>
              <a:rPr lang="en-US" dirty="0" err="1" smtClean="0"/>
              <a:t>Mikrobiyoloji</a:t>
            </a:r>
            <a:r>
              <a:rPr lang="en-US" dirty="0" smtClean="0"/>
              <a:t>, </a:t>
            </a:r>
            <a:r>
              <a:rPr lang="en-US" dirty="0" err="1" smtClean="0"/>
              <a:t>Patoloji</a:t>
            </a:r>
            <a:r>
              <a:rPr lang="en-US" dirty="0" smtClean="0"/>
              <a:t> vb. </a:t>
            </a:r>
            <a:r>
              <a:rPr lang="en-US" dirty="0" err="1" smtClean="0"/>
              <a:t>Alanlarini</a:t>
            </a:r>
            <a:r>
              <a:rPr lang="en-US" dirty="0" smtClean="0"/>
              <a:t> </a:t>
            </a:r>
            <a:r>
              <a:rPr lang="en-US" dirty="0" err="1" smtClean="0"/>
              <a:t>içine</a:t>
            </a:r>
            <a:r>
              <a:rPr lang="en-US" dirty="0" smtClean="0"/>
              <a:t> </a:t>
            </a:r>
            <a:r>
              <a:rPr lang="en-US" dirty="0" err="1" smtClean="0"/>
              <a:t>alan</a:t>
            </a:r>
            <a:r>
              <a:rPr lang="en-US" dirty="0" smtClean="0"/>
              <a:t> </a:t>
            </a:r>
            <a:r>
              <a:rPr lang="en-US" dirty="0" err="1" smtClean="0"/>
              <a:t>eğitimi</a:t>
            </a:r>
            <a:r>
              <a:rPr lang="en-US" dirty="0" smtClean="0"/>
              <a:t> </a:t>
            </a:r>
            <a:r>
              <a:rPr lang="en-US" dirty="0" err="1" smtClean="0"/>
              <a:t>kapsar</a:t>
            </a:r>
            <a:r>
              <a:rPr lang="en-US" dirty="0" smtClean="0"/>
              <a:t>.</a:t>
            </a:r>
          </a:p>
          <a:p>
            <a:pPr lvl="1"/>
            <a:r>
              <a:rPr lang="en-US" dirty="0" err="1" smtClean="0"/>
              <a:t>Klinik</a:t>
            </a:r>
            <a:r>
              <a:rPr lang="en-US" dirty="0" smtClean="0"/>
              <a:t> Tıp </a:t>
            </a:r>
            <a:r>
              <a:rPr lang="en-US" dirty="0" err="1" smtClean="0"/>
              <a:t>Bilimleri</a:t>
            </a:r>
            <a:r>
              <a:rPr lang="en-US" dirty="0" smtClean="0"/>
              <a:t>:</a:t>
            </a:r>
          </a:p>
          <a:p>
            <a:pPr lvl="2"/>
            <a:r>
              <a:rPr lang="en-US" dirty="0" smtClean="0"/>
              <a:t>Harvard </a:t>
            </a:r>
            <a:r>
              <a:rPr lang="en-US" dirty="0" err="1" smtClean="0"/>
              <a:t>Üniversitesi</a:t>
            </a:r>
            <a:r>
              <a:rPr lang="en-US" dirty="0" smtClean="0"/>
              <a:t> </a:t>
            </a:r>
            <a:r>
              <a:rPr lang="en-US" dirty="0" err="1" smtClean="0"/>
              <a:t>ile</a:t>
            </a:r>
            <a:r>
              <a:rPr lang="en-US" dirty="0" smtClean="0"/>
              <a:t> </a:t>
            </a:r>
            <a:r>
              <a:rPr lang="en-US" dirty="0" err="1" smtClean="0"/>
              <a:t>bağlantılı</a:t>
            </a:r>
            <a:r>
              <a:rPr lang="en-US" dirty="0" smtClean="0"/>
              <a:t> </a:t>
            </a:r>
            <a:r>
              <a:rPr lang="en-US" dirty="0" err="1" smtClean="0"/>
              <a:t>hastanelerde</a:t>
            </a:r>
            <a:r>
              <a:rPr lang="en-US" dirty="0" smtClean="0"/>
              <a:t> </a:t>
            </a:r>
            <a:r>
              <a:rPr lang="en-US" dirty="0" err="1" smtClean="0"/>
              <a:t>verilen</a:t>
            </a:r>
            <a:r>
              <a:rPr lang="en-US" dirty="0" smtClean="0"/>
              <a:t> </a:t>
            </a:r>
            <a:r>
              <a:rPr lang="en-US" dirty="0" err="1" smtClean="0"/>
              <a:t>Klinik</a:t>
            </a:r>
            <a:r>
              <a:rPr lang="en-US" dirty="0" smtClean="0"/>
              <a:t> </a:t>
            </a:r>
            <a:r>
              <a:rPr lang="en-US" dirty="0" err="1" smtClean="0"/>
              <a:t>Eğitimi</a:t>
            </a:r>
            <a:r>
              <a:rPr lang="en-US" dirty="0" smtClean="0"/>
              <a:t> </a:t>
            </a:r>
            <a:r>
              <a:rPr lang="en-US" dirty="0" err="1" smtClean="0"/>
              <a:t>Kapsar</a:t>
            </a:r>
            <a:endParaRPr lang="en-US" dirty="0" smtClean="0"/>
          </a:p>
        </p:txBody>
      </p:sp>
    </p:spTree>
    <p:extLst>
      <p:ext uri="{BB962C8B-B14F-4D97-AF65-F5344CB8AC3E}">
        <p14:creationId xmlns:p14="http://schemas.microsoft.com/office/powerpoint/2010/main" val="820050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tr-TR" sz="4000" dirty="0" smtClean="0">
                <a:solidFill>
                  <a:srgbClr val="FF0000"/>
                </a:solidFill>
              </a:rPr>
              <a:t/>
            </a:r>
            <a:br>
              <a:rPr lang="tr-TR" sz="4000" dirty="0" smtClean="0">
                <a:solidFill>
                  <a:srgbClr val="FF0000"/>
                </a:solidFill>
              </a:rPr>
            </a:br>
            <a:r>
              <a:rPr lang="en-US" sz="4000" dirty="0" smtClean="0">
                <a:solidFill>
                  <a:srgbClr val="FF0000"/>
                </a:solidFill>
              </a:rPr>
              <a:t>Harvard </a:t>
            </a:r>
            <a:r>
              <a:rPr lang="en-US" sz="4000" dirty="0" err="1" smtClean="0">
                <a:solidFill>
                  <a:srgbClr val="FF0000"/>
                </a:solidFill>
              </a:rPr>
              <a:t>Üniversitesi</a:t>
            </a:r>
            <a:r>
              <a:rPr lang="en-US" sz="4000" dirty="0" smtClean="0">
                <a:solidFill>
                  <a:srgbClr val="FF0000"/>
                </a:solidFill>
              </a:rPr>
              <a:t> </a:t>
            </a:r>
            <a:r>
              <a:rPr lang="tr-TR" sz="4000" dirty="0" smtClean="0">
                <a:solidFill>
                  <a:srgbClr val="FF0000"/>
                </a:solidFill>
              </a:rPr>
              <a:t>–Tıp Fakültesi </a:t>
            </a:r>
            <a:r>
              <a:rPr lang="en-US" sz="4000" dirty="0" smtClean="0">
                <a:solidFill>
                  <a:srgbClr val="FF0000"/>
                </a:solidFill>
              </a:rPr>
              <a:t> </a:t>
            </a:r>
            <a:r>
              <a:rPr lang="en-US" sz="4000" dirty="0" err="1" smtClean="0">
                <a:solidFill>
                  <a:srgbClr val="FF0000"/>
                </a:solidFill>
              </a:rPr>
              <a:t>Bağlantılı</a:t>
            </a:r>
            <a:r>
              <a:rPr lang="en-US" sz="4000" dirty="0" smtClean="0">
                <a:solidFill>
                  <a:srgbClr val="FF0000"/>
                </a:solidFill>
              </a:rPr>
              <a:t> </a:t>
            </a:r>
            <a:r>
              <a:rPr lang="en-US" sz="4000" dirty="0" err="1" smtClean="0">
                <a:solidFill>
                  <a:srgbClr val="FF0000"/>
                </a:solidFill>
              </a:rPr>
              <a:t>Hastaneler</a:t>
            </a:r>
            <a:endParaRPr lang="en-US" sz="4000" dirty="0" smtClean="0">
              <a:solidFill>
                <a:srgbClr val="FF0000"/>
              </a:solidFill>
            </a:endParaRPr>
          </a:p>
        </p:txBody>
      </p:sp>
      <p:sp>
        <p:nvSpPr>
          <p:cNvPr id="16387" name="Content Placeholder 2"/>
          <p:cNvSpPr>
            <a:spLocks noGrp="1"/>
          </p:cNvSpPr>
          <p:nvPr>
            <p:ph idx="1"/>
          </p:nvPr>
        </p:nvSpPr>
        <p:spPr>
          <a:xfrm>
            <a:off x="457200" y="2420888"/>
            <a:ext cx="8229600" cy="3705275"/>
          </a:xfrm>
        </p:spPr>
        <p:txBody>
          <a:bodyPr>
            <a:normAutofit fontScale="92500" lnSpcReduction="10000"/>
          </a:bodyPr>
          <a:lstStyle/>
          <a:p>
            <a:r>
              <a:rPr lang="en-US" dirty="0" smtClean="0"/>
              <a:t>Children’s Hospital Boston</a:t>
            </a:r>
          </a:p>
          <a:p>
            <a:r>
              <a:rPr lang="en-US" dirty="0" smtClean="0"/>
              <a:t>Massachusetts General Hospital</a:t>
            </a:r>
          </a:p>
          <a:p>
            <a:r>
              <a:rPr lang="en-US" dirty="0" smtClean="0"/>
              <a:t>Massachusetts Ear and Eye Infirmary</a:t>
            </a:r>
          </a:p>
          <a:p>
            <a:r>
              <a:rPr lang="en-US" dirty="0" smtClean="0"/>
              <a:t>Brigham and Women’s Hospital</a:t>
            </a:r>
          </a:p>
          <a:p>
            <a:r>
              <a:rPr lang="en-US" dirty="0" smtClean="0"/>
              <a:t>Beth Israel Deaconess Hospital</a:t>
            </a:r>
          </a:p>
          <a:p>
            <a:r>
              <a:rPr lang="en-US" dirty="0" smtClean="0"/>
              <a:t>Dana Farber Cancer Institute</a:t>
            </a:r>
          </a:p>
          <a:p>
            <a:r>
              <a:rPr lang="en-US" dirty="0" smtClean="0"/>
              <a:t>Cambridge Hospital</a:t>
            </a:r>
          </a:p>
        </p:txBody>
      </p:sp>
    </p:spTree>
    <p:extLst>
      <p:ext uri="{BB962C8B-B14F-4D97-AF65-F5344CB8AC3E}">
        <p14:creationId xmlns:p14="http://schemas.microsoft.com/office/powerpoint/2010/main" val="67385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836712"/>
            <a:ext cx="8003232" cy="1224136"/>
          </a:xfrm>
        </p:spPr>
        <p:txBody>
          <a:bodyPr>
            <a:normAutofit fontScale="90000"/>
          </a:bodyPr>
          <a:lstStyle/>
          <a:p>
            <a:r>
              <a:rPr lang="tr-TR" dirty="0" smtClean="0">
                <a:solidFill>
                  <a:srgbClr val="FF0000"/>
                </a:solidFill>
              </a:rPr>
              <a:t>Avustralya</a:t>
            </a:r>
            <a:br>
              <a:rPr lang="tr-TR" dirty="0" smtClean="0">
                <a:solidFill>
                  <a:srgbClr val="FF0000"/>
                </a:solidFill>
              </a:rPr>
            </a:br>
            <a:r>
              <a:rPr lang="tr-TR" dirty="0" smtClean="0">
                <a:solidFill>
                  <a:srgbClr val="FF0000"/>
                </a:solidFill>
              </a:rPr>
              <a:t>Melbourne </a:t>
            </a:r>
            <a:r>
              <a:rPr lang="tr-TR" dirty="0" err="1" smtClean="0">
                <a:solidFill>
                  <a:srgbClr val="FF0000"/>
                </a:solidFill>
              </a:rPr>
              <a:t>Medical</a:t>
            </a:r>
            <a:r>
              <a:rPr lang="tr-TR" dirty="0" smtClean="0">
                <a:solidFill>
                  <a:srgbClr val="FF0000"/>
                </a:solidFill>
              </a:rPr>
              <a:t> School</a:t>
            </a:r>
            <a:endParaRPr lang="tr-TR" dirty="0">
              <a:solidFill>
                <a:srgbClr val="FF0000"/>
              </a:solidFill>
            </a:endParaRPr>
          </a:p>
        </p:txBody>
      </p:sp>
      <p:sp>
        <p:nvSpPr>
          <p:cNvPr id="3" name="İçerik Yer Tutucusu 2"/>
          <p:cNvSpPr>
            <a:spLocks noGrp="1"/>
          </p:cNvSpPr>
          <p:nvPr>
            <p:ph idx="1"/>
          </p:nvPr>
        </p:nvSpPr>
        <p:spPr>
          <a:xfrm>
            <a:off x="457200" y="2492896"/>
            <a:ext cx="8229600" cy="3633267"/>
          </a:xfrm>
        </p:spPr>
        <p:txBody>
          <a:bodyPr>
            <a:normAutofit fontScale="85000" lnSpcReduction="10000"/>
          </a:bodyPr>
          <a:lstStyle/>
          <a:p>
            <a:r>
              <a:rPr lang="tr-TR" dirty="0" err="1" smtClean="0"/>
              <a:t>The</a:t>
            </a:r>
            <a:r>
              <a:rPr lang="tr-TR" dirty="0" smtClean="0"/>
              <a:t> </a:t>
            </a:r>
            <a:r>
              <a:rPr lang="tr-TR" dirty="0" err="1" smtClean="0"/>
              <a:t>Royal</a:t>
            </a:r>
            <a:r>
              <a:rPr lang="tr-TR" dirty="0" smtClean="0"/>
              <a:t> Melbourne </a:t>
            </a:r>
            <a:r>
              <a:rPr lang="tr-TR" dirty="0" err="1" smtClean="0"/>
              <a:t>Hospital</a:t>
            </a:r>
            <a:endParaRPr lang="tr-TR" dirty="0" smtClean="0"/>
          </a:p>
          <a:p>
            <a:r>
              <a:rPr lang="tr-TR" dirty="0" err="1" smtClean="0"/>
              <a:t>Royal</a:t>
            </a:r>
            <a:r>
              <a:rPr lang="tr-TR" dirty="0" smtClean="0"/>
              <a:t> </a:t>
            </a:r>
            <a:r>
              <a:rPr lang="tr-TR" dirty="0" err="1" smtClean="0"/>
              <a:t>Children’s</a:t>
            </a:r>
            <a:r>
              <a:rPr lang="tr-TR" dirty="0" smtClean="0"/>
              <a:t> </a:t>
            </a:r>
            <a:r>
              <a:rPr lang="tr-TR" dirty="0" err="1" smtClean="0"/>
              <a:t>Hospital</a:t>
            </a:r>
            <a:endParaRPr lang="tr-TR" dirty="0" smtClean="0"/>
          </a:p>
          <a:p>
            <a:r>
              <a:rPr lang="tr-TR" dirty="0" err="1" smtClean="0"/>
              <a:t>Alfred</a:t>
            </a:r>
            <a:r>
              <a:rPr lang="tr-TR" dirty="0" smtClean="0"/>
              <a:t> </a:t>
            </a:r>
            <a:r>
              <a:rPr lang="tr-TR" dirty="0" err="1" smtClean="0"/>
              <a:t>Hospital</a:t>
            </a:r>
            <a:endParaRPr lang="tr-TR" dirty="0" smtClean="0"/>
          </a:p>
          <a:p>
            <a:r>
              <a:rPr lang="tr-TR" dirty="0" smtClean="0"/>
              <a:t>Austin/ </a:t>
            </a:r>
            <a:r>
              <a:rPr lang="tr-TR" dirty="0" err="1" smtClean="0"/>
              <a:t>Repatriation</a:t>
            </a:r>
            <a:r>
              <a:rPr lang="tr-TR" dirty="0" smtClean="0"/>
              <a:t>(</a:t>
            </a:r>
            <a:r>
              <a:rPr lang="tr-TR" dirty="0" err="1" smtClean="0"/>
              <a:t>Albury</a:t>
            </a:r>
            <a:r>
              <a:rPr lang="tr-TR" dirty="0" smtClean="0"/>
              <a:t> </a:t>
            </a:r>
            <a:r>
              <a:rPr lang="tr-TR" dirty="0" err="1" smtClean="0"/>
              <a:t>Rotation</a:t>
            </a:r>
            <a:r>
              <a:rPr lang="tr-TR" dirty="0" smtClean="0"/>
              <a:t>)</a:t>
            </a:r>
          </a:p>
          <a:p>
            <a:r>
              <a:rPr lang="tr-TR" dirty="0" err="1" smtClean="0"/>
              <a:t>Monash</a:t>
            </a:r>
            <a:r>
              <a:rPr lang="tr-TR" dirty="0" smtClean="0"/>
              <a:t> </a:t>
            </a:r>
            <a:r>
              <a:rPr lang="tr-TR" dirty="0" err="1" smtClean="0"/>
              <a:t>Medical</a:t>
            </a:r>
            <a:r>
              <a:rPr lang="tr-TR" dirty="0" smtClean="0"/>
              <a:t> Center</a:t>
            </a:r>
          </a:p>
          <a:p>
            <a:r>
              <a:rPr lang="tr-TR" dirty="0" err="1" smtClean="0"/>
              <a:t>St</a:t>
            </a:r>
            <a:r>
              <a:rPr lang="tr-TR" dirty="0" smtClean="0"/>
              <a:t> </a:t>
            </a:r>
            <a:r>
              <a:rPr lang="tr-TR" dirty="0" err="1" smtClean="0"/>
              <a:t>Vincent’s</a:t>
            </a:r>
            <a:r>
              <a:rPr lang="tr-TR" dirty="0" smtClean="0"/>
              <a:t> </a:t>
            </a:r>
            <a:r>
              <a:rPr lang="tr-TR" dirty="0" err="1" smtClean="0"/>
              <a:t>Hospital</a:t>
            </a:r>
            <a:endParaRPr lang="tr-TR" dirty="0" smtClean="0"/>
          </a:p>
          <a:p>
            <a:r>
              <a:rPr lang="tr-TR" dirty="0" smtClean="0"/>
              <a:t>Western </a:t>
            </a:r>
            <a:r>
              <a:rPr lang="tr-TR" dirty="0" err="1" smtClean="0"/>
              <a:t>Hospital</a:t>
            </a:r>
            <a:endParaRPr lang="tr-TR" dirty="0" smtClean="0"/>
          </a:p>
          <a:p>
            <a:r>
              <a:rPr lang="tr-TR" dirty="0" err="1" smtClean="0"/>
              <a:t>Geelong</a:t>
            </a:r>
            <a:r>
              <a:rPr lang="tr-TR" dirty="0" smtClean="0"/>
              <a:t> </a:t>
            </a:r>
            <a:r>
              <a:rPr lang="tr-TR" dirty="0" err="1" smtClean="0"/>
              <a:t>Hospital</a:t>
            </a:r>
            <a:endParaRPr lang="tr-TR" dirty="0"/>
          </a:p>
        </p:txBody>
      </p:sp>
    </p:spTree>
    <p:extLst>
      <p:ext uri="{BB962C8B-B14F-4D97-AF65-F5344CB8AC3E}">
        <p14:creationId xmlns:p14="http://schemas.microsoft.com/office/powerpoint/2010/main" val="3790620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7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64704"/>
            <a:ext cx="8229600" cy="1224136"/>
          </a:xfrm>
        </p:spPr>
        <p:txBody>
          <a:bodyPr>
            <a:normAutofit fontScale="90000"/>
          </a:bodyPr>
          <a:lstStyle/>
          <a:p>
            <a:r>
              <a:rPr lang="tr-TR" dirty="0" smtClean="0">
                <a:solidFill>
                  <a:srgbClr val="FF0000"/>
                </a:solidFill>
              </a:rPr>
              <a:t>Çin</a:t>
            </a:r>
            <a:br>
              <a:rPr lang="tr-TR" dirty="0" smtClean="0">
                <a:solidFill>
                  <a:srgbClr val="FF0000"/>
                </a:solidFill>
              </a:rPr>
            </a:br>
            <a:r>
              <a:rPr lang="tr-TR" dirty="0" err="1" smtClean="0">
                <a:solidFill>
                  <a:srgbClr val="FF0000"/>
                </a:solidFill>
              </a:rPr>
              <a:t>Tsinghua</a:t>
            </a:r>
            <a:r>
              <a:rPr lang="tr-TR" dirty="0" smtClean="0">
                <a:solidFill>
                  <a:srgbClr val="FF0000"/>
                </a:solidFill>
              </a:rPr>
              <a:t> </a:t>
            </a:r>
            <a:r>
              <a:rPr lang="tr-TR" dirty="0" err="1">
                <a:solidFill>
                  <a:srgbClr val="FF0000"/>
                </a:solidFill>
              </a:rPr>
              <a:t>University</a:t>
            </a:r>
            <a:r>
              <a:rPr lang="tr-TR" dirty="0">
                <a:solidFill>
                  <a:srgbClr val="FF0000"/>
                </a:solidFill>
              </a:rPr>
              <a:t> </a:t>
            </a:r>
            <a:r>
              <a:rPr lang="tr-TR" dirty="0" err="1" smtClean="0">
                <a:solidFill>
                  <a:srgbClr val="FF0000"/>
                </a:solidFill>
              </a:rPr>
              <a:t>Medical</a:t>
            </a:r>
            <a:r>
              <a:rPr lang="tr-TR" dirty="0" smtClean="0">
                <a:solidFill>
                  <a:srgbClr val="FF0000"/>
                </a:solidFill>
              </a:rPr>
              <a:t> School</a:t>
            </a:r>
            <a:endParaRPr lang="tr-TR" dirty="0">
              <a:solidFill>
                <a:srgbClr val="FF0000"/>
              </a:solidFill>
            </a:endParaRPr>
          </a:p>
        </p:txBody>
      </p:sp>
      <p:sp>
        <p:nvSpPr>
          <p:cNvPr id="3" name="İçerik Yer Tutucusu 2"/>
          <p:cNvSpPr>
            <a:spLocks noGrp="1"/>
          </p:cNvSpPr>
          <p:nvPr>
            <p:ph idx="1"/>
          </p:nvPr>
        </p:nvSpPr>
        <p:spPr>
          <a:xfrm>
            <a:off x="457200" y="2420888"/>
            <a:ext cx="8229600" cy="3705275"/>
          </a:xfrm>
        </p:spPr>
        <p:txBody>
          <a:bodyPr>
            <a:normAutofit fontScale="77500" lnSpcReduction="20000"/>
          </a:bodyPr>
          <a:lstStyle/>
          <a:p>
            <a:r>
              <a:rPr lang="tr-TR" dirty="0" smtClean="0">
                <a:solidFill>
                  <a:srgbClr val="FF0000"/>
                </a:solidFill>
              </a:rPr>
              <a:t>Afiliye Hastaneler</a:t>
            </a:r>
          </a:p>
          <a:p>
            <a:r>
              <a:rPr lang="tr-TR" dirty="0" err="1" smtClean="0"/>
              <a:t>Beijing</a:t>
            </a:r>
            <a:r>
              <a:rPr lang="tr-TR" dirty="0" smtClean="0"/>
              <a:t> </a:t>
            </a:r>
            <a:r>
              <a:rPr lang="tr-TR" dirty="0" err="1"/>
              <a:t>Hua</a:t>
            </a:r>
            <a:r>
              <a:rPr lang="tr-TR" dirty="0"/>
              <a:t> </a:t>
            </a:r>
            <a:r>
              <a:rPr lang="tr-TR" dirty="0" err="1"/>
              <a:t>Xin</a:t>
            </a:r>
            <a:r>
              <a:rPr lang="tr-TR" dirty="0"/>
              <a:t> </a:t>
            </a:r>
            <a:r>
              <a:rPr lang="tr-TR" dirty="0" err="1"/>
              <a:t>Hospital</a:t>
            </a:r>
            <a:r>
              <a:rPr lang="tr-TR" dirty="0"/>
              <a:t> </a:t>
            </a:r>
            <a:endParaRPr lang="tr-TR" dirty="0" smtClean="0"/>
          </a:p>
          <a:p>
            <a:r>
              <a:rPr lang="tr-TR" dirty="0" err="1" smtClean="0"/>
              <a:t>Yu</a:t>
            </a:r>
            <a:r>
              <a:rPr lang="tr-TR" dirty="0" smtClean="0"/>
              <a:t> </a:t>
            </a:r>
            <a:r>
              <a:rPr lang="tr-TR" dirty="0" err="1" smtClean="0"/>
              <a:t>Quan</a:t>
            </a:r>
            <a:r>
              <a:rPr lang="tr-TR" dirty="0" smtClean="0"/>
              <a:t> </a:t>
            </a:r>
            <a:r>
              <a:rPr lang="tr-TR" dirty="0" err="1" smtClean="0"/>
              <a:t>Hospital</a:t>
            </a:r>
            <a:endParaRPr lang="tr-TR" dirty="0" smtClean="0"/>
          </a:p>
          <a:p>
            <a:r>
              <a:rPr lang="tr-TR" dirty="0" err="1" smtClean="0"/>
              <a:t>Beijing</a:t>
            </a:r>
            <a:r>
              <a:rPr lang="tr-TR" dirty="0" smtClean="0"/>
              <a:t> </a:t>
            </a:r>
            <a:r>
              <a:rPr lang="tr-TR" dirty="0" err="1" smtClean="0"/>
              <a:t>Tsinghua</a:t>
            </a:r>
            <a:r>
              <a:rPr lang="tr-TR" dirty="0" smtClean="0"/>
              <a:t> </a:t>
            </a:r>
            <a:r>
              <a:rPr lang="tr-TR" dirty="0" err="1" smtClean="0"/>
              <a:t>Hospital</a:t>
            </a:r>
            <a:endParaRPr lang="tr-TR" dirty="0" smtClean="0"/>
          </a:p>
          <a:p>
            <a:r>
              <a:rPr lang="en-US" dirty="0" smtClean="0"/>
              <a:t>Beijing </a:t>
            </a:r>
            <a:r>
              <a:rPr lang="en-US" dirty="0"/>
              <a:t>Tsinghua Chang Gung </a:t>
            </a:r>
            <a:r>
              <a:rPr lang="en-US" dirty="0" smtClean="0"/>
              <a:t>Hospital</a:t>
            </a:r>
            <a:endParaRPr lang="tr-TR" dirty="0" smtClean="0"/>
          </a:p>
          <a:p>
            <a:r>
              <a:rPr lang="tr-TR" dirty="0" smtClean="0">
                <a:solidFill>
                  <a:srgbClr val="FF0000"/>
                </a:solidFill>
              </a:rPr>
              <a:t>Eğitim Hastaneleri</a:t>
            </a:r>
          </a:p>
          <a:p>
            <a:r>
              <a:rPr lang="tr-TR" dirty="0" err="1"/>
              <a:t>Beijing</a:t>
            </a:r>
            <a:r>
              <a:rPr lang="tr-TR" dirty="0"/>
              <a:t> </a:t>
            </a:r>
            <a:r>
              <a:rPr lang="tr-TR" dirty="0" err="1"/>
              <a:t>Jishuitan</a:t>
            </a:r>
            <a:r>
              <a:rPr lang="tr-TR" dirty="0"/>
              <a:t> </a:t>
            </a:r>
            <a:r>
              <a:rPr lang="tr-TR" dirty="0" err="1"/>
              <a:t>Hospital</a:t>
            </a:r>
            <a:r>
              <a:rPr lang="tr-TR" dirty="0"/>
              <a:t> </a:t>
            </a:r>
          </a:p>
          <a:p>
            <a:r>
              <a:rPr lang="tr-TR" dirty="0" err="1" smtClean="0"/>
              <a:t>The</a:t>
            </a:r>
            <a:r>
              <a:rPr lang="tr-TR" dirty="0" smtClean="0"/>
              <a:t> General </a:t>
            </a:r>
            <a:r>
              <a:rPr lang="tr-TR" dirty="0" err="1" smtClean="0"/>
              <a:t>Hospital</a:t>
            </a:r>
            <a:r>
              <a:rPr lang="tr-TR" dirty="0" smtClean="0"/>
              <a:t> of </a:t>
            </a:r>
            <a:r>
              <a:rPr lang="tr-TR" dirty="0" err="1" smtClean="0"/>
              <a:t>Peoples</a:t>
            </a:r>
            <a:r>
              <a:rPr lang="tr-TR" dirty="0" smtClean="0"/>
              <a:t> </a:t>
            </a:r>
            <a:r>
              <a:rPr lang="tr-TR" dirty="0" err="1" smtClean="0"/>
              <a:t>Liberation</a:t>
            </a:r>
            <a:r>
              <a:rPr lang="tr-TR" dirty="0" smtClean="0"/>
              <a:t> </a:t>
            </a:r>
            <a:r>
              <a:rPr lang="tr-TR" dirty="0" err="1" smtClean="0"/>
              <a:t>Army</a:t>
            </a:r>
            <a:endParaRPr lang="tr-TR" dirty="0" smtClean="0"/>
          </a:p>
          <a:p>
            <a:r>
              <a:rPr lang="tr-TR" dirty="0" err="1" smtClean="0">
                <a:solidFill>
                  <a:srgbClr val="FF0000"/>
                </a:solidFill>
              </a:rPr>
              <a:t>Cooperation</a:t>
            </a:r>
            <a:r>
              <a:rPr lang="tr-TR" dirty="0" smtClean="0">
                <a:solidFill>
                  <a:srgbClr val="FF0000"/>
                </a:solidFill>
              </a:rPr>
              <a:t> </a:t>
            </a:r>
            <a:r>
              <a:rPr lang="tr-TR" dirty="0" err="1" smtClean="0">
                <a:solidFill>
                  <a:srgbClr val="FF0000"/>
                </a:solidFill>
              </a:rPr>
              <a:t>Hospital</a:t>
            </a:r>
            <a:endParaRPr lang="tr-TR" dirty="0" smtClean="0">
              <a:solidFill>
                <a:srgbClr val="FF0000"/>
              </a:solidFill>
            </a:endParaRPr>
          </a:p>
          <a:p>
            <a:endParaRPr lang="tr-TR" dirty="0"/>
          </a:p>
          <a:p>
            <a:endParaRPr lang="tr-TR" dirty="0" smtClean="0"/>
          </a:p>
          <a:p>
            <a:endParaRPr lang="tr-TR" dirty="0"/>
          </a:p>
        </p:txBody>
      </p:sp>
    </p:spTree>
    <p:extLst>
      <p:ext uri="{BB962C8B-B14F-4D97-AF65-F5344CB8AC3E}">
        <p14:creationId xmlns:p14="http://schemas.microsoft.com/office/powerpoint/2010/main" val="3611079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16" y="-1683568"/>
            <a:ext cx="13668672" cy="768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6454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mit OKUR\Desktop\Kamu hast..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109" t="9503"/>
          <a:stretch/>
        </p:blipFill>
        <p:spPr bwMode="auto">
          <a:xfrm>
            <a:off x="6694" y="216024"/>
            <a:ext cx="919452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713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22" name="21 Başlık"/>
          <p:cNvSpPr>
            <a:spLocks noGrp="1"/>
          </p:cNvSpPr>
          <p:nvPr>
            <p:ph type="title"/>
          </p:nvPr>
        </p:nvSpPr>
        <p:spPr/>
        <p:txBody>
          <a:bodyPr rtlCol="0">
            <a:normAutofit fontScale="90000"/>
          </a:bodyPr>
          <a:lstStyle/>
          <a:p>
            <a:pPr eaLnBrk="1" fontAlgn="auto" hangingPunct="1">
              <a:spcAft>
                <a:spcPts val="0"/>
              </a:spcAft>
              <a:defRPr/>
            </a:pPr>
            <a:r>
              <a:rPr lang="tr-TR" sz="3600" b="1" dirty="0" smtClean="0"/>
              <a:t>ORTAK EĞİTİM</a:t>
            </a:r>
            <a:br>
              <a:rPr lang="tr-TR" sz="3600" b="1" dirty="0" smtClean="0"/>
            </a:br>
            <a:r>
              <a:rPr lang="tr-TR" sz="3600" b="1" dirty="0" smtClean="0"/>
              <a:t>(Birlikte Radyoloji!)</a:t>
            </a:r>
          </a:p>
        </p:txBody>
      </p:sp>
      <p:graphicFrame>
        <p:nvGraphicFramePr>
          <p:cNvPr id="5" name="4 Tablo"/>
          <p:cNvGraphicFramePr>
            <a:graphicFrameLocks noGrp="1"/>
          </p:cNvGraphicFramePr>
          <p:nvPr/>
        </p:nvGraphicFramePr>
        <p:xfrm>
          <a:off x="5292081" y="1484783"/>
          <a:ext cx="3312365" cy="5544617"/>
        </p:xfrm>
        <a:graphic>
          <a:graphicData uri="http://schemas.openxmlformats.org/drawingml/2006/table">
            <a:tbl>
              <a:tblPr/>
              <a:tblGrid>
                <a:gridCol w="326142"/>
                <a:gridCol w="631896"/>
                <a:gridCol w="1538975"/>
                <a:gridCol w="815352"/>
              </a:tblGrid>
              <a:tr h="170352">
                <a:tc>
                  <a:txBody>
                    <a:bodyPr/>
                    <a:lstStyle/>
                    <a:p>
                      <a:pPr algn="ctr" fontAlgn="ctr"/>
                      <a:r>
                        <a:rPr lang="tr-TR" sz="1000" b="0" i="0" u="none" strike="noStrike" dirty="0">
                          <a:solidFill>
                            <a:schemeClr val="accent4">
                              <a:lumMod val="50000"/>
                            </a:schemeClr>
                          </a:solidFill>
                          <a:latin typeface="Calibri"/>
                        </a:rPr>
                        <a:t> </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000" b="0" i="0" u="none" strike="noStrike" dirty="0">
                          <a:solidFill>
                            <a:schemeClr val="accent4">
                              <a:lumMod val="50000"/>
                            </a:schemeClr>
                          </a:solidFill>
                          <a:latin typeface="Calibri"/>
                        </a:rPr>
                        <a:t>HASTANE</a:t>
                      </a:r>
                    </a:p>
                  </a:txBody>
                  <a:tcPr marL="4194" marR="4194" marT="4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tr-TR" sz="1000" b="0" i="0" u="none" strike="noStrike" dirty="0">
                          <a:solidFill>
                            <a:schemeClr val="accent4">
                              <a:lumMod val="50000"/>
                            </a:schemeClr>
                          </a:solidFill>
                          <a:latin typeface="Calibri"/>
                        </a:rPr>
                        <a:t>ASİSTAN ADI</a:t>
                      </a:r>
                    </a:p>
                  </a:txBody>
                  <a:tcPr marL="4194" marR="4194" marT="4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000" b="0" i="0" u="none" strike="noStrike">
                          <a:solidFill>
                            <a:schemeClr val="accent4">
                              <a:lumMod val="50000"/>
                            </a:schemeClr>
                          </a:solidFill>
                          <a:latin typeface="Calibri"/>
                        </a:rPr>
                        <a:t>YIL</a:t>
                      </a:r>
                    </a:p>
                  </a:txBody>
                  <a:tcPr marL="4194" marR="4194" marT="419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70352">
                <a:tc>
                  <a:txBody>
                    <a:bodyPr/>
                    <a:lstStyle/>
                    <a:p>
                      <a:pPr algn="ctr" fontAlgn="ctr"/>
                      <a:r>
                        <a:rPr lang="tr-TR" sz="1000" b="0" i="0" u="none" strike="noStrike" dirty="0">
                          <a:solidFill>
                            <a:schemeClr val="accent4">
                              <a:lumMod val="50000"/>
                            </a:schemeClr>
                          </a:solidFill>
                          <a:latin typeface="Calibri"/>
                        </a:rPr>
                        <a:t>1</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8">
                  <a:txBody>
                    <a:bodyPr/>
                    <a:lstStyle/>
                    <a:p>
                      <a:pPr algn="ctr" fontAlgn="ctr"/>
                      <a:r>
                        <a:rPr lang="tr-TR" sz="1000" b="0" i="0" u="none" strike="noStrike" dirty="0">
                          <a:solidFill>
                            <a:schemeClr val="accent4">
                              <a:lumMod val="50000"/>
                            </a:schemeClr>
                          </a:solidFill>
                          <a:latin typeface="Calibri"/>
                        </a:rPr>
                        <a:t>IMU Göztepe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tr-TR" sz="1000" b="0" i="0" u="none" strike="noStrike" dirty="0">
                          <a:solidFill>
                            <a:schemeClr val="accent4">
                              <a:lumMod val="50000"/>
                            </a:schemeClr>
                          </a:solidFill>
                          <a:latin typeface="Calibri"/>
                        </a:rPr>
                        <a:t>Gülçin Durukan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dirty="0">
                          <a:solidFill>
                            <a:schemeClr val="accent4">
                              <a:lumMod val="50000"/>
                            </a:schemeClr>
                          </a:solidFill>
                          <a:latin typeface="Calibri"/>
                        </a:rPr>
                        <a:t>2</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Canver Önal</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3</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Suna Şahin Ediz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dirty="0">
                          <a:solidFill>
                            <a:schemeClr val="accent4">
                              <a:lumMod val="50000"/>
                            </a:schemeClr>
                          </a:solidFill>
                          <a:latin typeface="Calibri"/>
                        </a:rPr>
                        <a:t>4</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İbrahim İnan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5</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Ercan Ayaz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dirty="0">
                          <a:solidFill>
                            <a:schemeClr val="accent4">
                              <a:lumMod val="50000"/>
                            </a:schemeClr>
                          </a:solidFill>
                          <a:latin typeface="Calibri"/>
                        </a:rPr>
                        <a:t>6</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Elif </a:t>
                      </a:r>
                      <a:r>
                        <a:rPr lang="tr-TR" sz="1000" b="0" i="0" u="none" strike="noStrike" dirty="0" err="1">
                          <a:solidFill>
                            <a:schemeClr val="accent4">
                              <a:lumMod val="50000"/>
                            </a:schemeClr>
                          </a:solidFill>
                          <a:latin typeface="Calibri"/>
                        </a:rPr>
                        <a:t>Ofluoğlu</a:t>
                      </a:r>
                      <a:r>
                        <a:rPr lang="tr-TR" sz="1000" b="0" i="0" u="none" strike="noStrike" dirty="0">
                          <a:solidFill>
                            <a:schemeClr val="accent4">
                              <a:lumMod val="50000"/>
                            </a:schemeClr>
                          </a:solidFill>
                          <a:latin typeface="Calibri"/>
                        </a:rPr>
                        <a:t> </a:t>
                      </a:r>
                      <a:r>
                        <a:rPr lang="tr-TR" sz="1000" b="0" i="0" u="none" strike="noStrike" dirty="0" err="1">
                          <a:solidFill>
                            <a:schemeClr val="accent4">
                              <a:lumMod val="50000"/>
                            </a:schemeClr>
                          </a:solidFill>
                          <a:latin typeface="Calibri"/>
                        </a:rPr>
                        <a:t>Tuncer</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7</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Fikret Balyemez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8</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Vildan Karagöz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9</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1000" b="0" i="0" u="none" strike="noStrike">
                          <a:solidFill>
                            <a:schemeClr val="accent4">
                              <a:lumMod val="50000"/>
                            </a:schemeClr>
                          </a:solidFill>
                          <a:latin typeface="Calibri"/>
                        </a:rPr>
                        <a:t>Dr Siyami Ersek       KDC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chemeClr val="accent4">
                              <a:lumMod val="50000"/>
                            </a:schemeClr>
                          </a:solidFill>
                          <a:latin typeface="Calibri"/>
                        </a:rPr>
                        <a:t>Mehmet </a:t>
                      </a:r>
                      <a:r>
                        <a:rPr lang="tr-TR" sz="1000" b="0" i="0" u="none" strike="noStrike" dirty="0" err="1">
                          <a:solidFill>
                            <a:schemeClr val="accent4">
                              <a:lumMod val="50000"/>
                            </a:schemeClr>
                          </a:solidFill>
                          <a:latin typeface="Calibri"/>
                        </a:rPr>
                        <a:t>Kanyılmaz</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10</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Levent </a:t>
                      </a:r>
                      <a:r>
                        <a:rPr lang="tr-TR" sz="1000" b="0" i="0" u="none" strike="noStrike" dirty="0" err="1">
                          <a:solidFill>
                            <a:schemeClr val="accent4">
                              <a:lumMod val="50000"/>
                            </a:schemeClr>
                          </a:solidFill>
                          <a:latin typeface="Calibri"/>
                        </a:rPr>
                        <a:t>Özmutlu</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11</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Fatih </a:t>
                      </a:r>
                      <a:r>
                        <a:rPr lang="tr-TR" sz="1000" b="0" i="0" u="none" strike="noStrike" dirty="0" err="1">
                          <a:solidFill>
                            <a:schemeClr val="accent4">
                              <a:lumMod val="50000"/>
                            </a:schemeClr>
                          </a:solidFill>
                          <a:latin typeface="Calibri"/>
                        </a:rPr>
                        <a:t>Aktaş</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12</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Berna Özçınar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2 (</a:t>
                      </a:r>
                      <a:r>
                        <a:rPr lang="tr-TR" sz="1000" b="0" i="0" u="none" strike="noStrike" dirty="0" err="1">
                          <a:solidFill>
                            <a:schemeClr val="accent4">
                              <a:lumMod val="50000"/>
                            </a:schemeClr>
                          </a:solidFill>
                          <a:latin typeface="Calibri"/>
                        </a:rPr>
                        <a:t>iznli</a:t>
                      </a:r>
                      <a:r>
                        <a:rPr lang="tr-TR" sz="1000" b="0" i="0" u="none" strike="noStrike" dirty="0">
                          <a:solidFill>
                            <a:schemeClr val="accent4">
                              <a:lumMod val="50000"/>
                            </a:schemeClr>
                          </a:solidFill>
                          <a:latin typeface="Calibri"/>
                        </a:rPr>
                        <a:t>)</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13</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3">
                  <a:txBody>
                    <a:bodyPr/>
                    <a:lstStyle/>
                    <a:p>
                      <a:pPr algn="ctr" fontAlgn="ctr"/>
                      <a:r>
                        <a:rPr lang="tr-TR" sz="1000" b="0" i="0" u="none" strike="noStrike">
                          <a:solidFill>
                            <a:schemeClr val="accent4">
                              <a:lumMod val="50000"/>
                            </a:schemeClr>
                          </a:solidFill>
                          <a:latin typeface="Calibri"/>
                        </a:rPr>
                        <a:t>FSM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tr-TR" sz="1000" b="0" i="0" u="none" strike="noStrike" dirty="0" err="1">
                          <a:solidFill>
                            <a:schemeClr val="accent4">
                              <a:lumMod val="50000"/>
                            </a:schemeClr>
                          </a:solidFill>
                          <a:latin typeface="Calibri"/>
                        </a:rPr>
                        <a:t>Goncagül</a:t>
                      </a:r>
                      <a:r>
                        <a:rPr lang="tr-TR" sz="1000" b="0" i="0" u="none" strike="noStrike" dirty="0">
                          <a:solidFill>
                            <a:schemeClr val="accent4">
                              <a:lumMod val="50000"/>
                            </a:schemeClr>
                          </a:solidFill>
                          <a:latin typeface="Calibri"/>
                        </a:rPr>
                        <a:t> </a:t>
                      </a:r>
                      <a:r>
                        <a:rPr lang="tr-TR" sz="1000" b="0" i="0" u="none" strike="noStrike" dirty="0" err="1">
                          <a:solidFill>
                            <a:schemeClr val="accent4">
                              <a:lumMod val="50000"/>
                            </a:schemeClr>
                          </a:solidFill>
                          <a:latin typeface="Calibri"/>
                        </a:rPr>
                        <a:t>Bülbün</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14</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Zeynep </a:t>
                      </a:r>
                      <a:r>
                        <a:rPr lang="tr-TR" sz="1000" b="0" i="0" u="none" strike="noStrike" dirty="0" err="1">
                          <a:solidFill>
                            <a:schemeClr val="accent4">
                              <a:lumMod val="50000"/>
                            </a:schemeClr>
                          </a:solidFill>
                          <a:latin typeface="Calibri"/>
                        </a:rPr>
                        <a:t>Sönmezışık</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15</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Şeyma İlhan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16</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tr-TR" sz="1000" b="0" i="0" u="none" strike="noStrike">
                          <a:solidFill>
                            <a:schemeClr val="accent4">
                              <a:lumMod val="50000"/>
                            </a:schemeClr>
                          </a:solidFill>
                          <a:latin typeface="Calibri"/>
                        </a:rPr>
                        <a:t>Ümraniye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chemeClr val="accent4">
                              <a:lumMod val="50000"/>
                            </a:schemeClr>
                          </a:solidFill>
                          <a:latin typeface="Calibri"/>
                        </a:rPr>
                        <a:t>Elif Fidan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17</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Fatih </a:t>
                      </a:r>
                      <a:r>
                        <a:rPr lang="tr-TR" sz="1000" b="0" i="0" u="none" strike="noStrike" dirty="0" err="1">
                          <a:solidFill>
                            <a:schemeClr val="accent4">
                              <a:lumMod val="50000"/>
                            </a:schemeClr>
                          </a:solidFill>
                          <a:latin typeface="Calibri"/>
                        </a:rPr>
                        <a:t>Karagüzel</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18</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Yiğit Can Kartal</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19</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Sultan </a:t>
                      </a:r>
                      <a:r>
                        <a:rPr lang="tr-TR" sz="1000" b="0" i="0" u="none" strike="noStrike" dirty="0" err="1">
                          <a:solidFill>
                            <a:schemeClr val="accent4">
                              <a:lumMod val="50000"/>
                            </a:schemeClr>
                          </a:solidFill>
                          <a:latin typeface="Calibri"/>
                        </a:rPr>
                        <a:t>Müftüoğlu</a:t>
                      </a:r>
                      <a:r>
                        <a:rPr lang="tr-TR" sz="1000" b="0" i="0" u="none" strike="noStrike" dirty="0">
                          <a:solidFill>
                            <a:schemeClr val="accent4">
                              <a:lumMod val="50000"/>
                            </a:schemeClr>
                          </a:solidFill>
                          <a:latin typeface="Calibri"/>
                        </a:rPr>
                        <a:t> </a:t>
                      </a:r>
                      <a:r>
                        <a:rPr lang="tr-TR" sz="1000" b="0" i="0" u="none" strike="noStrike" dirty="0" err="1">
                          <a:solidFill>
                            <a:schemeClr val="accent4">
                              <a:lumMod val="50000"/>
                            </a:schemeClr>
                          </a:solidFill>
                          <a:latin typeface="Calibri"/>
                        </a:rPr>
                        <a:t>Maçin</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20</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Zeynep </a:t>
                      </a:r>
                      <a:r>
                        <a:rPr lang="tr-TR" sz="1000" b="0" i="0" u="none" strike="noStrike" dirty="0" err="1">
                          <a:solidFill>
                            <a:schemeClr val="accent4">
                              <a:lumMod val="50000"/>
                            </a:schemeClr>
                          </a:solidFill>
                          <a:latin typeface="Calibri"/>
                        </a:rPr>
                        <a:t>Çetiner</a:t>
                      </a:r>
                      <a:r>
                        <a:rPr lang="tr-TR" sz="1000" b="0" i="0" u="none" strike="noStrike" dirty="0">
                          <a:solidFill>
                            <a:schemeClr val="accent4">
                              <a:lumMod val="50000"/>
                            </a:schemeClr>
                          </a:solidFill>
                          <a:latin typeface="Calibri"/>
                        </a:rPr>
                        <a:t> Alpay</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21</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9">
                  <a:txBody>
                    <a:bodyPr/>
                    <a:lstStyle/>
                    <a:p>
                      <a:pPr algn="ctr" fontAlgn="ctr"/>
                      <a:r>
                        <a:rPr lang="tr-TR" sz="1000" b="0" i="0" u="none" strike="noStrike">
                          <a:solidFill>
                            <a:schemeClr val="accent4">
                              <a:lumMod val="50000"/>
                            </a:schemeClr>
                          </a:solidFill>
                          <a:latin typeface="Calibri"/>
                        </a:rPr>
                        <a:t>Haydarpaşa N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tr-TR" sz="1000" b="0" i="0" u="none" strike="noStrike" dirty="0">
                          <a:solidFill>
                            <a:schemeClr val="accent4">
                              <a:lumMod val="50000"/>
                            </a:schemeClr>
                          </a:solidFill>
                          <a:latin typeface="Calibri"/>
                        </a:rPr>
                        <a:t>Hasan Köseoğlu</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22</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Tuğba </a:t>
                      </a:r>
                      <a:r>
                        <a:rPr lang="tr-TR" sz="1000" b="0" i="0" u="none" strike="noStrike" dirty="0" err="1">
                          <a:solidFill>
                            <a:schemeClr val="accent4">
                              <a:lumMod val="50000"/>
                            </a:schemeClr>
                          </a:solidFill>
                          <a:latin typeface="Calibri"/>
                        </a:rPr>
                        <a:t>Atasoy</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23</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Ebru </a:t>
                      </a:r>
                      <a:r>
                        <a:rPr lang="tr-TR" sz="1000" b="0" i="0" u="none" strike="noStrike" dirty="0" err="1">
                          <a:solidFill>
                            <a:schemeClr val="accent4">
                              <a:lumMod val="50000"/>
                            </a:schemeClr>
                          </a:solidFill>
                          <a:latin typeface="Calibri"/>
                        </a:rPr>
                        <a:t>Doğaner</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24</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Umut </a:t>
                      </a:r>
                      <a:r>
                        <a:rPr lang="tr-TR" sz="1000" b="0" i="0" u="none" strike="noStrike" dirty="0" err="1">
                          <a:solidFill>
                            <a:schemeClr val="accent4">
                              <a:lumMod val="50000"/>
                            </a:schemeClr>
                          </a:solidFill>
                          <a:latin typeface="Calibri"/>
                        </a:rPr>
                        <a:t>Öğüşlü</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25</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Hasan Gündoğdu</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26</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Esin Bozkır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27</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Erce Sevin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28</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Gyulten Ziyaeva Alieva</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29</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Alpaslan Daylan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 </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chemeClr val="accent4">
                              <a:lumMod val="50000"/>
                            </a:schemeClr>
                          </a:solidFill>
                          <a:latin typeface="Calibri"/>
                        </a:rPr>
                        <a:t> </a:t>
                      </a:r>
                    </a:p>
                  </a:txBody>
                  <a:tcPr marL="4194" marR="4194" marT="4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chemeClr val="accent4">
                              <a:lumMod val="50000"/>
                            </a:schemeClr>
                          </a:solidFill>
                          <a:latin typeface="Calibri"/>
                        </a:rPr>
                        <a:t> </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 </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705">
                <a:tc gridSpan="4">
                  <a:txBody>
                    <a:bodyPr/>
                    <a:lstStyle/>
                    <a:p>
                      <a:pPr algn="l" fontAlgn="ctr"/>
                      <a:endParaRPr lang="tr-TR" sz="1000" b="0" i="0" u="none" strike="noStrike" dirty="0">
                        <a:solidFill>
                          <a:schemeClr val="accent4">
                            <a:lumMod val="50000"/>
                          </a:schemeClr>
                        </a:solidFill>
                        <a:latin typeface="Calibri"/>
                      </a:endParaRPr>
                    </a:p>
                  </a:txBody>
                  <a:tcPr marL="4194" marR="4194" marT="41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7173" name="5 Metin kutusu"/>
          <p:cNvSpPr txBox="1">
            <a:spLocks noChangeArrowheads="1"/>
          </p:cNvSpPr>
          <p:nvPr/>
        </p:nvSpPr>
        <p:spPr bwMode="auto">
          <a:xfrm>
            <a:off x="1116013" y="3644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7174" name="6 Metin kutusu"/>
          <p:cNvSpPr txBox="1">
            <a:spLocks noChangeArrowheads="1"/>
          </p:cNvSpPr>
          <p:nvPr/>
        </p:nvSpPr>
        <p:spPr bwMode="auto">
          <a:xfrm>
            <a:off x="827088" y="2349500"/>
            <a:ext cx="41052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buFont typeface="Arial" charset="0"/>
              <a:buChar char="•"/>
            </a:pPr>
            <a:r>
              <a:rPr lang="tr-TR" sz="3200"/>
              <a:t> 5 EA Hastanesi</a:t>
            </a:r>
          </a:p>
          <a:p>
            <a:pPr eaLnBrk="1" hangingPunct="1">
              <a:lnSpc>
                <a:spcPct val="150000"/>
              </a:lnSpc>
              <a:buFont typeface="Arial" charset="0"/>
              <a:buChar char="•"/>
            </a:pPr>
            <a:r>
              <a:rPr lang="tr-TR" sz="3200"/>
              <a:t> 29 Asistan</a:t>
            </a:r>
          </a:p>
          <a:p>
            <a:pPr eaLnBrk="1" hangingPunct="1">
              <a:buFont typeface="Arial" charset="0"/>
              <a:buChar char="•"/>
            </a:pPr>
            <a:endParaRPr lang="tr-TR" sz="3200"/>
          </a:p>
        </p:txBody>
      </p:sp>
      <p:sp>
        <p:nvSpPr>
          <p:cNvPr id="7175" name="7 Metin kutusu"/>
          <p:cNvSpPr txBox="1">
            <a:spLocks noChangeArrowheads="1"/>
          </p:cNvSpPr>
          <p:nvPr/>
        </p:nvSpPr>
        <p:spPr bwMode="auto">
          <a:xfrm>
            <a:off x="827088" y="1484313"/>
            <a:ext cx="4105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tr-TR" sz="3200" dirty="0"/>
              <a:t> </a:t>
            </a:r>
            <a:r>
              <a:rPr lang="tr-TR" sz="3200" u="sng" dirty="0"/>
              <a:t>Öğrenci</a:t>
            </a:r>
          </a:p>
        </p:txBody>
      </p:sp>
      <p:sp>
        <p:nvSpPr>
          <p:cNvPr id="7176" name="8 Dikdörtgen"/>
          <p:cNvSpPr>
            <a:spLocks noChangeArrowheads="1"/>
          </p:cNvSpPr>
          <p:nvPr/>
        </p:nvSpPr>
        <p:spPr bwMode="auto">
          <a:xfrm rot="-1999472">
            <a:off x="228359" y="4247069"/>
            <a:ext cx="5118581" cy="584775"/>
          </a:xfrm>
          <a:prstGeom prst="rect">
            <a:avLst/>
          </a:prstGeom>
          <a:solidFill>
            <a:srgbClr val="FF0000"/>
          </a:solidFill>
          <a:ln w="9525">
            <a:solidFill>
              <a:srgbClr val="FF0000"/>
            </a:solidFill>
            <a:miter lim="800000"/>
            <a:headEnd/>
            <a:tailEnd/>
          </a:ln>
        </p:spPr>
        <p:txBody>
          <a:bodyPr wrap="none">
            <a:spAutoFit/>
          </a:bodyPr>
          <a:lstStyle/>
          <a:p>
            <a:r>
              <a:rPr lang="tr-TR" sz="3200" b="1" u="sng" dirty="0" smtClean="0">
                <a:solidFill>
                  <a:srgbClr val="FFFF00"/>
                </a:solidFill>
              </a:rPr>
              <a:t>www.birlikteradyoloji.com.tr</a:t>
            </a:r>
            <a:endParaRPr lang="tr-TR" sz="3200" u="sng" dirty="0">
              <a:solidFill>
                <a:srgbClr val="FFFF00"/>
              </a:solidFill>
            </a:endParaRPr>
          </a:p>
        </p:txBody>
      </p:sp>
    </p:spTree>
    <p:extLst>
      <p:ext uri="{BB962C8B-B14F-4D97-AF65-F5344CB8AC3E}">
        <p14:creationId xmlns:p14="http://schemas.microsoft.com/office/powerpoint/2010/main" val="3904893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Tıpta Uzmanlık Eğitimi</a:t>
            </a:r>
            <a:endParaRPr lang="tr-TR" dirty="0">
              <a:solidFill>
                <a:srgbClr val="FF0000"/>
              </a:solidFill>
            </a:endParaRPr>
          </a:p>
        </p:txBody>
      </p:sp>
      <p:sp>
        <p:nvSpPr>
          <p:cNvPr id="3" name="İçerik Yer Tutucusu 2"/>
          <p:cNvSpPr>
            <a:spLocks noGrp="1"/>
          </p:cNvSpPr>
          <p:nvPr>
            <p:ph idx="1"/>
          </p:nvPr>
        </p:nvSpPr>
        <p:spPr>
          <a:xfrm>
            <a:off x="359024" y="1628800"/>
            <a:ext cx="8784976" cy="4525963"/>
          </a:xfrm>
        </p:spPr>
        <p:txBody>
          <a:bodyPr>
            <a:noAutofit/>
          </a:bodyPr>
          <a:lstStyle/>
          <a:p>
            <a:pPr marL="0" indent="0">
              <a:buNone/>
            </a:pPr>
            <a:r>
              <a:rPr lang="tr-TR" sz="2400" dirty="0">
                <a:solidFill>
                  <a:srgbClr val="FF0000"/>
                </a:solidFill>
              </a:rPr>
              <a:t>T</a:t>
            </a:r>
            <a:r>
              <a:rPr lang="tr-TR" sz="2400" dirty="0" smtClean="0">
                <a:solidFill>
                  <a:srgbClr val="FF0000"/>
                </a:solidFill>
              </a:rPr>
              <a:t>araf 				Beklentiler</a:t>
            </a:r>
            <a:endParaRPr lang="tr-TR" sz="2400" dirty="0">
              <a:solidFill>
                <a:srgbClr val="FF0000"/>
              </a:solidFill>
            </a:endParaRPr>
          </a:p>
          <a:p>
            <a:pPr marL="0" indent="0">
              <a:buNone/>
            </a:pPr>
            <a:r>
              <a:rPr lang="tr-TR" sz="2400" dirty="0" smtClean="0"/>
              <a:t>Program </a:t>
            </a:r>
            <a:r>
              <a:rPr lang="tr-TR" sz="2400" dirty="0"/>
              <a:t>Direktörü 	Anahtar eğiticilerin sayısı ve devamlılığı</a:t>
            </a:r>
          </a:p>
          <a:p>
            <a:pPr marL="0" indent="0">
              <a:buNone/>
            </a:pPr>
            <a:r>
              <a:rPr lang="tr-TR" sz="2400" dirty="0"/>
              <a:t>Eğitici kadro </a:t>
            </a:r>
            <a:r>
              <a:rPr lang="tr-TR" sz="2400" dirty="0" smtClean="0"/>
              <a:t>		Eğitici </a:t>
            </a:r>
            <a:r>
              <a:rPr lang="tr-TR" sz="2400" dirty="0"/>
              <a:t>rolü için kurumsal destek</a:t>
            </a:r>
          </a:p>
          <a:p>
            <a:pPr marL="0" indent="0">
              <a:buNone/>
            </a:pPr>
            <a:r>
              <a:rPr lang="tr-TR" sz="2400" dirty="0" smtClean="0"/>
              <a:t>Yöneticiler 		Eğitici </a:t>
            </a:r>
            <a:r>
              <a:rPr lang="tr-TR" sz="2400" dirty="0"/>
              <a:t>kadro ve </a:t>
            </a:r>
            <a:r>
              <a:rPr lang="tr-TR" sz="2400" dirty="0" err="1" smtClean="0"/>
              <a:t>uzm.</a:t>
            </a:r>
            <a:r>
              <a:rPr lang="tr-TR" sz="2400" dirty="0" smtClean="0"/>
              <a:t> öğrencilerinin  </a:t>
            </a:r>
            <a:r>
              <a:rPr lang="tr-TR" sz="2400" dirty="0"/>
              <a:t>yetenekleri</a:t>
            </a:r>
          </a:p>
          <a:p>
            <a:pPr marL="0" indent="0">
              <a:buNone/>
            </a:pPr>
            <a:r>
              <a:rPr lang="tr-TR" sz="2400" dirty="0" smtClean="0"/>
              <a:t>Hastalar 		Hizmet </a:t>
            </a:r>
            <a:r>
              <a:rPr lang="tr-TR" sz="2400" dirty="0"/>
              <a:t>verenlerin klinik ve </a:t>
            </a:r>
            <a:r>
              <a:rPr lang="tr-TR" sz="2400" dirty="0" smtClean="0"/>
              <a:t>iletişim yetenekleri</a:t>
            </a:r>
            <a:endParaRPr lang="tr-TR" sz="2400" dirty="0"/>
          </a:p>
          <a:p>
            <a:pPr marL="0" indent="0">
              <a:buNone/>
            </a:pPr>
            <a:r>
              <a:rPr lang="tr-TR" sz="2400" dirty="0" smtClean="0"/>
              <a:t>Uzmanlık </a:t>
            </a:r>
            <a:r>
              <a:rPr lang="tr-TR" sz="2400" dirty="0"/>
              <a:t>öğrencisi 	</a:t>
            </a:r>
            <a:r>
              <a:rPr lang="tr-TR" sz="2400" dirty="0" smtClean="0"/>
              <a:t>İyi </a:t>
            </a:r>
            <a:r>
              <a:rPr lang="tr-TR" sz="2400" dirty="0"/>
              <a:t>bir iş veya "üst </a:t>
            </a:r>
            <a:r>
              <a:rPr lang="tr-TR" sz="2400" dirty="0" err="1" smtClean="0"/>
              <a:t>uzmanlık"pozisyonu</a:t>
            </a:r>
            <a:endParaRPr lang="tr-TR" sz="2400" dirty="0"/>
          </a:p>
          <a:p>
            <a:pPr marL="0" indent="0">
              <a:buNone/>
            </a:pPr>
            <a:r>
              <a:rPr lang="tr-TR" sz="2400" dirty="0" smtClean="0"/>
              <a:t>Kurum 	yöneticisi	</a:t>
            </a:r>
            <a:r>
              <a:rPr lang="tr-TR" sz="2400" dirty="0"/>
              <a:t> </a:t>
            </a:r>
            <a:r>
              <a:rPr lang="tr-TR" sz="2400" dirty="0" smtClean="0"/>
              <a:t>Uzmanlık </a:t>
            </a:r>
            <a:r>
              <a:rPr lang="tr-TR" sz="2400" dirty="0"/>
              <a:t>eğitimini tamamlamış kişinin bilgi,</a:t>
            </a:r>
          </a:p>
          <a:p>
            <a:pPr marL="0" indent="0">
              <a:buNone/>
            </a:pPr>
            <a:r>
              <a:rPr lang="tr-TR" sz="2400" dirty="0"/>
              <a:t>	</a:t>
            </a:r>
            <a:r>
              <a:rPr lang="tr-TR" sz="2400" dirty="0" smtClean="0"/>
              <a:t>		 </a:t>
            </a:r>
            <a:r>
              <a:rPr lang="tr-TR" sz="2400" dirty="0"/>
              <a:t>yetenek ve önerilen pozisyona </a:t>
            </a:r>
            <a:r>
              <a:rPr lang="tr-TR" sz="2400" dirty="0" smtClean="0"/>
              <a:t>uygunluğu</a:t>
            </a:r>
          </a:p>
          <a:p>
            <a:pPr marL="0" indent="0">
              <a:buNone/>
            </a:pPr>
            <a:endParaRPr lang="tr-TR" sz="2400" dirty="0"/>
          </a:p>
          <a:p>
            <a:pPr marL="0" indent="0">
              <a:buNone/>
            </a:pPr>
            <a:r>
              <a:rPr lang="tr-TR" sz="2400" dirty="0" smtClean="0">
                <a:solidFill>
                  <a:srgbClr val="0070C0"/>
                </a:solidFill>
              </a:rPr>
              <a:t>Akalın HE: ANKEM </a:t>
            </a:r>
            <a:r>
              <a:rPr lang="tr-TR" sz="2400" dirty="0" err="1">
                <a:solidFill>
                  <a:srgbClr val="0070C0"/>
                </a:solidFill>
              </a:rPr>
              <a:t>Derg</a:t>
            </a:r>
            <a:r>
              <a:rPr lang="tr-TR" sz="2400" dirty="0">
                <a:solidFill>
                  <a:srgbClr val="0070C0"/>
                </a:solidFill>
              </a:rPr>
              <a:t> 2006;20(4):249-250.</a:t>
            </a:r>
            <a:endParaRPr lang="tr-TR" sz="2400" dirty="0" smtClean="0">
              <a:solidFill>
                <a:srgbClr val="0070C0"/>
              </a:solidFill>
            </a:endParaRPr>
          </a:p>
          <a:p>
            <a:pPr marL="0" indent="0">
              <a:buNone/>
            </a:pPr>
            <a:endParaRPr lang="tr-TR" sz="2400" dirty="0"/>
          </a:p>
          <a:p>
            <a:pPr marL="0" indent="0">
              <a:buNone/>
            </a:pPr>
            <a:endParaRPr lang="tr-TR" sz="2400" dirty="0"/>
          </a:p>
        </p:txBody>
      </p:sp>
    </p:spTree>
    <p:extLst>
      <p:ext uri="{BB962C8B-B14F-4D97-AF65-F5344CB8AC3E}">
        <p14:creationId xmlns:p14="http://schemas.microsoft.com/office/powerpoint/2010/main" val="1573673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p:cNvSpPr>
            <a:spLocks noGrp="1"/>
          </p:cNvSpPr>
          <p:nvPr>
            <p:ph type="ctrTitle"/>
          </p:nvPr>
        </p:nvSpPr>
        <p:spPr/>
        <p:txBody>
          <a:bodyPr/>
          <a:lstStyle/>
          <a:p>
            <a:pPr eaLnBrk="1" hangingPunct="1"/>
            <a:r>
              <a:rPr lang="tr-TR" dirty="0" smtClean="0">
                <a:solidFill>
                  <a:srgbClr val="FF0000"/>
                </a:solidFill>
              </a:rPr>
              <a:t>UZMANLIK </a:t>
            </a:r>
            <a:br>
              <a:rPr lang="tr-TR" dirty="0" smtClean="0">
                <a:solidFill>
                  <a:srgbClr val="FF0000"/>
                </a:solidFill>
              </a:rPr>
            </a:br>
            <a:r>
              <a:rPr lang="tr-TR" dirty="0" smtClean="0">
                <a:solidFill>
                  <a:srgbClr val="FF0000"/>
                </a:solidFill>
              </a:rPr>
              <a:t>EĞİTİM ETKİNLİĞİ</a:t>
            </a:r>
          </a:p>
        </p:txBody>
      </p:sp>
      <p:sp>
        <p:nvSpPr>
          <p:cNvPr id="2051" name="2 Alt Başlık"/>
          <p:cNvSpPr>
            <a:spLocks noGrp="1"/>
          </p:cNvSpPr>
          <p:nvPr>
            <p:ph type="subTitle" idx="1"/>
          </p:nvPr>
        </p:nvSpPr>
        <p:spPr>
          <a:xfrm>
            <a:off x="1371600" y="4268788"/>
            <a:ext cx="6400800" cy="1752600"/>
          </a:xfrm>
        </p:spPr>
        <p:txBody>
          <a:bodyPr/>
          <a:lstStyle/>
          <a:p>
            <a:pPr eaLnBrk="1" hangingPunct="1"/>
            <a:r>
              <a:rPr lang="tr-TR" b="1" dirty="0" smtClean="0"/>
              <a:t>Prof. Dr. Murat Acar</a:t>
            </a:r>
          </a:p>
          <a:p>
            <a:pPr eaLnBrk="1" hangingPunct="1"/>
            <a:r>
              <a:rPr lang="tr-TR" b="1" dirty="0" smtClean="0"/>
              <a:t>İstanbul Medeniyet Üniversitesi</a:t>
            </a:r>
          </a:p>
        </p:txBody>
      </p:sp>
      <p:cxnSp>
        <p:nvCxnSpPr>
          <p:cNvPr id="7" name="6 Düz Bağlayıcı"/>
          <p:cNvCxnSpPr/>
          <p:nvPr/>
        </p:nvCxnSpPr>
        <p:spPr>
          <a:xfrm>
            <a:off x="755650" y="378936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325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3075" name="21 Başlık"/>
          <p:cNvSpPr>
            <a:spLocks noGrp="1"/>
          </p:cNvSpPr>
          <p:nvPr>
            <p:ph type="title"/>
          </p:nvPr>
        </p:nvSpPr>
        <p:spPr/>
        <p:txBody>
          <a:bodyPr/>
          <a:lstStyle/>
          <a:p>
            <a:pPr eaLnBrk="1" hangingPunct="1"/>
            <a:r>
              <a:rPr lang="tr-TR" dirty="0" smtClean="0">
                <a:solidFill>
                  <a:srgbClr val="FF0000"/>
                </a:solidFill>
              </a:rPr>
              <a:t>UZMANLIK EĞİTİMİ</a:t>
            </a:r>
          </a:p>
        </p:txBody>
      </p:sp>
      <p:graphicFrame>
        <p:nvGraphicFramePr>
          <p:cNvPr id="8" name="7 İçerik Yer Tutucusu"/>
          <p:cNvGraphicFramePr>
            <a:graphicFrameLocks noGrp="1"/>
          </p:cNvGraphicFramePr>
          <p:nvPr>
            <p:ph idx="1"/>
          </p:nvPr>
        </p:nvGraphicFramePr>
        <p:xfrm>
          <a:off x="457200" y="2540000"/>
          <a:ext cx="8229598" cy="2647948"/>
        </p:xfrm>
        <a:graphic>
          <a:graphicData uri="http://schemas.openxmlformats.org/drawingml/2006/table">
            <a:tbl>
              <a:tblPr/>
              <a:tblGrid>
                <a:gridCol w="633046"/>
                <a:gridCol w="633046"/>
                <a:gridCol w="633046"/>
                <a:gridCol w="633046"/>
                <a:gridCol w="633046"/>
                <a:gridCol w="633046"/>
                <a:gridCol w="633046"/>
                <a:gridCol w="633046"/>
                <a:gridCol w="633046"/>
                <a:gridCol w="633046"/>
                <a:gridCol w="633046"/>
                <a:gridCol w="633046"/>
                <a:gridCol w="633046"/>
              </a:tblGrid>
              <a:tr h="319187">
                <a:tc>
                  <a:txBody>
                    <a:bodyPr/>
                    <a:lstStyle/>
                    <a:p>
                      <a:pPr algn="l" fontAlgn="b"/>
                      <a:r>
                        <a:rPr lang="tr-TR" sz="1000" b="0" i="0" u="none" strike="noStrike" dirty="0">
                          <a:latin typeface="Calibri"/>
                        </a:rPr>
                        <a:t> </a:t>
                      </a:r>
                    </a:p>
                  </a:txBody>
                  <a:tcPr marL="7783" marR="7783" marT="77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1</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2</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3</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4</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5</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6</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7</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8</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9</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10</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11</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ctr"/>
                      <a:r>
                        <a:rPr lang="tr-TR" sz="1300" b="1" i="0" u="none" strike="noStrike">
                          <a:solidFill>
                            <a:srgbClr val="FFFFFF"/>
                          </a:solidFill>
                          <a:latin typeface="Calibri"/>
                        </a:rPr>
                        <a:t>12</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331124">
                <a:tc rowSpan="2">
                  <a:txBody>
                    <a:bodyPr/>
                    <a:lstStyle/>
                    <a:p>
                      <a:pPr algn="ctr" fontAlgn="ctr"/>
                      <a:r>
                        <a:rPr lang="tr-TR" sz="1300" b="1" i="0" u="none" strike="noStrike">
                          <a:solidFill>
                            <a:srgbClr val="FFFFFF"/>
                          </a:solidFill>
                          <a:latin typeface="Times New Roman"/>
                        </a:rPr>
                        <a:t>1. YIL</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gridSpan="5">
                  <a:txBody>
                    <a:bodyPr/>
                    <a:lstStyle/>
                    <a:p>
                      <a:pPr algn="ctr" fontAlgn="ctr"/>
                      <a:r>
                        <a:rPr lang="tr-TR" sz="1000" b="1" i="0" u="none" strike="noStrike" dirty="0">
                          <a:latin typeface="Times New Roman"/>
                        </a:rPr>
                        <a:t> </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B3B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0" u="none" strike="noStrike" dirty="0" smtClean="0">
                          <a:solidFill>
                            <a:srgbClr val="FF0000"/>
                          </a:solidFill>
                          <a:latin typeface="Times New Roman"/>
                        </a:rPr>
                        <a:t>SINAV</a:t>
                      </a:r>
                    </a:p>
                    <a:p>
                      <a:pPr algn="ctr" fontAlgn="ctr"/>
                      <a:r>
                        <a:rPr lang="tr-TR" sz="1000" b="1" i="0" u="none" strike="noStrike" dirty="0" smtClean="0">
                          <a:latin typeface="Times New Roman"/>
                        </a:rPr>
                        <a:t>AV</a:t>
                      </a:r>
                      <a:endParaRPr lang="tr-TR" sz="1000" b="1" i="0" u="none" strike="noStrike" dirty="0">
                        <a:latin typeface="Times New Roman"/>
                      </a:endParaRP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5">
                  <a:txBody>
                    <a:bodyPr/>
                    <a:lstStyle/>
                    <a:p>
                      <a:pPr algn="ctr" fontAlgn="ctr"/>
                      <a:r>
                        <a:rPr lang="tr-TR" sz="1000" b="1" i="0" u="none" strike="noStrike">
                          <a:latin typeface="Times New Roman"/>
                        </a:rPr>
                        <a:t> </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B3B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b="1" i="0" u="none" strike="noStrike" dirty="0" smtClean="0">
                          <a:solidFill>
                            <a:srgbClr val="FF0000"/>
                          </a:solidFill>
                          <a:latin typeface="Times New Roman"/>
                        </a:rPr>
                        <a:t>SINAV</a:t>
                      </a:r>
                    </a:p>
                    <a:p>
                      <a:pPr algn="ctr" fontAlgn="ctr"/>
                      <a:r>
                        <a:rPr lang="tr-TR" sz="1000" b="1" i="0" u="none" strike="noStrike" dirty="0" smtClean="0">
                          <a:latin typeface="Times New Roman"/>
                        </a:rPr>
                        <a:t>SINAV</a:t>
                      </a:r>
                      <a:endParaRPr lang="tr-TR" sz="1000" b="1" i="0" u="none" strike="noStrike" dirty="0">
                        <a:latin typeface="Times New Roman"/>
                      </a:endParaRP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8111">
                <a:tc vMerge="1">
                  <a:txBody>
                    <a:bodyPr/>
                    <a:lstStyle/>
                    <a:p>
                      <a:endParaRPr lang="tr-TR"/>
                    </a:p>
                  </a:txBody>
                  <a:tcPr/>
                </a:tc>
                <a:tc gridSpan="12">
                  <a:txBody>
                    <a:bodyPr/>
                    <a:lstStyle/>
                    <a:p>
                      <a:pPr algn="l" fontAlgn="ctr"/>
                      <a:r>
                        <a:rPr lang="tr-TR" sz="1100" b="1" i="0" u="none" strike="noStrike" dirty="0">
                          <a:solidFill>
                            <a:srgbClr val="FF0000"/>
                          </a:solidFill>
                          <a:latin typeface="Times New Roman"/>
                        </a:rPr>
                        <a:t>                        US-DOPPLER                                                       NÖRO              ABDOMEN                KAS-İS</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B3B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7082">
                <a:tc>
                  <a:txBody>
                    <a:bodyPr/>
                    <a:lstStyle/>
                    <a:p>
                      <a:pPr algn="ctr" fontAlgn="ctr"/>
                      <a:r>
                        <a:rPr lang="tr-TR" sz="1300" b="1" i="0" u="none" strike="noStrike">
                          <a:solidFill>
                            <a:srgbClr val="FFFFFF"/>
                          </a:solidFill>
                          <a:latin typeface="Times New Roman"/>
                        </a:rPr>
                        <a:t>2. YIL</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gridSpan="12">
                  <a:txBody>
                    <a:bodyPr/>
                    <a:lstStyle/>
                    <a:p>
                      <a:pPr algn="l" fontAlgn="ctr"/>
                      <a:r>
                        <a:rPr lang="tr-TR" sz="1300" b="1" i="0" u="none" strike="noStrike" dirty="0">
                          <a:solidFill>
                            <a:srgbClr val="FF0000"/>
                          </a:solidFill>
                          <a:latin typeface="Times New Roman"/>
                        </a:rPr>
                        <a:t>                        ABDOMEN                  TORAKS                 KAS-İS                  MEME        NON VAS GİR</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8111">
                <a:tc rowSpan="2">
                  <a:txBody>
                    <a:bodyPr/>
                    <a:lstStyle/>
                    <a:p>
                      <a:pPr algn="ctr" fontAlgn="ctr"/>
                      <a:r>
                        <a:rPr lang="tr-TR" sz="1300" b="1" i="0" u="none" strike="noStrike">
                          <a:solidFill>
                            <a:srgbClr val="FFFFFF"/>
                          </a:solidFill>
                          <a:latin typeface="Times New Roman"/>
                        </a:rPr>
                        <a:t>3. YIL</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gridSpan="5">
                  <a:txBody>
                    <a:bodyPr/>
                    <a:lstStyle/>
                    <a:p>
                      <a:pPr algn="ctr" fontAlgn="ctr"/>
                      <a:r>
                        <a:rPr lang="tr-TR" sz="1000" b="1" i="0" u="none" strike="noStrike" dirty="0">
                          <a:solidFill>
                            <a:srgbClr val="FF0000"/>
                          </a:solidFill>
                          <a:latin typeface="Times New Roman"/>
                        </a:rPr>
                        <a:t>TEZ</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dirty="0">
                          <a:solidFill>
                            <a:srgbClr val="FF0000"/>
                          </a:solidFill>
                          <a:latin typeface="Times New Roman"/>
                        </a:rPr>
                        <a:t>SINAV</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5">
                  <a:txBody>
                    <a:bodyPr/>
                    <a:lstStyle/>
                    <a:p>
                      <a:pPr algn="ctr" fontAlgn="ctr"/>
                      <a:r>
                        <a:rPr lang="tr-TR" sz="1000" b="1" i="0" u="none" strike="noStrike">
                          <a:solidFill>
                            <a:srgbClr val="FF0000"/>
                          </a:solidFill>
                          <a:latin typeface="Times New Roman"/>
                        </a:rPr>
                        <a:t>TEZ</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a:solidFill>
                            <a:srgbClr val="FF0000"/>
                          </a:solidFill>
                          <a:latin typeface="Times New Roman"/>
                        </a:rPr>
                        <a:t>SINAV</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8111">
                <a:tc vMerge="1">
                  <a:txBody>
                    <a:bodyPr/>
                    <a:lstStyle/>
                    <a:p>
                      <a:endParaRPr lang="tr-TR"/>
                    </a:p>
                  </a:txBody>
                  <a:tcPr/>
                </a:tc>
                <a:tc gridSpan="12">
                  <a:txBody>
                    <a:bodyPr/>
                    <a:lstStyle/>
                    <a:p>
                      <a:pPr algn="l" fontAlgn="ctr"/>
                      <a:r>
                        <a:rPr lang="tr-TR" sz="1100" b="1" i="0" u="none" strike="noStrike" dirty="0">
                          <a:solidFill>
                            <a:srgbClr val="FF0000"/>
                          </a:solidFill>
                          <a:latin typeface="Times New Roman"/>
                        </a:rPr>
                        <a:t>                      NT                 US-DOPPLER                      VAS GİR                                      NÖRO</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B3B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8111">
                <a:tc rowSpan="2">
                  <a:txBody>
                    <a:bodyPr/>
                    <a:lstStyle/>
                    <a:p>
                      <a:pPr algn="ctr" fontAlgn="ctr"/>
                      <a:r>
                        <a:rPr lang="tr-TR" sz="1300" b="1" i="0" u="none" strike="noStrike">
                          <a:solidFill>
                            <a:srgbClr val="FFFFFF"/>
                          </a:solidFill>
                          <a:latin typeface="Times New Roman"/>
                        </a:rPr>
                        <a:t>4. YIL</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rowSpan="2" gridSpan="3">
                  <a:txBody>
                    <a:bodyPr/>
                    <a:lstStyle/>
                    <a:p>
                      <a:pPr algn="ctr" fontAlgn="ctr"/>
                      <a:r>
                        <a:rPr lang="tr-TR" sz="1300" b="1" i="0" u="none" strike="noStrike">
                          <a:solidFill>
                            <a:srgbClr val="FF0000"/>
                          </a:solidFill>
                          <a:latin typeface="Calibri"/>
                        </a:rPr>
                        <a:t>US-DOPPLER</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rowSpan="2" hMerge="1">
                  <a:txBody>
                    <a:bodyPr/>
                    <a:lstStyle/>
                    <a:p>
                      <a:endParaRPr lang="tr-TR"/>
                    </a:p>
                  </a:txBody>
                  <a:tcPr/>
                </a:tc>
                <a:tc rowSpan="2" hMerge="1">
                  <a:txBody>
                    <a:bodyPr/>
                    <a:lstStyle/>
                    <a:p>
                      <a:endParaRPr lang="tr-TR"/>
                    </a:p>
                  </a:txBody>
                  <a:tcPr/>
                </a:tc>
                <a:tc gridSpan="2">
                  <a:txBody>
                    <a:bodyPr/>
                    <a:lstStyle/>
                    <a:p>
                      <a:pPr algn="ctr" fontAlgn="ctr"/>
                      <a:r>
                        <a:rPr lang="tr-TR" sz="1000" b="1" i="0" u="none" strike="noStrike">
                          <a:solidFill>
                            <a:srgbClr val="FF0000"/>
                          </a:solidFill>
                          <a:latin typeface="Times New Roman"/>
                        </a:rPr>
                        <a:t>TEZ</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lang="tr-TR"/>
                    </a:p>
                  </a:txBody>
                  <a:tcPr/>
                </a:tc>
                <a:tc>
                  <a:txBody>
                    <a:bodyPr/>
                    <a:lstStyle/>
                    <a:p>
                      <a:pPr algn="ctr" fontAlgn="ctr"/>
                      <a:r>
                        <a:rPr lang="tr-TR" sz="1000" b="1" i="0" u="none" strike="noStrike">
                          <a:solidFill>
                            <a:srgbClr val="FF0000"/>
                          </a:solidFill>
                          <a:latin typeface="Times New Roman"/>
                        </a:rPr>
                        <a:t>SINAV</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5">
                  <a:txBody>
                    <a:bodyPr/>
                    <a:lstStyle/>
                    <a:p>
                      <a:pPr algn="ctr" fontAlgn="ctr"/>
                      <a:r>
                        <a:rPr lang="tr-TR" sz="1000" b="1" i="0" u="none" strike="noStrike" dirty="0">
                          <a:solidFill>
                            <a:srgbClr val="FF0000"/>
                          </a:solidFill>
                          <a:latin typeface="Times New Roman"/>
                        </a:rPr>
                        <a:t>TEZ</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6E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a:solidFill>
                            <a:srgbClr val="FF0000"/>
                          </a:solidFill>
                          <a:latin typeface="Times New Roman"/>
                        </a:rPr>
                        <a:t>SINAV</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8111">
                <a:tc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9">
                  <a:txBody>
                    <a:bodyPr/>
                    <a:lstStyle/>
                    <a:p>
                      <a:pPr algn="l" fontAlgn="ctr"/>
                      <a:r>
                        <a:rPr lang="tr-TR" sz="1100" b="1" i="0" u="none" strike="noStrike" dirty="0">
                          <a:solidFill>
                            <a:srgbClr val="FF0000"/>
                          </a:solidFill>
                          <a:latin typeface="Times New Roman"/>
                        </a:rPr>
                        <a:t>           ABDOMEN                  NÖRO                     KAS-İS                  PEDİATRİK</a:t>
                      </a:r>
                    </a:p>
                  </a:txBody>
                  <a:tcPr marL="7783" marR="7783" marT="77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B3B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3141" name="8 Dikdörtgen"/>
          <p:cNvSpPr>
            <a:spLocks noChangeArrowheads="1"/>
          </p:cNvSpPr>
          <p:nvPr/>
        </p:nvSpPr>
        <p:spPr bwMode="auto">
          <a:xfrm>
            <a:off x="395288" y="1341438"/>
            <a:ext cx="4392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u="sng" dirty="0"/>
              <a:t>1-2. Eğitim programı:</a:t>
            </a:r>
            <a:endParaRPr lang="tr-TR" sz="3200" dirty="0"/>
          </a:p>
        </p:txBody>
      </p:sp>
      <p:sp>
        <p:nvSpPr>
          <p:cNvPr id="3142" name="9 Dikdörtgen"/>
          <p:cNvSpPr>
            <a:spLocks noChangeArrowheads="1"/>
          </p:cNvSpPr>
          <p:nvPr/>
        </p:nvSpPr>
        <p:spPr bwMode="auto">
          <a:xfrm>
            <a:off x="395288" y="5373688"/>
            <a:ext cx="3455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u="sng" dirty="0"/>
              <a:t>Klinik yetkinlikler</a:t>
            </a:r>
            <a:endParaRPr lang="tr-TR" sz="3200" dirty="0"/>
          </a:p>
        </p:txBody>
      </p:sp>
      <p:sp>
        <p:nvSpPr>
          <p:cNvPr id="3143" name="10 Dikdörtgen"/>
          <p:cNvSpPr>
            <a:spLocks noChangeArrowheads="1"/>
          </p:cNvSpPr>
          <p:nvPr/>
        </p:nvSpPr>
        <p:spPr bwMode="auto">
          <a:xfrm>
            <a:off x="4716463" y="5373688"/>
            <a:ext cx="4176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u="sng" dirty="0"/>
              <a:t>Girişimsel yetkinlikler</a:t>
            </a:r>
            <a:endParaRPr lang="tr-TR" sz="3200" dirty="0"/>
          </a:p>
        </p:txBody>
      </p:sp>
    </p:spTree>
    <p:extLst>
      <p:ext uri="{BB962C8B-B14F-4D97-AF65-F5344CB8AC3E}">
        <p14:creationId xmlns:p14="http://schemas.microsoft.com/office/powerpoint/2010/main" val="972727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4099" name="21 Başlık"/>
          <p:cNvSpPr>
            <a:spLocks noGrp="1"/>
          </p:cNvSpPr>
          <p:nvPr>
            <p:ph type="title"/>
          </p:nvPr>
        </p:nvSpPr>
        <p:spPr/>
        <p:txBody>
          <a:bodyPr/>
          <a:lstStyle/>
          <a:p>
            <a:pPr eaLnBrk="1" hangingPunct="1"/>
            <a:r>
              <a:rPr lang="tr-TR" dirty="0" smtClean="0">
                <a:solidFill>
                  <a:srgbClr val="FF0000"/>
                </a:solidFill>
              </a:rPr>
              <a:t>UZMANLIK EĞİTİMİ</a:t>
            </a:r>
          </a:p>
        </p:txBody>
      </p:sp>
      <p:sp>
        <p:nvSpPr>
          <p:cNvPr id="4100" name="8 Dikdörtgen"/>
          <p:cNvSpPr>
            <a:spLocks noChangeArrowheads="1"/>
          </p:cNvSpPr>
          <p:nvPr/>
        </p:nvSpPr>
        <p:spPr bwMode="auto">
          <a:xfrm>
            <a:off x="395288" y="1484313"/>
            <a:ext cx="33131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3200" u="sng" dirty="0"/>
              <a:t>Eğitim programı:</a:t>
            </a:r>
            <a:endParaRPr lang="tr-TR" sz="3200" dirty="0"/>
          </a:p>
        </p:txBody>
      </p:sp>
      <p:graphicFrame>
        <p:nvGraphicFramePr>
          <p:cNvPr id="13" name="12 Tablo"/>
          <p:cNvGraphicFramePr>
            <a:graphicFrameLocks noGrp="1"/>
          </p:cNvGraphicFramePr>
          <p:nvPr/>
        </p:nvGraphicFramePr>
        <p:xfrm>
          <a:off x="3635897" y="1412785"/>
          <a:ext cx="4608511" cy="5397422"/>
        </p:xfrm>
        <a:graphic>
          <a:graphicData uri="http://schemas.openxmlformats.org/drawingml/2006/table">
            <a:tbl>
              <a:tblPr/>
              <a:tblGrid>
                <a:gridCol w="607917"/>
                <a:gridCol w="563780"/>
                <a:gridCol w="867740"/>
                <a:gridCol w="1284537"/>
                <a:gridCol w="1284537"/>
              </a:tblGrid>
              <a:tr h="300404">
                <a:tc>
                  <a:txBody>
                    <a:bodyPr/>
                    <a:lstStyle/>
                    <a:p>
                      <a:pPr algn="ctr">
                        <a:lnSpc>
                          <a:spcPct val="115000"/>
                        </a:lnSpc>
                        <a:spcAft>
                          <a:spcPts val="0"/>
                        </a:spcAft>
                      </a:pPr>
                      <a:endParaRPr lang="tr-TR" sz="600" dirty="0">
                        <a:solidFill>
                          <a:srgbClr val="FF0000"/>
                        </a:solidFill>
                        <a:latin typeface="Calibri"/>
                        <a:ea typeface="Calibri"/>
                        <a:cs typeface="Times New Roman"/>
                      </a:endParaRPr>
                    </a:p>
                  </a:txBody>
                  <a:tcPr marL="38150" marR="3815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tr-TR" sz="900" b="1" dirty="0">
                          <a:solidFill>
                            <a:srgbClr val="FF0000"/>
                          </a:solidFill>
                          <a:latin typeface="Calibri"/>
                          <a:ea typeface="Calibri"/>
                          <a:cs typeface="Times New Roman"/>
                        </a:rPr>
                        <a:t>SAAT</a:t>
                      </a: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tr-TR" sz="900" b="1" dirty="0">
                          <a:solidFill>
                            <a:srgbClr val="FF0000"/>
                          </a:solidFill>
                          <a:latin typeface="Calibri"/>
                          <a:ea typeface="Calibri"/>
                          <a:cs typeface="Times New Roman"/>
                        </a:rPr>
                        <a:t>PERİYOT</a:t>
                      </a: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tr-TR" sz="900" b="1" dirty="0">
                          <a:solidFill>
                            <a:srgbClr val="FF0000"/>
                          </a:solidFill>
                          <a:latin typeface="Calibri"/>
                          <a:ea typeface="Calibri"/>
                          <a:cs typeface="Times New Roman"/>
                        </a:rPr>
                        <a:t>KONU</a:t>
                      </a: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tr-TR" sz="900" b="1" dirty="0">
                          <a:solidFill>
                            <a:srgbClr val="FF0000"/>
                          </a:solidFill>
                          <a:latin typeface="Calibri"/>
                          <a:ea typeface="Calibri"/>
                          <a:cs typeface="Times New Roman"/>
                        </a:rPr>
                        <a:t>MODERATÖR/KATILIMCI</a:t>
                      </a: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300404">
                <a:tc rowSpan="3">
                  <a:txBody>
                    <a:bodyPr/>
                    <a:lstStyle/>
                    <a:p>
                      <a:pPr marL="71755" marR="71755" algn="ctr">
                        <a:lnSpc>
                          <a:spcPct val="115000"/>
                        </a:lnSpc>
                        <a:spcAft>
                          <a:spcPts val="0"/>
                        </a:spcAft>
                      </a:pPr>
                      <a:r>
                        <a:rPr lang="tr-TR" sz="1200" b="1" dirty="0">
                          <a:solidFill>
                            <a:srgbClr val="FF0000"/>
                          </a:solidFill>
                          <a:latin typeface="Calibri"/>
                          <a:ea typeface="Calibri"/>
                          <a:cs typeface="Times New Roman"/>
                        </a:rPr>
                        <a:t>PAZARTESİ</a:t>
                      </a:r>
                      <a:endParaRPr lang="tr-TR" sz="1200" dirty="0">
                        <a:solidFill>
                          <a:srgbClr val="FF0000"/>
                        </a:solidFill>
                        <a:latin typeface="Calibri"/>
                        <a:ea typeface="Calibri"/>
                        <a:cs typeface="Times New Roman"/>
                      </a:endParaRPr>
                    </a:p>
                  </a:txBody>
                  <a:tcPr marL="38150" marR="38150" marT="0"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90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04">
                <a:tc vMerge="1">
                  <a:txBody>
                    <a:bodyPr/>
                    <a:lstStyle/>
                    <a:p>
                      <a:endParaRPr lang="tr-TR"/>
                    </a:p>
                  </a:txBody>
                  <a:tcPr/>
                </a:tc>
                <a:tc>
                  <a:txBody>
                    <a:bodyPr/>
                    <a:lstStyle/>
                    <a:p>
                      <a:pPr algn="ctr">
                        <a:lnSpc>
                          <a:spcPct val="115000"/>
                        </a:lnSpc>
                        <a:spcAft>
                          <a:spcPts val="0"/>
                        </a:spcAft>
                      </a:pPr>
                      <a:r>
                        <a:rPr lang="tr-TR" sz="900" dirty="0">
                          <a:solidFill>
                            <a:srgbClr val="FF0000"/>
                          </a:solidFill>
                          <a:latin typeface="Calibri"/>
                          <a:ea typeface="Calibri"/>
                          <a:cs typeface="Times New Roman"/>
                        </a:rPr>
                        <a:t>12.30/13.30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AYLIK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PATOLOJİ 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M. ACAR/ABDOMEN ASİSTANI-PATOLOJİ</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62">
                <a:tc vMerge="1">
                  <a:txBody>
                    <a:bodyPr/>
                    <a:lstStyle/>
                    <a:p>
                      <a:endParaRPr lang="tr-TR"/>
                    </a:p>
                  </a:txBody>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 </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04">
                <a:tc rowSpan="3">
                  <a:txBody>
                    <a:bodyPr/>
                    <a:lstStyle/>
                    <a:p>
                      <a:pPr marL="71755" marR="71755" algn="ctr">
                        <a:lnSpc>
                          <a:spcPct val="115000"/>
                        </a:lnSpc>
                        <a:spcAft>
                          <a:spcPts val="0"/>
                        </a:spcAft>
                      </a:pPr>
                      <a:r>
                        <a:rPr lang="tr-TR" sz="1200" b="1" dirty="0">
                          <a:solidFill>
                            <a:srgbClr val="FF0000"/>
                          </a:solidFill>
                          <a:latin typeface="Calibri"/>
                          <a:ea typeface="Calibri"/>
                          <a:cs typeface="Times New Roman"/>
                        </a:rPr>
                        <a:t>SALI</a:t>
                      </a:r>
                      <a:endParaRPr lang="tr-TR" sz="1200" dirty="0">
                        <a:solidFill>
                          <a:srgbClr val="FF0000"/>
                        </a:solidFill>
                        <a:latin typeface="Calibri"/>
                        <a:ea typeface="Calibri"/>
                        <a:cs typeface="Times New Roman"/>
                      </a:endParaRPr>
                    </a:p>
                  </a:txBody>
                  <a:tcPr marL="38150" marR="38150" marT="0"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8.00/8.40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2 HAFTADA 1</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MAKALE SAATİ</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S.ŞENTÜRK/TÜM ASİSTANLAR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300404">
                <a:tc vMerge="1">
                  <a:txBody>
                    <a:bodyPr/>
                    <a:lstStyle/>
                    <a:p>
                      <a:endParaRPr lang="tr-TR"/>
                    </a:p>
                  </a:txBody>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83962">
                <a:tc vMerge="1">
                  <a:txBody>
                    <a:bodyPr/>
                    <a:lstStyle/>
                    <a:p>
                      <a:endParaRPr lang="tr-TR"/>
                    </a:p>
                  </a:txBody>
                  <a:tcPr/>
                </a:tc>
                <a:tc>
                  <a:txBody>
                    <a:bodyPr/>
                    <a:lstStyle/>
                    <a:p>
                      <a:pPr algn="ctr">
                        <a:lnSpc>
                          <a:spcPct val="115000"/>
                        </a:lnSpc>
                        <a:spcAft>
                          <a:spcPts val="0"/>
                        </a:spcAft>
                      </a:pPr>
                      <a:r>
                        <a:rPr lang="tr-TR" sz="900" dirty="0">
                          <a:solidFill>
                            <a:srgbClr val="FF0000"/>
                          </a:solidFill>
                          <a:latin typeface="Calibri"/>
                          <a:ea typeface="Calibri"/>
                          <a:cs typeface="Times New Roman"/>
                        </a:rPr>
                        <a:t>14.00/16.30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HAFTALIK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SEMİNER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M.ACAR/ İLK 2 SENE ASİSTANLAR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04747">
                <a:tc rowSpan="3">
                  <a:txBody>
                    <a:bodyPr/>
                    <a:lstStyle/>
                    <a:p>
                      <a:pPr marL="71755" marR="71755" algn="ctr">
                        <a:lnSpc>
                          <a:spcPct val="115000"/>
                        </a:lnSpc>
                        <a:spcAft>
                          <a:spcPts val="0"/>
                        </a:spcAft>
                      </a:pPr>
                      <a:r>
                        <a:rPr lang="tr-TR" sz="1200" b="1" dirty="0">
                          <a:solidFill>
                            <a:srgbClr val="FF0000"/>
                          </a:solidFill>
                          <a:latin typeface="Calibri"/>
                          <a:ea typeface="Calibri"/>
                          <a:cs typeface="Times New Roman"/>
                        </a:rPr>
                        <a:t>ÇARŞAMBA</a:t>
                      </a:r>
                      <a:endParaRPr lang="tr-TR" sz="1200" dirty="0">
                        <a:solidFill>
                          <a:srgbClr val="FF0000"/>
                        </a:solidFill>
                        <a:latin typeface="Calibri"/>
                        <a:ea typeface="Calibri"/>
                        <a:cs typeface="Times New Roman"/>
                      </a:endParaRPr>
                    </a:p>
                  </a:txBody>
                  <a:tcPr marL="38150" marR="38150" marT="0"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a:solidFill>
                            <a:srgbClr val="FF0000"/>
                          </a:solidFill>
                          <a:latin typeface="Calibri"/>
                          <a:ea typeface="Calibri"/>
                          <a:cs typeface="Times New Roman"/>
                        </a:rPr>
                        <a:t>8.00/8.40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AYLIK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OLGU SUNUMU</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M. ACAR, L.İ. KURU,                         A. HAYIRLIOĞLU/TÜM ASİSTAN-UZMANLAR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0404">
                <a:tc vMerge="1">
                  <a:txBody>
                    <a:bodyPr/>
                    <a:lstStyle/>
                    <a:p>
                      <a:endParaRPr lang="tr-TR"/>
                    </a:p>
                  </a:txBody>
                  <a:tcPr/>
                </a:tc>
                <a:tc>
                  <a:txBody>
                    <a:bodyPr/>
                    <a:lstStyle/>
                    <a:p>
                      <a:pPr algn="ctr">
                        <a:lnSpc>
                          <a:spcPct val="115000"/>
                        </a:lnSpc>
                        <a:spcAft>
                          <a:spcPts val="0"/>
                        </a:spcAft>
                      </a:pPr>
                      <a:endParaRPr lang="tr-TR" sz="90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3962">
                <a:tc vMerge="1">
                  <a:txBody>
                    <a:bodyPr/>
                    <a:lstStyle/>
                    <a:p>
                      <a:endParaRPr lang="tr-TR"/>
                    </a:p>
                  </a:txBody>
                  <a:tcPr/>
                </a:tc>
                <a:tc>
                  <a:txBody>
                    <a:bodyPr/>
                    <a:lstStyle/>
                    <a:p>
                      <a:pPr algn="ctr">
                        <a:lnSpc>
                          <a:spcPct val="115000"/>
                        </a:lnSpc>
                        <a:spcAft>
                          <a:spcPts val="0"/>
                        </a:spcAft>
                      </a:pPr>
                      <a:r>
                        <a:rPr lang="tr-TR" sz="900">
                          <a:solidFill>
                            <a:srgbClr val="FF0000"/>
                          </a:solidFill>
                          <a:latin typeface="Calibri"/>
                          <a:ea typeface="Calibri"/>
                          <a:cs typeface="Times New Roman"/>
                        </a:rPr>
                        <a:t>14.00/16.30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HAFTALIK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SEMİNER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M.ACAR/ SON 2 SENE ASİSTANLAR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00404">
                <a:tc rowSpan="3">
                  <a:txBody>
                    <a:bodyPr/>
                    <a:lstStyle/>
                    <a:p>
                      <a:pPr marL="71755" marR="71755" algn="ctr">
                        <a:lnSpc>
                          <a:spcPct val="115000"/>
                        </a:lnSpc>
                        <a:spcAft>
                          <a:spcPts val="0"/>
                        </a:spcAft>
                      </a:pPr>
                      <a:r>
                        <a:rPr lang="tr-TR" sz="1200" b="1" dirty="0">
                          <a:solidFill>
                            <a:srgbClr val="FF0000"/>
                          </a:solidFill>
                          <a:latin typeface="Calibri"/>
                          <a:ea typeface="Calibri"/>
                          <a:cs typeface="Times New Roman"/>
                        </a:rPr>
                        <a:t>PERŞEMBE</a:t>
                      </a:r>
                      <a:endParaRPr lang="tr-TR" sz="1200" dirty="0">
                        <a:solidFill>
                          <a:srgbClr val="FF0000"/>
                        </a:solidFill>
                        <a:latin typeface="Calibri"/>
                        <a:ea typeface="Calibri"/>
                        <a:cs typeface="Times New Roman"/>
                      </a:endParaRPr>
                    </a:p>
                  </a:txBody>
                  <a:tcPr marL="38150" marR="38150" marT="0"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a:solidFill>
                            <a:srgbClr val="FF0000"/>
                          </a:solidFill>
                          <a:latin typeface="Calibri"/>
                          <a:ea typeface="Calibri"/>
                          <a:cs typeface="Times New Roman"/>
                        </a:rPr>
                        <a:t>7.00/8.30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HAFTALIK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CERRAHİ 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M. ACAR/ABDOMEN ASİSTANI-PATOLOJİ</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300404">
                <a:tc vMerge="1">
                  <a:txBody>
                    <a:bodyPr/>
                    <a:lstStyle/>
                    <a:p>
                      <a:endParaRPr lang="tr-TR"/>
                    </a:p>
                  </a:txBody>
                  <a:tcPr/>
                </a:tc>
                <a:tc>
                  <a:txBody>
                    <a:bodyPr/>
                    <a:lstStyle/>
                    <a:p>
                      <a:pPr algn="ctr">
                        <a:lnSpc>
                          <a:spcPct val="115000"/>
                        </a:lnSpc>
                        <a:spcAft>
                          <a:spcPts val="0"/>
                        </a:spcAft>
                      </a:pPr>
                      <a:r>
                        <a:rPr lang="tr-TR" sz="900">
                          <a:solidFill>
                            <a:srgbClr val="FF0000"/>
                          </a:solidFill>
                          <a:latin typeface="Calibri"/>
                          <a:ea typeface="Calibri"/>
                          <a:cs typeface="Times New Roman"/>
                        </a:rPr>
                        <a:t>13.00/15.00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AYLIK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ÇOCUK HAS</a:t>
                      </a:r>
                    </a:p>
                    <a:p>
                      <a:pPr algn="ctr">
                        <a:lnSpc>
                          <a:spcPct val="115000"/>
                        </a:lnSpc>
                        <a:spcAft>
                          <a:spcPts val="0"/>
                        </a:spcAft>
                      </a:pPr>
                      <a:r>
                        <a:rPr lang="tr-TR" sz="900" dirty="0">
                          <a:solidFill>
                            <a:srgbClr val="FF0000"/>
                          </a:solidFill>
                          <a:latin typeface="Calibri"/>
                          <a:ea typeface="Calibri"/>
                          <a:cs typeface="Times New Roman"/>
                        </a:rPr>
                        <a:t>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r>
                        <a:rPr lang="tr-TR" sz="900" dirty="0">
                          <a:solidFill>
                            <a:srgbClr val="FF0000"/>
                          </a:solidFill>
                          <a:latin typeface="Calibri"/>
                          <a:ea typeface="Calibri"/>
                          <a:cs typeface="Times New Roman"/>
                        </a:rPr>
                        <a:t>A. HAYIRLIOĞLU/ İLGİLİ ASİSTANLAR-ÇOCUK H.</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83962">
                <a:tc vMerge="1">
                  <a:txBody>
                    <a:bodyPr/>
                    <a:lstStyle/>
                    <a:p>
                      <a:endParaRPr lang="tr-TR"/>
                    </a:p>
                  </a:txBody>
                  <a:tcPr/>
                </a:tc>
                <a:tc>
                  <a:txBody>
                    <a:bodyPr/>
                    <a:lstStyle/>
                    <a:p>
                      <a:pPr algn="ctr">
                        <a:lnSpc>
                          <a:spcPct val="115000"/>
                        </a:lnSpc>
                        <a:spcAft>
                          <a:spcPts val="0"/>
                        </a:spcAft>
                      </a:pPr>
                      <a:endParaRPr lang="tr-TR" sz="90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tr-TR" sz="90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15000"/>
                        </a:lnSpc>
                        <a:spcAft>
                          <a:spcPts val="0"/>
                        </a:spcAft>
                      </a:pPr>
                      <a:endParaRPr lang="tr-TR" sz="900" dirty="0">
                        <a:solidFill>
                          <a:srgbClr val="FF0000"/>
                        </a:solidFill>
                        <a:latin typeface="Calibri"/>
                        <a:ea typeface="Calibri"/>
                        <a:cs typeface="Times New Roman"/>
                      </a:endParaRP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300404">
                <a:tc rowSpan="4">
                  <a:txBody>
                    <a:bodyPr/>
                    <a:lstStyle/>
                    <a:p>
                      <a:pPr marL="71755" marR="71755" algn="ctr">
                        <a:lnSpc>
                          <a:spcPct val="115000"/>
                        </a:lnSpc>
                        <a:spcAft>
                          <a:spcPts val="0"/>
                        </a:spcAft>
                      </a:pPr>
                      <a:r>
                        <a:rPr lang="tr-TR" sz="1200" b="1" dirty="0">
                          <a:solidFill>
                            <a:srgbClr val="FF0000"/>
                          </a:solidFill>
                          <a:latin typeface="Calibri"/>
                          <a:ea typeface="Calibri"/>
                          <a:cs typeface="Times New Roman"/>
                        </a:rPr>
                        <a:t>CUMA</a:t>
                      </a:r>
                      <a:endParaRPr lang="tr-TR" sz="1200" dirty="0">
                        <a:solidFill>
                          <a:srgbClr val="FF0000"/>
                        </a:solidFill>
                        <a:latin typeface="Calibri"/>
                        <a:ea typeface="Calibri"/>
                        <a:cs typeface="Times New Roman"/>
                      </a:endParaRPr>
                    </a:p>
                  </a:txBody>
                  <a:tcPr marL="38150" marR="38150" marT="0" marB="0" vert="vert27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7.00/8.00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HAFTALIK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CERRAHİ/RADYOLOJİ 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M. ACAR/TÜM ASİSTANLAR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404">
                <a:tc vMerge="1">
                  <a:txBody>
                    <a:bodyPr/>
                    <a:lstStyle/>
                    <a:p>
                      <a:endParaRPr lang="tr-TR"/>
                    </a:p>
                  </a:txBody>
                  <a:tcPr/>
                </a:tc>
                <a:tc>
                  <a:txBody>
                    <a:bodyPr/>
                    <a:lstStyle/>
                    <a:p>
                      <a:pPr algn="ctr">
                        <a:lnSpc>
                          <a:spcPct val="115000"/>
                        </a:lnSpc>
                        <a:spcAft>
                          <a:spcPts val="0"/>
                        </a:spcAft>
                      </a:pPr>
                      <a:r>
                        <a:rPr lang="tr-TR" sz="900">
                          <a:solidFill>
                            <a:srgbClr val="FF0000"/>
                          </a:solidFill>
                          <a:latin typeface="Calibri"/>
                          <a:ea typeface="Calibri"/>
                          <a:cs typeface="Times New Roman"/>
                        </a:rPr>
                        <a:t>8.00/9.00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HAFTALIK (1/2)</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ÜROLOJİ/RADYOLOJİ 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M. ACAR/ABD ASİSTANLAR</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62">
                <a:tc vMerge="1">
                  <a:txBody>
                    <a:bodyPr/>
                    <a:lstStyle/>
                    <a:p>
                      <a:endParaRPr lang="tr-TR"/>
                    </a:p>
                  </a:txBody>
                  <a:tcPr/>
                </a:tc>
                <a:tc>
                  <a:txBody>
                    <a:bodyPr/>
                    <a:lstStyle/>
                    <a:p>
                      <a:pPr algn="ctr">
                        <a:lnSpc>
                          <a:spcPct val="115000"/>
                        </a:lnSpc>
                        <a:spcAft>
                          <a:spcPts val="0"/>
                        </a:spcAft>
                      </a:pPr>
                      <a:r>
                        <a:rPr lang="tr-TR" sz="900">
                          <a:solidFill>
                            <a:srgbClr val="FF0000"/>
                          </a:solidFill>
                          <a:latin typeface="Calibri"/>
                          <a:ea typeface="Calibri"/>
                          <a:cs typeface="Times New Roman"/>
                        </a:rPr>
                        <a:t>8.00-10.00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AYLIK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ÇOCUK CERRAHİ 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İ. KURU/İLGİLİ ASİSTANLAR-Ç.CERRRAHİ</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962">
                <a:tc vMerge="1">
                  <a:txBody>
                    <a:bodyPr/>
                    <a:lstStyle/>
                    <a:p>
                      <a:endParaRPr lang="tr-TR"/>
                    </a:p>
                  </a:txBody>
                  <a:tcPr/>
                </a:tc>
                <a:tc>
                  <a:txBody>
                    <a:bodyPr/>
                    <a:lstStyle/>
                    <a:p>
                      <a:pPr algn="ctr">
                        <a:lnSpc>
                          <a:spcPct val="115000"/>
                        </a:lnSpc>
                        <a:spcAft>
                          <a:spcPts val="0"/>
                        </a:spcAft>
                      </a:pPr>
                      <a:r>
                        <a:rPr lang="tr-TR" sz="900">
                          <a:solidFill>
                            <a:srgbClr val="FF0000"/>
                          </a:solidFill>
                          <a:latin typeface="Calibri"/>
                          <a:ea typeface="Calibri"/>
                          <a:cs typeface="Times New Roman"/>
                        </a:rPr>
                        <a:t>14.00/15.00</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HAFTALIK</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a:solidFill>
                            <a:srgbClr val="FF0000"/>
                          </a:solidFill>
                          <a:latin typeface="Calibri"/>
                          <a:ea typeface="Calibri"/>
                          <a:cs typeface="Times New Roman"/>
                        </a:rPr>
                        <a:t>GÖĞÜS HAS KONSEY</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900" dirty="0">
                          <a:solidFill>
                            <a:srgbClr val="FF0000"/>
                          </a:solidFill>
                          <a:latin typeface="Calibri"/>
                          <a:ea typeface="Calibri"/>
                          <a:cs typeface="Times New Roman"/>
                        </a:rPr>
                        <a:t>A. HAYIRLIOĞLU/ İLGİLİ ASİSTANLAR-GÖĞÜS H.</a:t>
                      </a:r>
                    </a:p>
                  </a:txBody>
                  <a:tcPr marL="38150" marR="381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2286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5123" name="21 Başlık"/>
          <p:cNvSpPr>
            <a:spLocks noGrp="1"/>
          </p:cNvSpPr>
          <p:nvPr>
            <p:ph type="title"/>
          </p:nvPr>
        </p:nvSpPr>
        <p:spPr/>
        <p:txBody>
          <a:bodyPr/>
          <a:lstStyle/>
          <a:p>
            <a:pPr eaLnBrk="1" hangingPunct="1"/>
            <a:r>
              <a:rPr lang="tr-TR" dirty="0" smtClean="0">
                <a:solidFill>
                  <a:srgbClr val="FF0000"/>
                </a:solidFill>
              </a:rPr>
              <a:t>UZMANLIK EĞİTİMİ</a:t>
            </a:r>
          </a:p>
        </p:txBody>
      </p:sp>
      <p:sp>
        <p:nvSpPr>
          <p:cNvPr id="5124" name="8 Dikdörtgen"/>
          <p:cNvSpPr>
            <a:spLocks noChangeArrowheads="1"/>
          </p:cNvSpPr>
          <p:nvPr/>
        </p:nvSpPr>
        <p:spPr bwMode="auto">
          <a:xfrm>
            <a:off x="755650" y="2205038"/>
            <a:ext cx="37449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tr-TR" sz="3200" u="sng" dirty="0"/>
              <a:t>Eğitim kadrosu:</a:t>
            </a:r>
          </a:p>
          <a:p>
            <a:pPr>
              <a:lnSpc>
                <a:spcPct val="150000"/>
              </a:lnSpc>
              <a:buFont typeface="Arial" charset="0"/>
              <a:buChar char="•"/>
            </a:pPr>
            <a:r>
              <a:rPr lang="tr-TR" sz="3200" dirty="0"/>
              <a:t>1 Profesör</a:t>
            </a:r>
          </a:p>
          <a:p>
            <a:pPr>
              <a:lnSpc>
                <a:spcPct val="150000"/>
              </a:lnSpc>
              <a:buFont typeface="Arial" charset="0"/>
              <a:buChar char="•"/>
            </a:pPr>
            <a:r>
              <a:rPr lang="tr-TR" sz="3200" dirty="0"/>
              <a:t>3 </a:t>
            </a:r>
            <a:r>
              <a:rPr lang="tr-TR" sz="3200" dirty="0" smtClean="0"/>
              <a:t>Doçent(1 kaldı)</a:t>
            </a:r>
            <a:endParaRPr lang="tr-TR" sz="3200" dirty="0"/>
          </a:p>
          <a:p>
            <a:pPr>
              <a:lnSpc>
                <a:spcPct val="150000"/>
              </a:lnSpc>
              <a:buFont typeface="Arial" charset="0"/>
              <a:buChar char="•"/>
            </a:pPr>
            <a:r>
              <a:rPr lang="tr-TR" sz="3200" dirty="0"/>
              <a:t>1 Eğitim görevlisi</a:t>
            </a:r>
          </a:p>
          <a:p>
            <a:pPr>
              <a:lnSpc>
                <a:spcPct val="150000"/>
              </a:lnSpc>
              <a:buFont typeface="Arial" charset="0"/>
              <a:buChar char="•"/>
            </a:pPr>
            <a:r>
              <a:rPr lang="tr-TR" sz="3200" dirty="0"/>
              <a:t>1 Başasistan</a:t>
            </a:r>
          </a:p>
          <a:p>
            <a:pPr>
              <a:lnSpc>
                <a:spcPct val="150000"/>
              </a:lnSpc>
            </a:pPr>
            <a:endParaRPr lang="tr-TR" sz="3200" dirty="0"/>
          </a:p>
        </p:txBody>
      </p:sp>
      <p:sp>
        <p:nvSpPr>
          <p:cNvPr id="6" name="5 Dikdörtgen"/>
          <p:cNvSpPr>
            <a:spLocks noChangeArrowheads="1"/>
          </p:cNvSpPr>
          <p:nvPr/>
        </p:nvSpPr>
        <p:spPr bwMode="auto">
          <a:xfrm>
            <a:off x="5149850" y="2205038"/>
            <a:ext cx="37433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tr-TR" sz="3200" u="sng" dirty="0"/>
              <a:t>Ekipman:</a:t>
            </a:r>
          </a:p>
          <a:p>
            <a:pPr>
              <a:lnSpc>
                <a:spcPct val="150000"/>
              </a:lnSpc>
              <a:buFont typeface="Arial" charset="0"/>
              <a:buChar char="•"/>
            </a:pPr>
            <a:r>
              <a:rPr lang="tr-TR" sz="3200" dirty="0" err="1"/>
              <a:t>Skopi</a:t>
            </a:r>
            <a:r>
              <a:rPr lang="tr-TR" sz="3200" dirty="0"/>
              <a:t>, anjiyo –</a:t>
            </a:r>
          </a:p>
          <a:p>
            <a:pPr>
              <a:lnSpc>
                <a:spcPct val="150000"/>
              </a:lnSpc>
              <a:buFont typeface="Arial" charset="0"/>
              <a:buChar char="•"/>
            </a:pPr>
            <a:r>
              <a:rPr lang="tr-TR" sz="3200" dirty="0"/>
              <a:t>MR, BT, DR </a:t>
            </a:r>
            <a:r>
              <a:rPr lang="tr-TR" sz="3200" dirty="0" err="1"/>
              <a:t>vs</a:t>
            </a:r>
            <a:r>
              <a:rPr lang="tr-TR" sz="3200" dirty="0"/>
              <a:t> +</a:t>
            </a:r>
          </a:p>
          <a:p>
            <a:pPr>
              <a:lnSpc>
                <a:spcPct val="150000"/>
              </a:lnSpc>
              <a:buFont typeface="Arial" charset="0"/>
              <a:buChar char="•"/>
            </a:pPr>
            <a:r>
              <a:rPr lang="tr-TR" sz="3200" dirty="0"/>
              <a:t>PACS, </a:t>
            </a:r>
            <a:r>
              <a:rPr lang="tr-TR" sz="3200" dirty="0" err="1"/>
              <a:t>telerad</a:t>
            </a:r>
            <a:r>
              <a:rPr lang="tr-TR" sz="3200" dirty="0"/>
              <a:t>. +</a:t>
            </a:r>
          </a:p>
          <a:p>
            <a:pPr>
              <a:lnSpc>
                <a:spcPct val="150000"/>
              </a:lnSpc>
            </a:pPr>
            <a:endParaRPr lang="tr-TR" sz="3200" dirty="0"/>
          </a:p>
        </p:txBody>
      </p:sp>
      <p:sp>
        <p:nvSpPr>
          <p:cNvPr id="5126" name="Rectangle 6"/>
          <p:cNvSpPr>
            <a:spLocks noChangeArrowheads="1"/>
          </p:cNvSpPr>
          <p:nvPr/>
        </p:nvSpPr>
        <p:spPr bwMode="auto">
          <a:xfrm>
            <a:off x="395288" y="1498600"/>
            <a:ext cx="6769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tr-TR" sz="3200" u="sng" dirty="0"/>
              <a:t>3. Donanım ve olanaklar</a:t>
            </a:r>
          </a:p>
        </p:txBody>
      </p:sp>
    </p:spTree>
    <p:extLst>
      <p:ext uri="{BB962C8B-B14F-4D97-AF65-F5344CB8AC3E}">
        <p14:creationId xmlns:p14="http://schemas.microsoft.com/office/powerpoint/2010/main" val="1788460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 İçerik Yer Tutucusu"/>
          <p:cNvSpPr>
            <a:spLocks noGrp="1"/>
          </p:cNvSpPr>
          <p:nvPr>
            <p:ph idx="1"/>
          </p:nvPr>
        </p:nvSpPr>
        <p:spPr>
          <a:xfrm>
            <a:off x="468313" y="1844675"/>
            <a:ext cx="4032250" cy="4525963"/>
          </a:xfrm>
        </p:spPr>
        <p:txBody>
          <a:bodyPr/>
          <a:lstStyle/>
          <a:p>
            <a:pPr eaLnBrk="1" hangingPunct="1">
              <a:buFont typeface="Arial" charset="0"/>
              <a:buNone/>
            </a:pPr>
            <a:r>
              <a:rPr lang="tr-TR" dirty="0" smtClean="0"/>
              <a:t>    </a:t>
            </a:r>
            <a:r>
              <a:rPr lang="tr-TR" u="sng" dirty="0" smtClean="0"/>
              <a:t>Engeller</a:t>
            </a:r>
          </a:p>
          <a:p>
            <a:pPr eaLnBrk="1" hangingPunct="1"/>
            <a:r>
              <a:rPr lang="tr-TR" dirty="0" smtClean="0"/>
              <a:t>Asistan sayısı</a:t>
            </a:r>
          </a:p>
          <a:p>
            <a:pPr eaLnBrk="1" hangingPunct="1"/>
            <a:r>
              <a:rPr lang="tr-TR" dirty="0" smtClean="0"/>
              <a:t>Eğitici faktörü</a:t>
            </a:r>
          </a:p>
          <a:p>
            <a:pPr eaLnBrk="1" hangingPunct="1"/>
            <a:r>
              <a:rPr lang="tr-TR" dirty="0" smtClean="0"/>
              <a:t>Dal hastaneleri</a:t>
            </a:r>
          </a:p>
          <a:p>
            <a:pPr eaLnBrk="1" hangingPunct="1"/>
            <a:r>
              <a:rPr lang="tr-TR" dirty="0" smtClean="0"/>
              <a:t>Hizmet yoğunluğu</a:t>
            </a:r>
          </a:p>
          <a:p>
            <a:pPr eaLnBrk="1" hangingPunct="1"/>
            <a:r>
              <a:rPr lang="tr-TR" dirty="0" err="1" smtClean="0"/>
              <a:t>Kesitsel</a:t>
            </a:r>
            <a:r>
              <a:rPr lang="tr-TR" dirty="0" smtClean="0"/>
              <a:t> görüntüleme eksikliği…</a:t>
            </a:r>
          </a:p>
          <a:p>
            <a:pPr eaLnBrk="1" hangingPunct="1">
              <a:buFont typeface="Arial" charset="0"/>
              <a:buNone/>
            </a:pPr>
            <a:endParaRPr lang="tr-TR" dirty="0" smtClean="0"/>
          </a:p>
          <a:p>
            <a:pPr eaLnBrk="1" hangingPunct="1"/>
            <a:endParaRPr lang="tr-TR" dirty="0" smtClean="0"/>
          </a:p>
        </p:txBody>
      </p:sp>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6148" name="21 Başlık"/>
          <p:cNvSpPr>
            <a:spLocks noGrp="1"/>
          </p:cNvSpPr>
          <p:nvPr>
            <p:ph type="title"/>
          </p:nvPr>
        </p:nvSpPr>
        <p:spPr/>
        <p:txBody>
          <a:bodyPr/>
          <a:lstStyle/>
          <a:p>
            <a:pPr eaLnBrk="1" hangingPunct="1"/>
            <a:r>
              <a:rPr lang="tr-TR" dirty="0" smtClean="0">
                <a:solidFill>
                  <a:srgbClr val="FF0000"/>
                </a:solidFill>
              </a:rPr>
              <a:t>UZMANLIK EĞİTİMİ</a:t>
            </a:r>
          </a:p>
        </p:txBody>
      </p:sp>
      <p:sp>
        <p:nvSpPr>
          <p:cNvPr id="3077" name="2 İçerik Yer Tutucusu"/>
          <p:cNvSpPr txBox="1">
            <a:spLocks/>
          </p:cNvSpPr>
          <p:nvPr/>
        </p:nvSpPr>
        <p:spPr bwMode="auto">
          <a:xfrm>
            <a:off x="5076825" y="1844675"/>
            <a:ext cx="4032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tr-TR" sz="3200" dirty="0">
                <a:latin typeface="Calibri" charset="0"/>
              </a:rPr>
              <a:t>    </a:t>
            </a:r>
            <a:r>
              <a:rPr lang="tr-TR" sz="3200" u="sng" dirty="0">
                <a:latin typeface="Calibri" charset="0"/>
              </a:rPr>
              <a:t>Çözüm</a:t>
            </a:r>
          </a:p>
          <a:p>
            <a:pPr eaLnBrk="1" hangingPunct="1">
              <a:spcBef>
                <a:spcPct val="20000"/>
              </a:spcBef>
              <a:buFont typeface="Arial" charset="0"/>
              <a:buNone/>
            </a:pPr>
            <a:r>
              <a:rPr lang="tr-TR" sz="3200" dirty="0">
                <a:latin typeface="Calibri" charset="0"/>
              </a:rPr>
              <a:t>    </a:t>
            </a:r>
          </a:p>
          <a:p>
            <a:pPr eaLnBrk="1" hangingPunct="1">
              <a:spcBef>
                <a:spcPct val="20000"/>
              </a:spcBef>
              <a:buFont typeface="Arial" charset="0"/>
              <a:buNone/>
            </a:pPr>
            <a:endParaRPr lang="tr-TR" sz="3200" dirty="0">
              <a:latin typeface="Calibri" charset="0"/>
            </a:endParaRPr>
          </a:p>
          <a:p>
            <a:pPr eaLnBrk="1" hangingPunct="1">
              <a:spcBef>
                <a:spcPct val="20000"/>
              </a:spcBef>
              <a:buFont typeface="Arial" charset="0"/>
              <a:buNone/>
            </a:pPr>
            <a:r>
              <a:rPr lang="tr-TR" sz="3200" dirty="0">
                <a:latin typeface="Calibri" charset="0"/>
              </a:rPr>
              <a:t>     </a:t>
            </a:r>
            <a:r>
              <a:rPr lang="tr-TR" sz="3200" b="1" u="sng" dirty="0">
                <a:latin typeface="Calibri" charset="0"/>
              </a:rPr>
              <a:t>Ortak eğitim</a:t>
            </a:r>
          </a:p>
          <a:p>
            <a:pPr eaLnBrk="1" hangingPunct="1">
              <a:spcBef>
                <a:spcPct val="20000"/>
              </a:spcBef>
              <a:buFont typeface="Arial" charset="0"/>
              <a:buChar char="•"/>
            </a:pPr>
            <a:endParaRPr lang="tr-TR" sz="3200" dirty="0">
              <a:latin typeface="Calibri" charset="0"/>
            </a:endParaRPr>
          </a:p>
        </p:txBody>
      </p:sp>
      <p:sp>
        <p:nvSpPr>
          <p:cNvPr id="24" name="23 Sağ Ayraç"/>
          <p:cNvSpPr/>
          <p:nvPr/>
        </p:nvSpPr>
        <p:spPr>
          <a:xfrm>
            <a:off x="4427538" y="2133600"/>
            <a:ext cx="720725" cy="3671888"/>
          </a:xfrm>
          <a:prstGeom prst="rightBrace">
            <a:avLst/>
          </a:prstGeom>
          <a:ln w="38100">
            <a:solidFill>
              <a:srgbClr val="37CBFF"/>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tr-TR"/>
          </a:p>
        </p:txBody>
      </p:sp>
    </p:spTree>
    <p:extLst>
      <p:ext uri="{BB962C8B-B14F-4D97-AF65-F5344CB8AC3E}">
        <p14:creationId xmlns:p14="http://schemas.microsoft.com/office/powerpoint/2010/main" val="3338653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additive="base">
                                        <p:cTn id="11" dur="500" fill="hold"/>
                                        <p:tgtEl>
                                          <p:spTgt spid="3077"/>
                                        </p:tgtEl>
                                        <p:attrNameLst>
                                          <p:attrName>ppt_x</p:attrName>
                                        </p:attrNameLst>
                                      </p:cBhvr>
                                      <p:tavLst>
                                        <p:tav tm="0">
                                          <p:val>
                                            <p:strVal val="1+#ppt_w/2"/>
                                          </p:val>
                                        </p:tav>
                                        <p:tav tm="100000">
                                          <p:val>
                                            <p:strVal val="#ppt_x"/>
                                          </p:val>
                                        </p:tav>
                                      </p:tavLst>
                                    </p:anim>
                                    <p:anim calcmode="lin" valueType="num">
                                      <p:cBhvr additive="base">
                                        <p:cTn id="12"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22" name="21 Başlık"/>
          <p:cNvSpPr>
            <a:spLocks noGrp="1"/>
          </p:cNvSpPr>
          <p:nvPr>
            <p:ph type="title"/>
          </p:nvPr>
        </p:nvSpPr>
        <p:spPr/>
        <p:txBody>
          <a:bodyPr rtlCol="0">
            <a:normAutofit fontScale="90000"/>
          </a:bodyPr>
          <a:lstStyle/>
          <a:p>
            <a:pPr eaLnBrk="1" fontAlgn="auto" hangingPunct="1">
              <a:spcAft>
                <a:spcPts val="0"/>
              </a:spcAft>
              <a:defRPr/>
            </a:pPr>
            <a:r>
              <a:rPr lang="tr-TR" sz="3600" b="1" dirty="0" smtClean="0">
                <a:solidFill>
                  <a:srgbClr val="FF0000"/>
                </a:solidFill>
              </a:rPr>
              <a:t>ORTAK EĞİTİM</a:t>
            </a:r>
            <a:br>
              <a:rPr lang="tr-TR" sz="3600" b="1" dirty="0" smtClean="0">
                <a:solidFill>
                  <a:srgbClr val="FF0000"/>
                </a:solidFill>
              </a:rPr>
            </a:br>
            <a:r>
              <a:rPr lang="tr-TR" sz="3600" b="1" dirty="0" smtClean="0">
                <a:solidFill>
                  <a:srgbClr val="FF0000"/>
                </a:solidFill>
              </a:rPr>
              <a:t>(Birlikte Radyoloji!)</a:t>
            </a:r>
          </a:p>
        </p:txBody>
      </p:sp>
      <p:graphicFrame>
        <p:nvGraphicFramePr>
          <p:cNvPr id="5" name="4 Tablo"/>
          <p:cNvGraphicFramePr>
            <a:graphicFrameLocks noGrp="1"/>
          </p:cNvGraphicFramePr>
          <p:nvPr/>
        </p:nvGraphicFramePr>
        <p:xfrm>
          <a:off x="5292081" y="1484783"/>
          <a:ext cx="3312365" cy="5544617"/>
        </p:xfrm>
        <a:graphic>
          <a:graphicData uri="http://schemas.openxmlformats.org/drawingml/2006/table">
            <a:tbl>
              <a:tblPr/>
              <a:tblGrid>
                <a:gridCol w="326142"/>
                <a:gridCol w="631896"/>
                <a:gridCol w="1538975"/>
                <a:gridCol w="815352"/>
              </a:tblGrid>
              <a:tr h="170352">
                <a:tc>
                  <a:txBody>
                    <a:bodyPr/>
                    <a:lstStyle/>
                    <a:p>
                      <a:pPr algn="ctr" fontAlgn="ctr"/>
                      <a:r>
                        <a:rPr lang="tr-TR" sz="1000" b="0" i="0" u="none" strike="noStrike" dirty="0">
                          <a:solidFill>
                            <a:schemeClr val="accent4">
                              <a:lumMod val="50000"/>
                            </a:schemeClr>
                          </a:solidFill>
                          <a:latin typeface="Calibri"/>
                        </a:rPr>
                        <a:t> </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000" b="0" i="0" u="none" strike="noStrike" dirty="0">
                          <a:solidFill>
                            <a:schemeClr val="accent4">
                              <a:lumMod val="50000"/>
                            </a:schemeClr>
                          </a:solidFill>
                          <a:latin typeface="Calibri"/>
                        </a:rPr>
                        <a:t>HASTANE</a:t>
                      </a:r>
                    </a:p>
                  </a:txBody>
                  <a:tcPr marL="4194" marR="4194" marT="4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tr-TR" sz="1000" b="0" i="0" u="none" strike="noStrike" dirty="0">
                          <a:solidFill>
                            <a:schemeClr val="accent4">
                              <a:lumMod val="50000"/>
                            </a:schemeClr>
                          </a:solidFill>
                          <a:latin typeface="Calibri"/>
                        </a:rPr>
                        <a:t>ASİSTAN ADI</a:t>
                      </a:r>
                    </a:p>
                  </a:txBody>
                  <a:tcPr marL="4194" marR="4194" marT="4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000" b="0" i="0" u="none" strike="noStrike">
                          <a:solidFill>
                            <a:schemeClr val="accent4">
                              <a:lumMod val="50000"/>
                            </a:schemeClr>
                          </a:solidFill>
                          <a:latin typeface="Calibri"/>
                        </a:rPr>
                        <a:t>YIL</a:t>
                      </a:r>
                    </a:p>
                  </a:txBody>
                  <a:tcPr marL="4194" marR="4194" marT="4194"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70352">
                <a:tc>
                  <a:txBody>
                    <a:bodyPr/>
                    <a:lstStyle/>
                    <a:p>
                      <a:pPr algn="ctr" fontAlgn="ctr"/>
                      <a:r>
                        <a:rPr lang="tr-TR" sz="1000" b="0" i="0" u="none" strike="noStrike" dirty="0">
                          <a:solidFill>
                            <a:schemeClr val="accent4">
                              <a:lumMod val="50000"/>
                            </a:schemeClr>
                          </a:solidFill>
                          <a:latin typeface="Calibri"/>
                        </a:rPr>
                        <a:t>1</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8">
                  <a:txBody>
                    <a:bodyPr/>
                    <a:lstStyle/>
                    <a:p>
                      <a:pPr algn="ctr" fontAlgn="ctr"/>
                      <a:r>
                        <a:rPr lang="tr-TR" sz="1000" b="0" i="0" u="none" strike="noStrike" dirty="0">
                          <a:solidFill>
                            <a:schemeClr val="accent4">
                              <a:lumMod val="50000"/>
                            </a:schemeClr>
                          </a:solidFill>
                          <a:latin typeface="Calibri"/>
                        </a:rPr>
                        <a:t>IMU Göztepe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tr-TR" sz="1000" b="0" i="0" u="none" strike="noStrike" dirty="0">
                          <a:solidFill>
                            <a:schemeClr val="accent4">
                              <a:lumMod val="50000"/>
                            </a:schemeClr>
                          </a:solidFill>
                          <a:latin typeface="Calibri"/>
                        </a:rPr>
                        <a:t>Gülçin Durukan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dirty="0">
                          <a:solidFill>
                            <a:schemeClr val="accent4">
                              <a:lumMod val="50000"/>
                            </a:schemeClr>
                          </a:solidFill>
                          <a:latin typeface="Calibri"/>
                        </a:rPr>
                        <a:t>2</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Canver Önal</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3</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Suna Şahin Ediz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dirty="0">
                          <a:solidFill>
                            <a:schemeClr val="accent4">
                              <a:lumMod val="50000"/>
                            </a:schemeClr>
                          </a:solidFill>
                          <a:latin typeface="Calibri"/>
                        </a:rPr>
                        <a:t>4</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İbrahim İnan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5</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Ercan Ayaz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dirty="0">
                          <a:solidFill>
                            <a:schemeClr val="accent4">
                              <a:lumMod val="50000"/>
                            </a:schemeClr>
                          </a:solidFill>
                          <a:latin typeface="Calibri"/>
                        </a:rPr>
                        <a:t>6</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Elif </a:t>
                      </a:r>
                      <a:r>
                        <a:rPr lang="tr-TR" sz="1000" b="0" i="0" u="none" strike="noStrike" dirty="0" err="1">
                          <a:solidFill>
                            <a:schemeClr val="accent4">
                              <a:lumMod val="50000"/>
                            </a:schemeClr>
                          </a:solidFill>
                          <a:latin typeface="Calibri"/>
                        </a:rPr>
                        <a:t>Ofluoğlu</a:t>
                      </a:r>
                      <a:r>
                        <a:rPr lang="tr-TR" sz="1000" b="0" i="0" u="none" strike="noStrike" dirty="0">
                          <a:solidFill>
                            <a:schemeClr val="accent4">
                              <a:lumMod val="50000"/>
                            </a:schemeClr>
                          </a:solidFill>
                          <a:latin typeface="Calibri"/>
                        </a:rPr>
                        <a:t> </a:t>
                      </a:r>
                      <a:r>
                        <a:rPr lang="tr-TR" sz="1000" b="0" i="0" u="none" strike="noStrike" dirty="0" err="1">
                          <a:solidFill>
                            <a:schemeClr val="accent4">
                              <a:lumMod val="50000"/>
                            </a:schemeClr>
                          </a:solidFill>
                          <a:latin typeface="Calibri"/>
                        </a:rPr>
                        <a:t>Tuncer</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7</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Fikret Balyemez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8</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Vildan Karagöz</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9</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1000" b="0" i="0" u="none" strike="noStrike">
                          <a:solidFill>
                            <a:schemeClr val="accent4">
                              <a:lumMod val="50000"/>
                            </a:schemeClr>
                          </a:solidFill>
                          <a:latin typeface="Calibri"/>
                        </a:rPr>
                        <a:t>Dr Siyami Ersek       KDC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chemeClr val="accent4">
                              <a:lumMod val="50000"/>
                            </a:schemeClr>
                          </a:solidFill>
                          <a:latin typeface="Calibri"/>
                        </a:rPr>
                        <a:t>Mehmet </a:t>
                      </a:r>
                      <a:r>
                        <a:rPr lang="tr-TR" sz="1000" b="0" i="0" u="none" strike="noStrike" dirty="0" err="1">
                          <a:solidFill>
                            <a:schemeClr val="accent4">
                              <a:lumMod val="50000"/>
                            </a:schemeClr>
                          </a:solidFill>
                          <a:latin typeface="Calibri"/>
                        </a:rPr>
                        <a:t>Kanyılmaz</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10</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Levent </a:t>
                      </a:r>
                      <a:r>
                        <a:rPr lang="tr-TR" sz="1000" b="0" i="0" u="none" strike="noStrike" dirty="0" err="1">
                          <a:solidFill>
                            <a:schemeClr val="accent4">
                              <a:lumMod val="50000"/>
                            </a:schemeClr>
                          </a:solidFill>
                          <a:latin typeface="Calibri"/>
                        </a:rPr>
                        <a:t>Özmutlu</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11</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Fatih </a:t>
                      </a:r>
                      <a:r>
                        <a:rPr lang="tr-TR" sz="1000" b="0" i="0" u="none" strike="noStrike" dirty="0" err="1">
                          <a:solidFill>
                            <a:schemeClr val="accent4">
                              <a:lumMod val="50000"/>
                            </a:schemeClr>
                          </a:solidFill>
                          <a:latin typeface="Calibri"/>
                        </a:rPr>
                        <a:t>Aktaş</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12</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Berna Özçınar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2 (</a:t>
                      </a:r>
                      <a:r>
                        <a:rPr lang="tr-TR" sz="1000" b="0" i="0" u="none" strike="noStrike" dirty="0" err="1">
                          <a:solidFill>
                            <a:schemeClr val="accent4">
                              <a:lumMod val="50000"/>
                            </a:schemeClr>
                          </a:solidFill>
                          <a:latin typeface="Calibri"/>
                        </a:rPr>
                        <a:t>iznli</a:t>
                      </a:r>
                      <a:r>
                        <a:rPr lang="tr-TR" sz="1000" b="0" i="0" u="none" strike="noStrike" dirty="0">
                          <a:solidFill>
                            <a:schemeClr val="accent4">
                              <a:lumMod val="50000"/>
                            </a:schemeClr>
                          </a:solidFill>
                          <a:latin typeface="Calibri"/>
                        </a:rPr>
                        <a:t>)</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13</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3">
                  <a:txBody>
                    <a:bodyPr/>
                    <a:lstStyle/>
                    <a:p>
                      <a:pPr algn="ctr" fontAlgn="ctr"/>
                      <a:r>
                        <a:rPr lang="tr-TR" sz="1000" b="0" i="0" u="none" strike="noStrike">
                          <a:solidFill>
                            <a:schemeClr val="accent4">
                              <a:lumMod val="50000"/>
                            </a:schemeClr>
                          </a:solidFill>
                          <a:latin typeface="Calibri"/>
                        </a:rPr>
                        <a:t>FSM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tr-TR" sz="1000" b="0" i="0" u="none" strike="noStrike" dirty="0" err="1">
                          <a:solidFill>
                            <a:schemeClr val="accent4">
                              <a:lumMod val="50000"/>
                            </a:schemeClr>
                          </a:solidFill>
                          <a:latin typeface="Calibri"/>
                        </a:rPr>
                        <a:t>Goncagül</a:t>
                      </a:r>
                      <a:r>
                        <a:rPr lang="tr-TR" sz="1000" b="0" i="0" u="none" strike="noStrike" dirty="0">
                          <a:solidFill>
                            <a:schemeClr val="accent4">
                              <a:lumMod val="50000"/>
                            </a:schemeClr>
                          </a:solidFill>
                          <a:latin typeface="Calibri"/>
                        </a:rPr>
                        <a:t> </a:t>
                      </a:r>
                      <a:r>
                        <a:rPr lang="tr-TR" sz="1000" b="0" i="0" u="none" strike="noStrike" dirty="0" err="1">
                          <a:solidFill>
                            <a:schemeClr val="accent4">
                              <a:lumMod val="50000"/>
                            </a:schemeClr>
                          </a:solidFill>
                          <a:latin typeface="Calibri"/>
                        </a:rPr>
                        <a:t>Bülbün</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14</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Zeynep </a:t>
                      </a:r>
                      <a:r>
                        <a:rPr lang="tr-TR" sz="1000" b="0" i="0" u="none" strike="noStrike" dirty="0" err="1">
                          <a:solidFill>
                            <a:schemeClr val="accent4">
                              <a:lumMod val="50000"/>
                            </a:schemeClr>
                          </a:solidFill>
                          <a:latin typeface="Calibri"/>
                        </a:rPr>
                        <a:t>Sönmezışık</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15</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Şeyma İlhan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16</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tr-TR" sz="1000" b="0" i="0" u="none" strike="noStrike">
                          <a:solidFill>
                            <a:schemeClr val="accent4">
                              <a:lumMod val="50000"/>
                            </a:schemeClr>
                          </a:solidFill>
                          <a:latin typeface="Calibri"/>
                        </a:rPr>
                        <a:t>Ümraniye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dirty="0">
                          <a:solidFill>
                            <a:schemeClr val="accent4">
                              <a:lumMod val="50000"/>
                            </a:schemeClr>
                          </a:solidFill>
                          <a:latin typeface="Calibri"/>
                        </a:rPr>
                        <a:t>Elif Fidan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17</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Fatih </a:t>
                      </a:r>
                      <a:r>
                        <a:rPr lang="tr-TR" sz="1000" b="0" i="0" u="none" strike="noStrike" dirty="0" err="1">
                          <a:solidFill>
                            <a:schemeClr val="accent4">
                              <a:lumMod val="50000"/>
                            </a:schemeClr>
                          </a:solidFill>
                          <a:latin typeface="Calibri"/>
                        </a:rPr>
                        <a:t>Karagüzel</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18</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Yiğit Can Kartal</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19</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Sultan </a:t>
                      </a:r>
                      <a:r>
                        <a:rPr lang="tr-TR" sz="1000" b="0" i="0" u="none" strike="noStrike" dirty="0" err="1">
                          <a:solidFill>
                            <a:schemeClr val="accent4">
                              <a:lumMod val="50000"/>
                            </a:schemeClr>
                          </a:solidFill>
                          <a:latin typeface="Calibri"/>
                        </a:rPr>
                        <a:t>Müftüoğlu</a:t>
                      </a:r>
                      <a:r>
                        <a:rPr lang="tr-TR" sz="1000" b="0" i="0" u="none" strike="noStrike" dirty="0">
                          <a:solidFill>
                            <a:schemeClr val="accent4">
                              <a:lumMod val="50000"/>
                            </a:schemeClr>
                          </a:solidFill>
                          <a:latin typeface="Calibri"/>
                        </a:rPr>
                        <a:t> </a:t>
                      </a:r>
                      <a:r>
                        <a:rPr lang="tr-TR" sz="1000" b="0" i="0" u="none" strike="noStrike" dirty="0" err="1">
                          <a:solidFill>
                            <a:schemeClr val="accent4">
                              <a:lumMod val="50000"/>
                            </a:schemeClr>
                          </a:solidFill>
                          <a:latin typeface="Calibri"/>
                        </a:rPr>
                        <a:t>Maçin</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20</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Zeynep </a:t>
                      </a:r>
                      <a:r>
                        <a:rPr lang="tr-TR" sz="1000" b="0" i="0" u="none" strike="noStrike" dirty="0" err="1">
                          <a:solidFill>
                            <a:schemeClr val="accent4">
                              <a:lumMod val="50000"/>
                            </a:schemeClr>
                          </a:solidFill>
                          <a:latin typeface="Calibri"/>
                        </a:rPr>
                        <a:t>Çetiner</a:t>
                      </a:r>
                      <a:r>
                        <a:rPr lang="tr-TR" sz="1000" b="0" i="0" u="none" strike="noStrike" dirty="0">
                          <a:solidFill>
                            <a:schemeClr val="accent4">
                              <a:lumMod val="50000"/>
                            </a:schemeClr>
                          </a:solidFill>
                          <a:latin typeface="Calibri"/>
                        </a:rPr>
                        <a:t> Alpay</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352">
                <a:tc>
                  <a:txBody>
                    <a:bodyPr/>
                    <a:lstStyle/>
                    <a:p>
                      <a:pPr algn="ctr" fontAlgn="ctr"/>
                      <a:r>
                        <a:rPr lang="tr-TR" sz="1000" b="0" i="0" u="none" strike="noStrike">
                          <a:solidFill>
                            <a:schemeClr val="accent4">
                              <a:lumMod val="50000"/>
                            </a:schemeClr>
                          </a:solidFill>
                          <a:latin typeface="Calibri"/>
                        </a:rPr>
                        <a:t>21</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rowSpan="9">
                  <a:txBody>
                    <a:bodyPr/>
                    <a:lstStyle/>
                    <a:p>
                      <a:pPr algn="ctr" fontAlgn="ctr"/>
                      <a:r>
                        <a:rPr lang="tr-TR" sz="1000" b="0" i="0" u="none" strike="noStrike">
                          <a:solidFill>
                            <a:schemeClr val="accent4">
                              <a:lumMod val="50000"/>
                            </a:schemeClr>
                          </a:solidFill>
                          <a:latin typeface="Calibri"/>
                        </a:rPr>
                        <a:t>Haydarpaşa N EAH</a:t>
                      </a:r>
                    </a:p>
                  </a:txBody>
                  <a:tcPr marL="4194" marR="4194" marT="419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fontAlgn="b"/>
                      <a:r>
                        <a:rPr lang="tr-TR" sz="1000" b="0" i="0" u="none" strike="noStrike" dirty="0">
                          <a:solidFill>
                            <a:schemeClr val="accent4">
                              <a:lumMod val="50000"/>
                            </a:schemeClr>
                          </a:solidFill>
                          <a:latin typeface="Calibri"/>
                        </a:rPr>
                        <a:t>Hasan Köseoğlu</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22</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Tuğba </a:t>
                      </a:r>
                      <a:r>
                        <a:rPr lang="tr-TR" sz="1000" b="0" i="0" u="none" strike="noStrike" dirty="0" err="1">
                          <a:solidFill>
                            <a:schemeClr val="accent4">
                              <a:lumMod val="50000"/>
                            </a:schemeClr>
                          </a:solidFill>
                          <a:latin typeface="Calibri"/>
                        </a:rPr>
                        <a:t>Atasoy</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4</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23</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Ebru </a:t>
                      </a:r>
                      <a:r>
                        <a:rPr lang="tr-TR" sz="1000" b="0" i="0" u="none" strike="noStrike" dirty="0" err="1">
                          <a:solidFill>
                            <a:schemeClr val="accent4">
                              <a:lumMod val="50000"/>
                            </a:schemeClr>
                          </a:solidFill>
                          <a:latin typeface="Calibri"/>
                        </a:rPr>
                        <a:t>Doğaner</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24</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dirty="0">
                          <a:solidFill>
                            <a:schemeClr val="accent4">
                              <a:lumMod val="50000"/>
                            </a:schemeClr>
                          </a:solidFill>
                          <a:latin typeface="Calibri"/>
                        </a:rPr>
                        <a:t>Umut </a:t>
                      </a:r>
                      <a:r>
                        <a:rPr lang="tr-TR" sz="1000" b="0" i="0" u="none" strike="noStrike" dirty="0" err="1">
                          <a:solidFill>
                            <a:schemeClr val="accent4">
                              <a:lumMod val="50000"/>
                            </a:schemeClr>
                          </a:solidFill>
                          <a:latin typeface="Calibri"/>
                        </a:rPr>
                        <a:t>Öğüşlü</a:t>
                      </a:r>
                      <a:endParaRPr lang="tr-TR" sz="1000" b="0" i="0" u="none" strike="noStrike" dirty="0">
                        <a:solidFill>
                          <a:schemeClr val="accent4">
                            <a:lumMod val="50000"/>
                          </a:schemeClr>
                        </a:solidFill>
                        <a:latin typeface="Calibri"/>
                      </a:endParaRP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3</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25</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Hasan Gündoğdu</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26</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Esin Bozkır</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2</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27</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Erce Sevin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28</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Gyulten Ziyaeva Alieva</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29</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vMerge="1">
                  <a:txBody>
                    <a:bodyPr/>
                    <a:lstStyle/>
                    <a:p>
                      <a:endParaRPr lang="tr-TR"/>
                    </a:p>
                  </a:txBody>
                  <a:tcPr/>
                </a:tc>
                <a:tc>
                  <a:txBody>
                    <a:bodyPr/>
                    <a:lstStyle/>
                    <a:p>
                      <a:pPr algn="l" fontAlgn="b"/>
                      <a:r>
                        <a:rPr lang="tr-TR" sz="1000" b="0" i="0" u="none" strike="noStrike">
                          <a:solidFill>
                            <a:schemeClr val="accent4">
                              <a:lumMod val="50000"/>
                            </a:schemeClr>
                          </a:solidFill>
                          <a:latin typeface="Calibri"/>
                        </a:rPr>
                        <a:t>Alpaslan Daylan</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tr-TR" sz="1000" b="0" i="0" u="none" strike="noStrike" dirty="0">
                          <a:solidFill>
                            <a:schemeClr val="accent4">
                              <a:lumMod val="50000"/>
                            </a:schemeClr>
                          </a:solidFill>
                          <a:latin typeface="Calibri"/>
                        </a:rPr>
                        <a:t>1</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70352">
                <a:tc>
                  <a:txBody>
                    <a:bodyPr/>
                    <a:lstStyle/>
                    <a:p>
                      <a:pPr algn="ctr" fontAlgn="ctr"/>
                      <a:r>
                        <a:rPr lang="tr-TR" sz="1000" b="0" i="0" u="none" strike="noStrike">
                          <a:solidFill>
                            <a:schemeClr val="accent4">
                              <a:lumMod val="50000"/>
                            </a:schemeClr>
                          </a:solidFill>
                          <a:latin typeface="Calibri"/>
                        </a:rPr>
                        <a:t> </a:t>
                      </a:r>
                    </a:p>
                  </a:txBody>
                  <a:tcPr marL="4194" marR="4194" marT="4194"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chemeClr val="accent4">
                              <a:lumMod val="50000"/>
                            </a:schemeClr>
                          </a:solidFill>
                          <a:latin typeface="Calibri"/>
                        </a:rPr>
                        <a:t> </a:t>
                      </a:r>
                    </a:p>
                  </a:txBody>
                  <a:tcPr marL="4194" marR="4194" marT="4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000" b="0" i="0" u="none" strike="noStrike">
                          <a:solidFill>
                            <a:schemeClr val="accent4">
                              <a:lumMod val="50000"/>
                            </a:schemeClr>
                          </a:solidFill>
                          <a:latin typeface="Calibri"/>
                        </a:rPr>
                        <a:t> </a:t>
                      </a:r>
                    </a:p>
                  </a:txBody>
                  <a:tcPr marL="4194" marR="4194" marT="41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000" b="0" i="0" u="none" strike="noStrike" dirty="0">
                          <a:solidFill>
                            <a:schemeClr val="accent4">
                              <a:lumMod val="50000"/>
                            </a:schemeClr>
                          </a:solidFill>
                          <a:latin typeface="Calibri"/>
                        </a:rPr>
                        <a:t> </a:t>
                      </a:r>
                    </a:p>
                  </a:txBody>
                  <a:tcPr marL="4194" marR="4194" marT="419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705">
                <a:tc gridSpan="4">
                  <a:txBody>
                    <a:bodyPr/>
                    <a:lstStyle/>
                    <a:p>
                      <a:pPr algn="l" fontAlgn="ctr"/>
                      <a:endParaRPr lang="tr-TR" sz="1000" b="0" i="0" u="none" strike="noStrike" dirty="0">
                        <a:solidFill>
                          <a:schemeClr val="accent4">
                            <a:lumMod val="50000"/>
                          </a:schemeClr>
                        </a:solidFill>
                        <a:latin typeface="Calibri"/>
                      </a:endParaRPr>
                    </a:p>
                  </a:txBody>
                  <a:tcPr marL="4194" marR="4194" marT="41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7173" name="5 Metin kutusu"/>
          <p:cNvSpPr txBox="1">
            <a:spLocks noChangeArrowheads="1"/>
          </p:cNvSpPr>
          <p:nvPr/>
        </p:nvSpPr>
        <p:spPr bwMode="auto">
          <a:xfrm>
            <a:off x="1116013" y="36449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7174" name="6 Metin kutusu"/>
          <p:cNvSpPr txBox="1">
            <a:spLocks noChangeArrowheads="1"/>
          </p:cNvSpPr>
          <p:nvPr/>
        </p:nvSpPr>
        <p:spPr bwMode="auto">
          <a:xfrm>
            <a:off x="827088" y="2349500"/>
            <a:ext cx="41052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buFont typeface="Arial" charset="0"/>
              <a:buChar char="•"/>
            </a:pPr>
            <a:r>
              <a:rPr lang="tr-TR" sz="3200"/>
              <a:t> 5 EA Hastanesi</a:t>
            </a:r>
          </a:p>
          <a:p>
            <a:pPr eaLnBrk="1" hangingPunct="1">
              <a:lnSpc>
                <a:spcPct val="150000"/>
              </a:lnSpc>
              <a:buFont typeface="Arial" charset="0"/>
              <a:buChar char="•"/>
            </a:pPr>
            <a:r>
              <a:rPr lang="tr-TR" sz="3200"/>
              <a:t> 29 Asistan</a:t>
            </a:r>
          </a:p>
          <a:p>
            <a:pPr eaLnBrk="1" hangingPunct="1">
              <a:buFont typeface="Arial" charset="0"/>
              <a:buChar char="•"/>
            </a:pPr>
            <a:endParaRPr lang="tr-TR" sz="3200"/>
          </a:p>
        </p:txBody>
      </p:sp>
      <p:sp>
        <p:nvSpPr>
          <p:cNvPr id="7175" name="7 Metin kutusu"/>
          <p:cNvSpPr txBox="1">
            <a:spLocks noChangeArrowheads="1"/>
          </p:cNvSpPr>
          <p:nvPr/>
        </p:nvSpPr>
        <p:spPr bwMode="auto">
          <a:xfrm>
            <a:off x="827088" y="1484313"/>
            <a:ext cx="4105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tr-TR" sz="3200" dirty="0"/>
              <a:t> </a:t>
            </a:r>
            <a:r>
              <a:rPr lang="tr-TR" sz="3200" u="sng" dirty="0"/>
              <a:t>Öğrenci</a:t>
            </a:r>
          </a:p>
        </p:txBody>
      </p:sp>
      <p:sp>
        <p:nvSpPr>
          <p:cNvPr id="7176" name="8 Dikdörtgen"/>
          <p:cNvSpPr>
            <a:spLocks noChangeArrowheads="1"/>
          </p:cNvSpPr>
          <p:nvPr/>
        </p:nvSpPr>
        <p:spPr bwMode="auto">
          <a:xfrm rot="-1999472">
            <a:off x="228359" y="4247069"/>
            <a:ext cx="5118581" cy="584775"/>
          </a:xfrm>
          <a:prstGeom prst="rect">
            <a:avLst/>
          </a:prstGeom>
          <a:solidFill>
            <a:srgbClr val="FF0000"/>
          </a:solidFill>
          <a:ln w="9525">
            <a:solidFill>
              <a:srgbClr val="FF0000"/>
            </a:solidFill>
            <a:miter lim="800000"/>
            <a:headEnd/>
            <a:tailEnd/>
          </a:ln>
        </p:spPr>
        <p:txBody>
          <a:bodyPr wrap="none">
            <a:spAutoFit/>
          </a:bodyPr>
          <a:lstStyle/>
          <a:p>
            <a:r>
              <a:rPr lang="tr-TR" sz="3200" b="1" u="sng" dirty="0" smtClean="0">
                <a:solidFill>
                  <a:srgbClr val="FFFF00"/>
                </a:solidFill>
              </a:rPr>
              <a:t>www.birlikteradyoloji.com.tr</a:t>
            </a:r>
            <a:endParaRPr lang="tr-TR" sz="3200" u="sng" dirty="0">
              <a:solidFill>
                <a:srgbClr val="FFFF00"/>
              </a:solidFill>
            </a:endParaRPr>
          </a:p>
        </p:txBody>
      </p:sp>
    </p:spTree>
    <p:extLst>
      <p:ext uri="{BB962C8B-B14F-4D97-AF65-F5344CB8AC3E}">
        <p14:creationId xmlns:p14="http://schemas.microsoft.com/office/powerpoint/2010/main" val="1549127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22" name="21 Başlık"/>
          <p:cNvSpPr>
            <a:spLocks noGrp="1"/>
          </p:cNvSpPr>
          <p:nvPr>
            <p:ph type="title"/>
          </p:nvPr>
        </p:nvSpPr>
        <p:spPr/>
        <p:txBody>
          <a:bodyPr rtlCol="0">
            <a:normAutofit fontScale="90000"/>
          </a:bodyPr>
          <a:lstStyle/>
          <a:p>
            <a:pPr eaLnBrk="1" fontAlgn="auto" hangingPunct="1">
              <a:spcAft>
                <a:spcPts val="0"/>
              </a:spcAft>
              <a:defRPr/>
            </a:pPr>
            <a:r>
              <a:rPr lang="tr-TR" sz="3600" b="1" dirty="0" smtClean="0">
                <a:solidFill>
                  <a:srgbClr val="FF0000"/>
                </a:solidFill>
              </a:rPr>
              <a:t>ORTAK EĞİTİM</a:t>
            </a:r>
            <a:br>
              <a:rPr lang="tr-TR" sz="3600" b="1" dirty="0" smtClean="0">
                <a:solidFill>
                  <a:srgbClr val="FF0000"/>
                </a:solidFill>
              </a:rPr>
            </a:br>
            <a:r>
              <a:rPr lang="tr-TR" sz="3600" b="1" dirty="0" smtClean="0">
                <a:solidFill>
                  <a:srgbClr val="FF0000"/>
                </a:solidFill>
              </a:rPr>
              <a:t>(Birlikte Radyoloji!)</a:t>
            </a:r>
          </a:p>
        </p:txBody>
      </p:sp>
      <p:graphicFrame>
        <p:nvGraphicFramePr>
          <p:cNvPr id="8" name="7 Tablo"/>
          <p:cNvGraphicFramePr>
            <a:graphicFrameLocks noGrp="1"/>
          </p:cNvGraphicFramePr>
          <p:nvPr/>
        </p:nvGraphicFramePr>
        <p:xfrm>
          <a:off x="4140200" y="1397000"/>
          <a:ext cx="4679950" cy="5188060"/>
        </p:xfrm>
        <a:graphic>
          <a:graphicData uri="http://schemas.openxmlformats.org/drawingml/2006/table">
            <a:tbl>
              <a:tblPr/>
              <a:tblGrid>
                <a:gridCol w="512905"/>
                <a:gridCol w="1418784"/>
                <a:gridCol w="1367749"/>
                <a:gridCol w="849742"/>
                <a:gridCol w="530770"/>
              </a:tblGrid>
              <a:tr h="370655">
                <a:tc>
                  <a:txBody>
                    <a:bodyPr/>
                    <a:lstStyle/>
                    <a:p>
                      <a:pPr algn="ctr" fontAlgn="ctr"/>
                      <a:r>
                        <a:rPr lang="tr-TR" sz="1200" b="0" i="0" u="none" strike="noStrike" dirty="0">
                          <a:solidFill>
                            <a:srgbClr val="FF0000"/>
                          </a:solidFill>
                          <a:latin typeface="Calibri"/>
                        </a:rPr>
                        <a:t> </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200" b="1" i="0" u="none" strike="noStrike" dirty="0">
                          <a:solidFill>
                            <a:srgbClr val="FF0000"/>
                          </a:solidFill>
                          <a:latin typeface="Calibri"/>
                        </a:rPr>
                        <a:t>HASTANE</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200" b="1" i="0" u="none" strike="noStrike" dirty="0">
                          <a:solidFill>
                            <a:srgbClr val="FF0000"/>
                          </a:solidFill>
                          <a:latin typeface="Calibri"/>
                        </a:rPr>
                        <a:t>EĞİTİCİ</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200" b="1" i="0" u="none" strike="noStrike" dirty="0">
                          <a:solidFill>
                            <a:srgbClr val="FF0000"/>
                          </a:solidFill>
                          <a:latin typeface="Calibri"/>
                        </a:rPr>
                        <a:t>ALAN</a:t>
                      </a:r>
                    </a:p>
                  </a:txBody>
                  <a:tcPr marL="4945" marR="4945" marT="49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200" b="1" i="0" u="none" strike="noStrike" dirty="0">
                          <a:solidFill>
                            <a:srgbClr val="FF0000"/>
                          </a:solidFill>
                          <a:latin typeface="Calibri"/>
                        </a:rPr>
                        <a:t>Ders saati</a:t>
                      </a:r>
                    </a:p>
                  </a:txBody>
                  <a:tcPr marL="4945" marR="4945" marT="494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85940">
                <a:tc>
                  <a:txBody>
                    <a:bodyPr/>
                    <a:lstStyle/>
                    <a:p>
                      <a:pPr algn="ctr" fontAlgn="ctr"/>
                      <a:r>
                        <a:rPr lang="tr-TR" sz="800" b="0" i="0" u="none" strike="noStrike" dirty="0">
                          <a:solidFill>
                            <a:schemeClr val="tx1"/>
                          </a:solidFill>
                          <a:latin typeface="Calibri"/>
                        </a:rPr>
                        <a:t>1</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IMU Göztepe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Prof. Dr. Murat Acar</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Abdomen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20</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dirty="0">
                          <a:solidFill>
                            <a:schemeClr val="tx1"/>
                          </a:solidFill>
                          <a:latin typeface="Calibri"/>
                        </a:rPr>
                        <a:t>2</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IMU Göztepe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Doç. Dr. Alper Hayırlıoglu</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Pediatrik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3</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IMU Göztepe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Uz. Dr. İhsan Kuru</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Kardiyak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4</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IMU Göztepe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Doç. Dr. Senem Şentürk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Kas-iskelet</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8</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5</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IMU Göztepe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err="1">
                          <a:solidFill>
                            <a:schemeClr val="tx1"/>
                          </a:solidFill>
                          <a:latin typeface="Calibri"/>
                        </a:rPr>
                        <a:t>Uzm</a:t>
                      </a:r>
                      <a:r>
                        <a:rPr lang="tr-TR" sz="800" b="0" i="0" u="none" strike="noStrike" dirty="0">
                          <a:solidFill>
                            <a:schemeClr val="tx1"/>
                          </a:solidFill>
                          <a:latin typeface="Calibri"/>
                        </a:rPr>
                        <a:t>. Dr. Hatice </a:t>
                      </a:r>
                      <a:r>
                        <a:rPr lang="tr-TR" sz="800" b="0" i="0" u="none" strike="noStrike" dirty="0" err="1">
                          <a:solidFill>
                            <a:schemeClr val="tx1"/>
                          </a:solidFill>
                          <a:latin typeface="Calibri"/>
                        </a:rPr>
                        <a:t>Eraslan</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Meme</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57">
                <a:tc>
                  <a:txBody>
                    <a:bodyPr/>
                    <a:lstStyle/>
                    <a:p>
                      <a:pPr algn="ctr" fontAlgn="ctr"/>
                      <a:r>
                        <a:rPr lang="tr-TR" sz="800" b="0" i="0" u="none" strike="noStrike">
                          <a:solidFill>
                            <a:schemeClr val="tx1"/>
                          </a:solidFill>
                          <a:latin typeface="Calibri"/>
                        </a:rPr>
                        <a:t>6</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FSM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Prof. Dr. H. Muammer Karakaş</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Nöroradyoloji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12</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7</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FSM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de-DE" sz="800" b="0" i="0" u="none" strike="noStrike" dirty="0" err="1">
                          <a:solidFill>
                            <a:schemeClr val="tx1"/>
                          </a:solidFill>
                          <a:latin typeface="Calibri"/>
                        </a:rPr>
                        <a:t>Uzm</a:t>
                      </a:r>
                      <a:r>
                        <a:rPr lang="de-DE" sz="800" b="0" i="0" u="none" strike="noStrike" dirty="0">
                          <a:solidFill>
                            <a:schemeClr val="tx1"/>
                          </a:solidFill>
                          <a:latin typeface="Calibri"/>
                        </a:rPr>
                        <a:t>. Dr. Fatma Nur Boy</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Kas-iskelet</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8</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FSM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Uz. Dr. Burcu Anıl</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Meme</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9</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Ümraniye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Doç. Dr. Yaşar Bükte</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Nöroradyoloji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8</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10</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Ümraniye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Doç. Dr. Aslıhan </a:t>
                      </a:r>
                      <a:r>
                        <a:rPr lang="tr-TR" sz="800" b="0" i="0" u="none" strike="noStrike" dirty="0" err="1">
                          <a:solidFill>
                            <a:schemeClr val="tx1"/>
                          </a:solidFill>
                          <a:latin typeface="Calibri"/>
                        </a:rPr>
                        <a:t>Semizoysu</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Toraks</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11</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Ümraniye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err="1">
                          <a:solidFill>
                            <a:schemeClr val="tx1"/>
                          </a:solidFill>
                          <a:latin typeface="Calibri"/>
                        </a:rPr>
                        <a:t>Uzm</a:t>
                      </a:r>
                      <a:r>
                        <a:rPr lang="tr-TR" sz="800" b="0" i="0" u="none" strike="noStrike" dirty="0">
                          <a:solidFill>
                            <a:schemeClr val="tx1"/>
                          </a:solidFill>
                          <a:latin typeface="Calibri"/>
                        </a:rPr>
                        <a:t>. Dr. Özgür Sarıca</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Meme</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12</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Ümraniye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err="1">
                          <a:solidFill>
                            <a:schemeClr val="tx1"/>
                          </a:solidFill>
                          <a:latin typeface="Calibri"/>
                        </a:rPr>
                        <a:t>Uzm</a:t>
                      </a:r>
                      <a:r>
                        <a:rPr lang="tr-TR" sz="800" b="0" i="0" u="none" strike="noStrike" dirty="0">
                          <a:solidFill>
                            <a:schemeClr val="tx1"/>
                          </a:solidFill>
                          <a:latin typeface="Calibri"/>
                        </a:rPr>
                        <a:t>. Dr. Handan </a:t>
                      </a:r>
                      <a:r>
                        <a:rPr lang="tr-TR" sz="800" b="0" i="0" u="none" strike="noStrike" dirty="0" err="1">
                          <a:solidFill>
                            <a:schemeClr val="tx1"/>
                          </a:solidFill>
                          <a:latin typeface="Calibri"/>
                        </a:rPr>
                        <a:t>Uçankale</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Obstetrik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57">
                <a:tc>
                  <a:txBody>
                    <a:bodyPr/>
                    <a:lstStyle/>
                    <a:p>
                      <a:pPr algn="ctr" fontAlgn="ctr"/>
                      <a:r>
                        <a:rPr lang="tr-TR" sz="800" b="0" i="0" u="none" strike="noStrike">
                          <a:solidFill>
                            <a:schemeClr val="tx1"/>
                          </a:solidFill>
                          <a:latin typeface="Calibri"/>
                        </a:rPr>
                        <a:t>13</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İstanbul Üniversitesi Çapa TF</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Doç Dr. </a:t>
                      </a:r>
                      <a:r>
                        <a:rPr lang="tr-TR" sz="800" b="0" i="0" u="none" strike="noStrike" dirty="0" err="1">
                          <a:solidFill>
                            <a:schemeClr val="tx1"/>
                          </a:solidFill>
                          <a:latin typeface="Calibri"/>
                        </a:rPr>
                        <a:t>Artür</a:t>
                      </a:r>
                      <a:r>
                        <a:rPr lang="tr-TR" sz="800" b="0" i="0" u="none" strike="noStrike" dirty="0">
                          <a:solidFill>
                            <a:schemeClr val="tx1"/>
                          </a:solidFill>
                          <a:latin typeface="Calibri"/>
                        </a:rPr>
                        <a:t> </a:t>
                      </a:r>
                      <a:r>
                        <a:rPr lang="tr-TR" sz="800" b="0" i="0" u="none" strike="noStrike" dirty="0" err="1">
                          <a:solidFill>
                            <a:schemeClr val="tx1"/>
                          </a:solidFill>
                          <a:latin typeface="Calibri"/>
                        </a:rPr>
                        <a:t>Salmaslıoğlu</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Fizik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57">
                <a:tc>
                  <a:txBody>
                    <a:bodyPr/>
                    <a:lstStyle/>
                    <a:p>
                      <a:pPr algn="ctr" fontAlgn="ctr"/>
                      <a:r>
                        <a:rPr lang="tr-TR" sz="800" b="0" i="0" u="none" strike="noStrike">
                          <a:solidFill>
                            <a:schemeClr val="tx1"/>
                          </a:solidFill>
                          <a:latin typeface="Calibri"/>
                        </a:rPr>
                        <a:t>14</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İstanbul Üniversitesi Çapa TF</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Prof. Dr. </a:t>
                      </a:r>
                      <a:r>
                        <a:rPr lang="tr-TR" sz="800" b="0" i="0" u="none" strike="noStrike" dirty="0" err="1">
                          <a:solidFill>
                            <a:schemeClr val="tx1"/>
                          </a:solidFill>
                          <a:latin typeface="Calibri"/>
                        </a:rPr>
                        <a:t>Ensar</a:t>
                      </a:r>
                      <a:r>
                        <a:rPr lang="tr-TR" sz="800" b="0" i="0" u="none" strike="noStrike" dirty="0">
                          <a:solidFill>
                            <a:schemeClr val="tx1"/>
                          </a:solidFill>
                          <a:latin typeface="Calibri"/>
                        </a:rPr>
                        <a:t> Yekeler</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Pediatrik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751">
                <a:tc>
                  <a:txBody>
                    <a:bodyPr/>
                    <a:lstStyle/>
                    <a:p>
                      <a:pPr algn="ctr" fontAlgn="ctr"/>
                      <a:r>
                        <a:rPr lang="tr-TR" sz="800" b="0" i="0" u="none" strike="noStrike">
                          <a:solidFill>
                            <a:schemeClr val="tx1"/>
                          </a:solidFill>
                          <a:latin typeface="Calibri"/>
                        </a:rPr>
                        <a:t>15</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Dr Siyami Ersek Kalp Damar Cerrahisi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Doç. Dr. Sinan Şahin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Kardiyovasküler</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16</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Haydarpaşa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Doç. Dr. Gamze </a:t>
                      </a:r>
                      <a:r>
                        <a:rPr lang="tr-TR" sz="800" b="0" i="0" u="none" strike="noStrike" dirty="0" err="1">
                          <a:solidFill>
                            <a:schemeClr val="tx1"/>
                          </a:solidFill>
                          <a:latin typeface="Calibri"/>
                        </a:rPr>
                        <a:t>Kılıçoğlu</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Abdomen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17</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Haydarpaşa EAH</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Prof. Dr. Masum Şimşek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Toraks</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57">
                <a:tc>
                  <a:txBody>
                    <a:bodyPr/>
                    <a:lstStyle/>
                    <a:p>
                      <a:pPr algn="ctr" fontAlgn="ctr"/>
                      <a:r>
                        <a:rPr lang="tr-TR" sz="800" b="0" i="0" u="none" strike="noStrike">
                          <a:solidFill>
                            <a:schemeClr val="tx1"/>
                          </a:solidFill>
                          <a:latin typeface="Calibri"/>
                        </a:rPr>
                        <a:t>18</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Bezmialem Vakıf Üniversitesi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Prof. Dr. Ercan Kocakoç</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Fizik+Abdomen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7857">
                <a:tc>
                  <a:txBody>
                    <a:bodyPr/>
                    <a:lstStyle/>
                    <a:p>
                      <a:pPr algn="ctr" fontAlgn="ctr"/>
                      <a:r>
                        <a:rPr lang="tr-TR" sz="800" b="0" i="0" u="none" strike="noStrike">
                          <a:solidFill>
                            <a:schemeClr val="tx1"/>
                          </a:solidFill>
                          <a:latin typeface="Calibri"/>
                        </a:rPr>
                        <a:t>19</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Bezmialem Vakıf Üniversitesi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Prof. Dr. Alpay Alkan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err="1">
                          <a:solidFill>
                            <a:schemeClr val="tx1"/>
                          </a:solidFill>
                          <a:latin typeface="Calibri"/>
                        </a:rPr>
                        <a:t>Nöroradyoloji</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20</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Marmara Üniversitesi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Doç. Dr. İhsan Nuri Akpınar</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Abdomen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21</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Maltepe Üniversitesi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Doç Dr. Rahmi Çubuk</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err="1">
                          <a:solidFill>
                            <a:schemeClr val="tx1"/>
                          </a:solidFill>
                          <a:latin typeface="Calibri"/>
                        </a:rPr>
                        <a:t>Vasküler</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22</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Pamukkale Üniversitesi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Prof. Dr. Nevzat Karabulut</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err="1">
                          <a:solidFill>
                            <a:schemeClr val="tx1"/>
                          </a:solidFill>
                          <a:latin typeface="Calibri"/>
                        </a:rPr>
                        <a:t>Toraks</a:t>
                      </a:r>
                      <a:endParaRPr lang="tr-TR" sz="800" b="0" i="0" u="none" strike="noStrike" dirty="0">
                        <a:solidFill>
                          <a:schemeClr val="tx1"/>
                        </a:solidFill>
                        <a:latin typeface="Calibri"/>
                      </a:endParaRP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940">
                <a:tc>
                  <a:txBody>
                    <a:bodyPr/>
                    <a:lstStyle/>
                    <a:p>
                      <a:pPr algn="ctr" fontAlgn="ctr"/>
                      <a:r>
                        <a:rPr lang="tr-TR" sz="800" b="0" i="0" u="none" strike="noStrike">
                          <a:solidFill>
                            <a:schemeClr val="tx1"/>
                          </a:solidFill>
                          <a:latin typeface="Calibri"/>
                        </a:rPr>
                        <a:t>23</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Dokuz Eylül Üniversitesi</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a:solidFill>
                            <a:schemeClr val="tx1"/>
                          </a:solidFill>
                          <a:latin typeface="Calibri"/>
                        </a:rPr>
                        <a:t>Prof. Dr. Mustafa Seçil</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0" i="0" u="none" strike="noStrike" dirty="0">
                          <a:solidFill>
                            <a:schemeClr val="tx1"/>
                          </a:solidFill>
                          <a:latin typeface="Calibri"/>
                        </a:rPr>
                        <a:t>Abdomen</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800" b="0" i="0" u="none" strike="noStrike" dirty="0">
                          <a:solidFill>
                            <a:schemeClr val="tx1"/>
                          </a:solidFill>
                          <a:latin typeface="Calibri"/>
                        </a:rPr>
                        <a:t>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276">
                <a:tc>
                  <a:txBody>
                    <a:bodyPr/>
                    <a:lstStyle/>
                    <a:p>
                      <a:pPr algn="ctr" fontAlgn="ctr"/>
                      <a:r>
                        <a:rPr lang="tr-TR" sz="1100" b="0" i="0" u="none" strike="noStrike" dirty="0">
                          <a:solidFill>
                            <a:srgbClr val="FF0000"/>
                          </a:solidFill>
                          <a:latin typeface="Calibri"/>
                        </a:rPr>
                        <a:t>TOPLAM</a:t>
                      </a:r>
                    </a:p>
                  </a:txBody>
                  <a:tcPr marL="4945" marR="4945" marT="494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tr-TR" sz="1400" b="1" i="0" u="none" strike="noStrike" dirty="0">
                          <a:solidFill>
                            <a:srgbClr val="FF0000"/>
                          </a:solidFill>
                          <a:latin typeface="Calibri"/>
                        </a:rPr>
                        <a:t>11</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tr-TR" sz="1400" b="1" i="0" u="none" strike="noStrike" dirty="0">
                          <a:solidFill>
                            <a:srgbClr val="FF0000"/>
                          </a:solidFill>
                          <a:latin typeface="Calibri"/>
                        </a:rPr>
                        <a:t>23</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tr-TR" sz="1400" b="1" i="0" u="none" strike="noStrike" dirty="0">
                          <a:solidFill>
                            <a:srgbClr val="FF0000"/>
                          </a:solidFill>
                          <a:latin typeface="Calibri"/>
                        </a:rPr>
                        <a:t>10</a:t>
                      </a:r>
                    </a:p>
                  </a:txBody>
                  <a:tcPr marL="4945" marR="4945" marT="4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b"/>
                      <a:r>
                        <a:rPr lang="tr-TR" sz="1400" b="1" i="0" u="none" strike="noStrike" dirty="0">
                          <a:solidFill>
                            <a:srgbClr val="FF0000"/>
                          </a:solidFill>
                          <a:latin typeface="Calibri"/>
                        </a:rPr>
                        <a:t>124</a:t>
                      </a:r>
                    </a:p>
                  </a:txBody>
                  <a:tcPr marL="4945" marR="4945" marT="49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8354" name="8 Metin kutusu"/>
          <p:cNvSpPr txBox="1">
            <a:spLocks noChangeArrowheads="1"/>
          </p:cNvSpPr>
          <p:nvPr/>
        </p:nvSpPr>
        <p:spPr bwMode="auto">
          <a:xfrm>
            <a:off x="827088" y="2349500"/>
            <a:ext cx="41052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buFont typeface="Arial" charset="0"/>
              <a:buChar char="•"/>
            </a:pPr>
            <a:r>
              <a:rPr lang="tr-TR" sz="3200"/>
              <a:t> 11 kurum</a:t>
            </a:r>
          </a:p>
          <a:p>
            <a:pPr eaLnBrk="1" hangingPunct="1">
              <a:lnSpc>
                <a:spcPct val="150000"/>
              </a:lnSpc>
              <a:buFont typeface="Arial" charset="0"/>
              <a:buChar char="•"/>
            </a:pPr>
            <a:r>
              <a:rPr lang="tr-TR" sz="3200"/>
              <a:t> 23 eğitici</a:t>
            </a:r>
          </a:p>
          <a:p>
            <a:pPr eaLnBrk="1" hangingPunct="1">
              <a:buFont typeface="Arial" charset="0"/>
              <a:buChar char="•"/>
            </a:pPr>
            <a:endParaRPr lang="tr-TR" sz="3200"/>
          </a:p>
        </p:txBody>
      </p:sp>
      <p:sp>
        <p:nvSpPr>
          <p:cNvPr id="8355" name="9 Metin kutusu"/>
          <p:cNvSpPr txBox="1">
            <a:spLocks noChangeArrowheads="1"/>
          </p:cNvSpPr>
          <p:nvPr/>
        </p:nvSpPr>
        <p:spPr bwMode="auto">
          <a:xfrm>
            <a:off x="827088" y="1484313"/>
            <a:ext cx="4105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tr-TR" sz="3200" dirty="0"/>
              <a:t> </a:t>
            </a:r>
            <a:r>
              <a:rPr lang="tr-TR" sz="3200" u="sng" dirty="0"/>
              <a:t>Eğitici</a:t>
            </a:r>
          </a:p>
        </p:txBody>
      </p:sp>
    </p:spTree>
    <p:extLst>
      <p:ext uri="{BB962C8B-B14F-4D97-AF65-F5344CB8AC3E}">
        <p14:creationId xmlns:p14="http://schemas.microsoft.com/office/powerpoint/2010/main" val="949511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79388" y="188913"/>
            <a:ext cx="8964612" cy="2303462"/>
          </a:xfrm>
        </p:spPr>
        <p:txBody>
          <a:bodyPr/>
          <a:lstStyle/>
          <a:p>
            <a:pPr eaLnBrk="1" hangingPunct="1"/>
            <a:r>
              <a:rPr lang="tr-TR" sz="3200" b="1" dirty="0" smtClean="0">
                <a:solidFill>
                  <a:srgbClr val="FF0000"/>
                </a:solidFill>
              </a:rPr>
              <a:t>RADYOLOJİ ORTAK EĞİTİM PROGRAMI</a:t>
            </a:r>
            <a:r>
              <a:rPr lang="tr-TR" sz="3200" dirty="0" smtClean="0">
                <a:solidFill>
                  <a:srgbClr val="FF0000"/>
                </a:solidFill>
              </a:rPr>
              <a:t/>
            </a:r>
            <a:br>
              <a:rPr lang="tr-TR" sz="3200" dirty="0" smtClean="0">
                <a:solidFill>
                  <a:srgbClr val="FF0000"/>
                </a:solidFill>
              </a:rPr>
            </a:br>
            <a:r>
              <a:rPr lang="tr-TR" sz="2800" b="1" dirty="0" smtClean="0"/>
              <a:t> </a:t>
            </a:r>
            <a:r>
              <a:rPr lang="tr-TR" sz="2800" dirty="0" smtClean="0"/>
              <a:t/>
            </a:r>
            <a:br>
              <a:rPr lang="tr-TR" sz="2800" dirty="0" smtClean="0"/>
            </a:br>
            <a:endParaRPr lang="tr-TR" sz="2800" dirty="0" smtClean="0"/>
          </a:p>
        </p:txBody>
      </p:sp>
      <p:cxnSp>
        <p:nvCxnSpPr>
          <p:cNvPr id="4" name="3 Düz Bağlayıcı"/>
          <p:cNvCxnSpPr/>
          <p:nvPr/>
        </p:nvCxnSpPr>
        <p:spPr>
          <a:xfrm>
            <a:off x="684213" y="1268413"/>
            <a:ext cx="7848600" cy="0"/>
          </a:xfrm>
          <a:prstGeom prst="line">
            <a:avLst/>
          </a:prstGeom>
          <a:ln w="38100">
            <a:solidFill>
              <a:srgbClr val="09BFFF"/>
            </a:solidFill>
          </a:ln>
        </p:spPr>
        <p:style>
          <a:lnRef idx="1">
            <a:schemeClr val="accent1"/>
          </a:lnRef>
          <a:fillRef idx="0">
            <a:schemeClr val="accent1"/>
          </a:fillRef>
          <a:effectRef idx="0">
            <a:schemeClr val="accent1"/>
          </a:effectRef>
          <a:fontRef idx="minor">
            <a:schemeClr val="tx1"/>
          </a:fontRef>
        </p:style>
      </p:cxnSp>
      <p:sp>
        <p:nvSpPr>
          <p:cNvPr id="9220" name="4 Dikdörtgen"/>
          <p:cNvSpPr>
            <a:spLocks noChangeArrowheads="1"/>
          </p:cNvSpPr>
          <p:nvPr/>
        </p:nvSpPr>
        <p:spPr bwMode="auto">
          <a:xfrm>
            <a:off x="468313" y="1341438"/>
            <a:ext cx="8388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tr-TR"/>
              <a:t>T.C. SAĞLIK BAKANLIĞI TÜRKİYE KAMU HASTANELERİ KURUMU</a:t>
            </a:r>
          </a:p>
          <a:p>
            <a:pPr algn="ctr"/>
            <a:r>
              <a:rPr lang="tr-TR"/>
              <a:t>İstanbul İli Anadolu Kuzey Kamu Hastaneleri </a:t>
            </a:r>
          </a:p>
          <a:p>
            <a:pPr algn="ctr"/>
            <a:r>
              <a:rPr lang="tr-TR"/>
              <a:t>2013-2014 </a:t>
            </a:r>
            <a:r>
              <a:rPr lang="tr-TR" b="1" u="sng"/>
              <a:t>KIDEMSİZ</a:t>
            </a:r>
            <a:r>
              <a:rPr lang="tr-TR"/>
              <a:t> ASİSTAN RADYOLOJİ ORTAK EĞİTİM PROGRAMI</a:t>
            </a:r>
          </a:p>
        </p:txBody>
      </p:sp>
      <p:graphicFrame>
        <p:nvGraphicFramePr>
          <p:cNvPr id="7" name="6 Tablo"/>
          <p:cNvGraphicFramePr>
            <a:graphicFrameLocks noGrp="1"/>
          </p:cNvGraphicFramePr>
          <p:nvPr/>
        </p:nvGraphicFramePr>
        <p:xfrm>
          <a:off x="3240088" y="2349500"/>
          <a:ext cx="5580060" cy="4248148"/>
        </p:xfrm>
        <a:graphic>
          <a:graphicData uri="http://schemas.openxmlformats.org/drawingml/2006/table">
            <a:tbl>
              <a:tblPr/>
              <a:tblGrid>
                <a:gridCol w="188668"/>
                <a:gridCol w="416710"/>
                <a:gridCol w="671905"/>
                <a:gridCol w="1408416"/>
                <a:gridCol w="736511"/>
                <a:gridCol w="1408416"/>
                <a:gridCol w="749434"/>
              </a:tblGrid>
              <a:tr h="631538">
                <a:tc>
                  <a:txBody>
                    <a:bodyPr/>
                    <a:lstStyle/>
                    <a:p>
                      <a:pPr algn="ctr" fontAlgn="ctr"/>
                      <a:r>
                        <a:rPr lang="tr-TR" sz="1100" b="0" i="0" u="none" strike="noStrike" dirty="0">
                          <a:solidFill>
                            <a:srgbClr val="000000"/>
                          </a:solidFill>
                          <a:latin typeface="Calibri"/>
                        </a:rPr>
                        <a:t>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100" b="0" i="0" u="none" strike="noStrike" dirty="0">
                          <a:solidFill>
                            <a:srgbClr val="000000"/>
                          </a:solidFill>
                          <a:latin typeface="Calibri"/>
                        </a:rPr>
                        <a:t>ALAN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tr-TR" sz="1100" b="0" i="0" u="none" strike="noStrike" dirty="0">
                          <a:solidFill>
                            <a:srgbClr val="000000"/>
                          </a:solidFill>
                          <a:latin typeface="Calibri"/>
                        </a:rPr>
                        <a:t>TARİH</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tr-TR" sz="1100" b="0" i="0" u="none" strike="noStrike" dirty="0">
                          <a:solidFill>
                            <a:srgbClr val="000000"/>
                          </a:solidFill>
                          <a:latin typeface="Calibri"/>
                        </a:rPr>
                        <a:t>14.00-14.40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tr-TR" sz="1100" b="0" i="0" u="none" strike="noStrike" dirty="0">
                          <a:solidFill>
                            <a:srgbClr val="000000"/>
                          </a:solidFill>
                          <a:latin typeface="Calibri"/>
                        </a:rPr>
                        <a:t>14.40-15.00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tr-TR" sz="1100" b="0" i="0" u="none" strike="noStrike" dirty="0">
                          <a:solidFill>
                            <a:srgbClr val="000000"/>
                          </a:solidFill>
                          <a:latin typeface="Calibri"/>
                        </a:rPr>
                        <a:t>15.00-15.40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ctr"/>
                      <a:r>
                        <a:rPr lang="tr-TR" sz="1100" b="0" i="0" u="none" strike="noStrike">
                          <a:solidFill>
                            <a:srgbClr val="000000"/>
                          </a:solidFill>
                          <a:latin typeface="Calibri"/>
                        </a:rPr>
                        <a:t>15.40-16.05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r>
              <a:tr h="723322">
                <a:tc>
                  <a:txBody>
                    <a:bodyPr/>
                    <a:lstStyle/>
                    <a:p>
                      <a:pPr algn="ctr" fontAlgn="ctr"/>
                      <a:r>
                        <a:rPr lang="tr-TR" sz="1200" b="0" i="0" u="none" strike="noStrike" dirty="0">
                          <a:solidFill>
                            <a:schemeClr val="tx1"/>
                          </a:solidFill>
                          <a:latin typeface="Calibri"/>
                        </a:rPr>
                        <a:t>1</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AB</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sng" strike="noStrike" dirty="0">
                          <a:solidFill>
                            <a:schemeClr val="tx1"/>
                          </a:solidFill>
                          <a:latin typeface="Calibri"/>
                        </a:rPr>
                        <a:t>KASIM</a:t>
                      </a:r>
                      <a:r>
                        <a:rPr lang="tr-TR" sz="1200" b="0" i="0" u="none" strike="noStrike" dirty="0">
                          <a:solidFill>
                            <a:schemeClr val="tx1"/>
                          </a:solidFill>
                          <a:latin typeface="Calibri"/>
                        </a:rPr>
                        <a:t> 12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Murat Acar                Böbrek Tümörleri</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Kahve arası</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Murat Acar                Olgular</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QUİZ</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322">
                <a:tc>
                  <a:txBody>
                    <a:bodyPr/>
                    <a:lstStyle/>
                    <a:p>
                      <a:pPr algn="ctr" fontAlgn="ctr"/>
                      <a:r>
                        <a:rPr lang="tr-TR" sz="1200" b="0" i="0" u="none" strike="noStrike">
                          <a:solidFill>
                            <a:schemeClr val="tx1"/>
                          </a:solidFill>
                          <a:latin typeface="Calibri"/>
                        </a:rPr>
                        <a:t>2</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19</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Yaşar Bükte      </a:t>
                      </a:r>
                      <a:r>
                        <a:rPr lang="tr-TR" sz="1200" b="0" i="0" u="none" strike="noStrike" dirty="0" err="1">
                          <a:solidFill>
                            <a:schemeClr val="tx1"/>
                          </a:solidFill>
                          <a:latin typeface="Calibri"/>
                        </a:rPr>
                        <a:t>İntrakranial</a:t>
                      </a:r>
                      <a:r>
                        <a:rPr lang="tr-TR" sz="1200" b="0" i="0" u="none" strike="noStrike" dirty="0">
                          <a:solidFill>
                            <a:schemeClr val="tx1"/>
                          </a:solidFill>
                          <a:latin typeface="Calibri"/>
                        </a:rPr>
                        <a:t> enfeksiyon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Kahve arası</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Yaşar Bükte           Olgular</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QUİZ</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322">
                <a:tc>
                  <a:txBody>
                    <a:bodyPr/>
                    <a:lstStyle/>
                    <a:p>
                      <a:pPr algn="ctr" fontAlgn="ctr"/>
                      <a:r>
                        <a:rPr lang="tr-TR" sz="1200" b="0" i="0" u="none" strike="noStrike">
                          <a:solidFill>
                            <a:schemeClr val="tx1"/>
                          </a:solidFill>
                          <a:latin typeface="Calibri"/>
                        </a:rPr>
                        <a:t>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26</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H. Muammer Karakaş      </a:t>
                      </a:r>
                      <a:r>
                        <a:rPr lang="tr-TR" sz="1200" b="0" i="0" u="none" strike="noStrike" dirty="0" err="1">
                          <a:solidFill>
                            <a:schemeClr val="tx1"/>
                          </a:solidFill>
                          <a:latin typeface="Calibri"/>
                        </a:rPr>
                        <a:t>Kraniyoserebral</a:t>
                      </a:r>
                      <a:r>
                        <a:rPr lang="tr-TR" sz="1200" b="0" i="0" u="none" strike="noStrike" dirty="0">
                          <a:solidFill>
                            <a:schemeClr val="tx1"/>
                          </a:solidFill>
                          <a:latin typeface="Calibri"/>
                        </a:rPr>
                        <a:t> travma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Kahve arası</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H. Muammer Karakaş          Olgular</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QUİZ</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322">
                <a:tc>
                  <a:txBody>
                    <a:bodyPr/>
                    <a:lstStyle/>
                    <a:p>
                      <a:pPr algn="ctr" fontAlgn="ctr"/>
                      <a:r>
                        <a:rPr lang="tr-TR" sz="1200" b="0" i="0" u="none" strike="noStrike">
                          <a:solidFill>
                            <a:schemeClr val="tx1"/>
                          </a:solidFill>
                          <a:latin typeface="Calibri"/>
                        </a:rPr>
                        <a:t>4</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F</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sng" strike="noStrike">
                          <a:solidFill>
                            <a:schemeClr val="tx1"/>
                          </a:solidFill>
                          <a:latin typeface="Calibri"/>
                        </a:rPr>
                        <a:t>ARALIK 3</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Ercan Kocakoç               BT Fiziği</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Kahve arası</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Ercan </a:t>
                      </a:r>
                      <a:r>
                        <a:rPr lang="tr-TR" sz="1200" b="0" i="0" u="none" strike="noStrike" dirty="0" err="1">
                          <a:solidFill>
                            <a:schemeClr val="tx1"/>
                          </a:solidFill>
                          <a:latin typeface="Calibri"/>
                        </a:rPr>
                        <a:t>Kocakoç</a:t>
                      </a:r>
                      <a:r>
                        <a:rPr lang="tr-TR" sz="1200" b="0" i="0" u="none" strike="noStrike" dirty="0">
                          <a:solidFill>
                            <a:schemeClr val="tx1"/>
                          </a:solidFill>
                          <a:latin typeface="Calibri"/>
                        </a:rPr>
                        <a:t>       Olgular</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QUİZ</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322">
                <a:tc>
                  <a:txBody>
                    <a:bodyPr/>
                    <a:lstStyle/>
                    <a:p>
                      <a:pPr algn="ctr" fontAlgn="ctr"/>
                      <a:r>
                        <a:rPr lang="tr-TR" sz="1200" b="0" i="0" u="none" strike="noStrike">
                          <a:solidFill>
                            <a:schemeClr val="tx1"/>
                          </a:solidFill>
                          <a:latin typeface="Calibri"/>
                        </a:rPr>
                        <a:t>5</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N</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10</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Alpay Alkan          </a:t>
                      </a:r>
                      <a:endParaRPr lang="tr-TR" sz="1200" b="0" i="0" u="none" strike="noStrike" dirty="0" smtClean="0">
                        <a:solidFill>
                          <a:schemeClr val="tx1"/>
                        </a:solidFill>
                        <a:latin typeface="Calibri"/>
                      </a:endParaRPr>
                    </a:p>
                    <a:p>
                      <a:pPr algn="ctr" fontAlgn="ctr"/>
                      <a:r>
                        <a:rPr lang="tr-TR" sz="1200" b="0" i="0" u="none" strike="noStrike" dirty="0" smtClean="0">
                          <a:solidFill>
                            <a:schemeClr val="tx1"/>
                          </a:solidFill>
                          <a:latin typeface="Calibri"/>
                        </a:rPr>
                        <a:t>  </a:t>
                      </a:r>
                      <a:r>
                        <a:rPr lang="tr-TR" sz="1200" b="0" i="0" u="none" strike="noStrike" dirty="0" err="1">
                          <a:solidFill>
                            <a:schemeClr val="tx1"/>
                          </a:solidFill>
                          <a:latin typeface="Calibri"/>
                        </a:rPr>
                        <a:t>Spinal</a:t>
                      </a:r>
                      <a:r>
                        <a:rPr lang="tr-TR" sz="1200" b="0" i="0" u="none" strike="noStrike" dirty="0">
                          <a:solidFill>
                            <a:schemeClr val="tx1"/>
                          </a:solidFill>
                          <a:latin typeface="Calibri"/>
                        </a:rPr>
                        <a:t> Travma</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a:solidFill>
                            <a:schemeClr val="tx1"/>
                          </a:solidFill>
                          <a:latin typeface="Calibri"/>
                        </a:rPr>
                        <a:t>Kahve arası</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Alpay Alkan         </a:t>
                      </a:r>
                      <a:endParaRPr lang="tr-TR" sz="1200" b="0" i="0" u="none" strike="noStrike" dirty="0" smtClean="0">
                        <a:solidFill>
                          <a:schemeClr val="tx1"/>
                        </a:solidFill>
                        <a:latin typeface="Calibri"/>
                      </a:endParaRPr>
                    </a:p>
                    <a:p>
                      <a:pPr algn="ctr" fontAlgn="ctr"/>
                      <a:r>
                        <a:rPr lang="tr-TR" sz="1200" b="0" i="0" u="none" strike="noStrike" dirty="0" smtClean="0">
                          <a:solidFill>
                            <a:schemeClr val="tx1"/>
                          </a:solidFill>
                          <a:latin typeface="Calibri"/>
                        </a:rPr>
                        <a:t> </a:t>
                      </a:r>
                      <a:r>
                        <a:rPr lang="tr-TR" sz="1200" b="0" i="0" u="none" strike="noStrike" dirty="0">
                          <a:solidFill>
                            <a:schemeClr val="tx1"/>
                          </a:solidFill>
                          <a:latin typeface="Calibri"/>
                        </a:rPr>
                        <a:t>Olgular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0" i="0" u="none" strike="noStrike" dirty="0">
                          <a:solidFill>
                            <a:schemeClr val="tx1"/>
                          </a:solidFill>
                          <a:latin typeface="Calibri"/>
                        </a:rPr>
                        <a:t>QUİZ</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279" name="7 Metin kutusu"/>
          <p:cNvSpPr txBox="1">
            <a:spLocks noChangeArrowheads="1"/>
          </p:cNvSpPr>
          <p:nvPr/>
        </p:nvSpPr>
        <p:spPr bwMode="auto">
          <a:xfrm>
            <a:off x="539750" y="2670175"/>
            <a:ext cx="20875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tr-TR" sz="3200" dirty="0"/>
              <a:t> </a:t>
            </a:r>
            <a:r>
              <a:rPr lang="tr-TR" sz="3200" u="sng" dirty="0"/>
              <a:t>Program</a:t>
            </a:r>
          </a:p>
        </p:txBody>
      </p:sp>
      <p:sp>
        <p:nvSpPr>
          <p:cNvPr id="9280" name="8 Metin kutusu"/>
          <p:cNvSpPr txBox="1">
            <a:spLocks noChangeArrowheads="1"/>
          </p:cNvSpPr>
          <p:nvPr/>
        </p:nvSpPr>
        <p:spPr bwMode="auto">
          <a:xfrm>
            <a:off x="395288" y="3548063"/>
            <a:ext cx="41052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tr-TR" sz="3200" dirty="0"/>
              <a:t> 2 Grup </a:t>
            </a:r>
          </a:p>
          <a:p>
            <a:pPr eaLnBrk="1" hangingPunct="1"/>
            <a:r>
              <a:rPr lang="tr-TR" sz="2400" dirty="0"/>
              <a:t> (kıdemsiz-kıdemli)</a:t>
            </a:r>
          </a:p>
          <a:p>
            <a:pPr eaLnBrk="1" hangingPunct="1">
              <a:lnSpc>
                <a:spcPct val="150000"/>
              </a:lnSpc>
              <a:buFont typeface="Arial" charset="0"/>
              <a:buChar char="•"/>
            </a:pPr>
            <a:r>
              <a:rPr lang="tr-TR" sz="3200" dirty="0"/>
              <a:t> 31 hafta</a:t>
            </a:r>
          </a:p>
          <a:p>
            <a:pPr eaLnBrk="1" hangingPunct="1">
              <a:lnSpc>
                <a:spcPct val="150000"/>
              </a:lnSpc>
              <a:buFont typeface="Arial" charset="0"/>
              <a:buChar char="•"/>
            </a:pPr>
            <a:r>
              <a:rPr lang="tr-TR" sz="3200" dirty="0" smtClean="0"/>
              <a:t>TÜBİTAK</a:t>
            </a:r>
            <a:endParaRPr lang="tr-TR" sz="3200" dirty="0"/>
          </a:p>
          <a:p>
            <a:pPr eaLnBrk="1" hangingPunct="1">
              <a:buFont typeface="Arial" charset="0"/>
              <a:buChar char="•"/>
            </a:pPr>
            <a:endParaRPr lang="tr-TR" sz="3200" dirty="0"/>
          </a:p>
        </p:txBody>
      </p:sp>
    </p:spTree>
    <p:extLst>
      <p:ext uri="{BB962C8B-B14F-4D97-AF65-F5344CB8AC3E}">
        <p14:creationId xmlns:p14="http://schemas.microsoft.com/office/powerpoint/2010/main" val="2022990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002234"/>
          </a:xfrm>
        </p:spPr>
        <p:txBody>
          <a:bodyPr/>
          <a:lstStyle/>
          <a:p>
            <a:r>
              <a:rPr lang="tr-TR" dirty="0" smtClean="0">
                <a:solidFill>
                  <a:srgbClr val="FF0000"/>
                </a:solidFill>
              </a:rPr>
              <a:t/>
            </a:r>
            <a:br>
              <a:rPr lang="tr-TR" dirty="0" smtClean="0">
                <a:solidFill>
                  <a:srgbClr val="FF0000"/>
                </a:solidFill>
              </a:rPr>
            </a:br>
            <a:r>
              <a:rPr lang="tr-TR" dirty="0" smtClean="0">
                <a:solidFill>
                  <a:srgbClr val="FF0000"/>
                </a:solidFill>
              </a:rPr>
              <a:t>Tıpta Uzmanlık Eğitimi</a:t>
            </a:r>
            <a:endParaRPr lang="tr-TR" dirty="0">
              <a:solidFill>
                <a:srgbClr val="FF0000"/>
              </a:solidFill>
            </a:endParaRPr>
          </a:p>
        </p:txBody>
      </p:sp>
      <p:sp>
        <p:nvSpPr>
          <p:cNvPr id="3" name="İçerik Yer Tutucusu 2"/>
          <p:cNvSpPr>
            <a:spLocks noGrp="1"/>
          </p:cNvSpPr>
          <p:nvPr>
            <p:ph idx="1"/>
          </p:nvPr>
        </p:nvSpPr>
        <p:spPr>
          <a:xfrm>
            <a:off x="457200" y="2636912"/>
            <a:ext cx="8229600" cy="3489251"/>
          </a:xfrm>
        </p:spPr>
        <p:txBody>
          <a:bodyPr/>
          <a:lstStyle/>
          <a:p>
            <a:r>
              <a:rPr lang="tr-TR" dirty="0" smtClean="0"/>
              <a:t>Meslek uzmanlığı mı?</a:t>
            </a:r>
          </a:p>
          <a:p>
            <a:r>
              <a:rPr lang="tr-TR" dirty="0" smtClean="0"/>
              <a:t>Bilim uzmanlığı mı?</a:t>
            </a:r>
          </a:p>
          <a:p>
            <a:r>
              <a:rPr lang="tr-TR" dirty="0" smtClean="0"/>
              <a:t>Birlikte mi?</a:t>
            </a:r>
            <a:endParaRPr lang="tr-TR" dirty="0"/>
          </a:p>
        </p:txBody>
      </p:sp>
    </p:spTree>
    <p:extLst>
      <p:ext uri="{BB962C8B-B14F-4D97-AF65-F5344CB8AC3E}">
        <p14:creationId xmlns:p14="http://schemas.microsoft.com/office/powerpoint/2010/main" val="3158960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85000" lnSpcReduction="10000"/>
          </a:bodyPr>
          <a:lstStyle/>
          <a:p>
            <a:r>
              <a:rPr lang="tr-TR" dirty="0" smtClean="0">
                <a:solidFill>
                  <a:srgbClr val="FF0000"/>
                </a:solidFill>
              </a:rPr>
              <a:t>Doktora</a:t>
            </a:r>
            <a:r>
              <a:rPr lang="tr-TR" dirty="0">
                <a:solidFill>
                  <a:srgbClr val="FF0000"/>
                </a:solidFill>
              </a:rPr>
              <a:t>: </a:t>
            </a:r>
            <a:r>
              <a:rPr lang="tr-TR" dirty="0"/>
              <a:t>Lisansa dayalı en az altı veya yüksek lisans veya eczacılık veya fen fakültesi mezunlarınca Sağlık ve Sosyal Yardım Bakanlığı tarafından düzenlenen esaslara göre bir laboratuvar dalında kazanılan uzmanlığa dayalı en az dört yarı yıllık programı kapsayan ve orijinal bir araştırmanın sonuçlarını ortaya koymayı </a:t>
            </a:r>
            <a:r>
              <a:rPr lang="tr-TR" dirty="0" smtClean="0"/>
              <a:t>amaçlayan </a:t>
            </a:r>
            <a:r>
              <a:rPr lang="tr-TR" dirty="0"/>
              <a:t>bir yükseköğretimdir. </a:t>
            </a:r>
          </a:p>
          <a:p>
            <a:r>
              <a:rPr lang="tr-TR" dirty="0" smtClean="0">
                <a:solidFill>
                  <a:srgbClr val="FF0000"/>
                </a:solidFill>
              </a:rPr>
              <a:t>Tıpta </a:t>
            </a:r>
            <a:r>
              <a:rPr lang="tr-TR" dirty="0">
                <a:solidFill>
                  <a:srgbClr val="FF0000"/>
                </a:solidFill>
              </a:rPr>
              <a:t>Uzmanlık: </a:t>
            </a:r>
            <a:r>
              <a:rPr lang="tr-TR" dirty="0"/>
              <a:t>Sağlık ve Sosyal Yardım Bakanlığı tarafından düzenlenen esaslara göre yürütülen ve tıp doktorlarına belirli alanlarda özel yetenek ve yetki sağlamayı amaçlayan bir yükseköğretimdir. </a:t>
            </a:r>
          </a:p>
        </p:txBody>
      </p:sp>
    </p:spTree>
    <p:extLst>
      <p:ext uri="{BB962C8B-B14F-4D97-AF65-F5344CB8AC3E}">
        <p14:creationId xmlns:p14="http://schemas.microsoft.com/office/powerpoint/2010/main" val="378686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Genel Sorunlar-I</a:t>
            </a:r>
            <a:endParaRPr lang="tr-TR" dirty="0">
              <a:solidFill>
                <a:srgbClr val="FF0000"/>
              </a:solidFill>
            </a:endParaRPr>
          </a:p>
        </p:txBody>
      </p:sp>
      <p:sp>
        <p:nvSpPr>
          <p:cNvPr id="3" name="İçerik Yer Tutucusu 2"/>
          <p:cNvSpPr>
            <a:spLocks noGrp="1"/>
          </p:cNvSpPr>
          <p:nvPr>
            <p:ph idx="1"/>
          </p:nvPr>
        </p:nvSpPr>
        <p:spPr>
          <a:xfrm>
            <a:off x="457200" y="1600200"/>
            <a:ext cx="8229600" cy="4997152"/>
          </a:xfrm>
        </p:spPr>
        <p:txBody>
          <a:bodyPr>
            <a:normAutofit fontScale="92500" lnSpcReduction="20000"/>
          </a:bodyPr>
          <a:lstStyle/>
          <a:p>
            <a:r>
              <a:rPr lang="tr-TR" dirty="0" smtClean="0"/>
              <a:t>Tıpta Uzmanlık Öğrencisinin Görev Tanımı</a:t>
            </a:r>
          </a:p>
          <a:p>
            <a:r>
              <a:rPr lang="tr-TR" dirty="0" smtClean="0"/>
              <a:t>Eğitim </a:t>
            </a:r>
            <a:r>
              <a:rPr lang="tr-TR" dirty="0"/>
              <a:t>ve araştırma </a:t>
            </a:r>
            <a:r>
              <a:rPr lang="tr-TR" dirty="0" smtClean="0"/>
              <a:t>altyapısı</a:t>
            </a:r>
          </a:p>
          <a:p>
            <a:r>
              <a:rPr lang="tr-TR" dirty="0"/>
              <a:t>Eğitimin standardizasyonu ve </a:t>
            </a:r>
            <a:r>
              <a:rPr lang="tr-TR" dirty="0" smtClean="0"/>
              <a:t>akreditasyon</a:t>
            </a:r>
          </a:p>
          <a:p>
            <a:r>
              <a:rPr lang="tr-TR" dirty="0" smtClean="0"/>
              <a:t>Eğitimin finansmanı</a:t>
            </a:r>
          </a:p>
          <a:p>
            <a:r>
              <a:rPr lang="tr-TR" dirty="0" smtClean="0"/>
              <a:t>Eğiticilerin eğitimi</a:t>
            </a:r>
          </a:p>
          <a:p>
            <a:r>
              <a:rPr lang="tr-TR" dirty="0" smtClean="0"/>
              <a:t>Eğitime </a:t>
            </a:r>
            <a:r>
              <a:rPr lang="tr-TR" dirty="0"/>
              <a:t>ayrılan zaman </a:t>
            </a:r>
            <a:endParaRPr lang="tr-TR" dirty="0" smtClean="0"/>
          </a:p>
          <a:p>
            <a:r>
              <a:rPr lang="tr-TR" dirty="0" smtClean="0"/>
              <a:t>Tıpta Uzmanlık Öğrencisinin gelişim planlaması</a:t>
            </a:r>
          </a:p>
          <a:p>
            <a:r>
              <a:rPr lang="tr-TR" dirty="0" smtClean="0"/>
              <a:t>Hizmet yükünün asistanlar üzerinde olması</a:t>
            </a:r>
          </a:p>
          <a:p>
            <a:r>
              <a:rPr lang="tr-TR" dirty="0" smtClean="0"/>
              <a:t>Asistan eğitim takibi</a:t>
            </a:r>
          </a:p>
          <a:p>
            <a:r>
              <a:rPr lang="tr-TR" dirty="0" smtClean="0"/>
              <a:t>Eğitim ve Bilimsel Faaliyet desteği</a:t>
            </a:r>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4126682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002234"/>
          </a:xfrm>
        </p:spPr>
        <p:txBody>
          <a:bodyPr/>
          <a:lstStyle/>
          <a:p>
            <a:r>
              <a:rPr lang="tr-TR" dirty="0" smtClean="0">
                <a:solidFill>
                  <a:srgbClr val="FF0000"/>
                </a:solidFill>
              </a:rPr>
              <a:t>Doktora Eğitimi</a:t>
            </a:r>
            <a:endParaRPr lang="tr-TR" dirty="0">
              <a:solidFill>
                <a:srgbClr val="FF0000"/>
              </a:solidFill>
            </a:endParaRPr>
          </a:p>
        </p:txBody>
      </p:sp>
      <p:sp>
        <p:nvSpPr>
          <p:cNvPr id="3" name="İçerik Yer Tutucusu 2"/>
          <p:cNvSpPr>
            <a:spLocks noGrp="1"/>
          </p:cNvSpPr>
          <p:nvPr>
            <p:ph idx="1"/>
          </p:nvPr>
        </p:nvSpPr>
        <p:spPr>
          <a:xfrm>
            <a:off x="457200" y="2780928"/>
            <a:ext cx="8229600" cy="3345235"/>
          </a:xfrm>
        </p:spPr>
        <p:txBody>
          <a:bodyPr/>
          <a:lstStyle/>
          <a:p>
            <a:r>
              <a:rPr lang="tr-TR" dirty="0" smtClean="0"/>
              <a:t>En az beş öğretim üyesi </a:t>
            </a:r>
          </a:p>
          <a:p>
            <a:pPr marL="0" indent="0">
              <a:buNone/>
            </a:pPr>
            <a:r>
              <a:rPr lang="tr-TR" dirty="0" smtClean="0"/>
              <a:t>	( 2 </a:t>
            </a:r>
            <a:r>
              <a:rPr lang="tr-TR" dirty="0" err="1" smtClean="0"/>
              <a:t>prof.</a:t>
            </a:r>
            <a:r>
              <a:rPr lang="tr-TR" dirty="0" smtClean="0"/>
              <a:t>  ya da 1 </a:t>
            </a:r>
            <a:r>
              <a:rPr lang="tr-TR" dirty="0" err="1" smtClean="0"/>
              <a:t>prof.</a:t>
            </a:r>
            <a:r>
              <a:rPr lang="tr-TR" dirty="0" smtClean="0"/>
              <a:t> 2 </a:t>
            </a:r>
            <a:r>
              <a:rPr lang="tr-TR" dirty="0" err="1" smtClean="0"/>
              <a:t>doç.</a:t>
            </a:r>
            <a:r>
              <a:rPr lang="tr-TR" dirty="0" smtClean="0"/>
              <a:t>)</a:t>
            </a:r>
          </a:p>
          <a:p>
            <a:r>
              <a:rPr lang="tr-TR" dirty="0" smtClean="0"/>
              <a:t>Yeterli altyapı</a:t>
            </a:r>
          </a:p>
          <a:p>
            <a:r>
              <a:rPr lang="tr-TR" dirty="0" smtClean="0"/>
              <a:t>Orijinal bir araştırma (tez)</a:t>
            </a:r>
            <a:endParaRPr lang="tr-TR" dirty="0"/>
          </a:p>
        </p:txBody>
      </p:sp>
    </p:spTree>
    <p:extLst>
      <p:ext uri="{BB962C8B-B14F-4D97-AF65-F5344CB8AC3E}">
        <p14:creationId xmlns:p14="http://schemas.microsoft.com/office/powerpoint/2010/main" val="3505921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Tıpta uzmanlık tezlerinin yayına dönüşme oranı %10 civarında </a:t>
            </a:r>
            <a:r>
              <a:rPr lang="tr-TR" sz="2800" dirty="0" smtClean="0">
                <a:solidFill>
                  <a:srgbClr val="0070C0"/>
                </a:solidFill>
              </a:rPr>
              <a:t>(Prof. Dr. Recep Öztürk, YÖK ve TUK üyesi)</a:t>
            </a:r>
            <a:endParaRPr lang="tr-TR" sz="2800" dirty="0">
              <a:solidFill>
                <a:srgbClr val="0070C0"/>
              </a:solidFill>
            </a:endParaRPr>
          </a:p>
        </p:txBody>
      </p:sp>
    </p:spTree>
    <p:extLst>
      <p:ext uri="{BB962C8B-B14F-4D97-AF65-F5344CB8AC3E}">
        <p14:creationId xmlns:p14="http://schemas.microsoft.com/office/powerpoint/2010/main" val="3419211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endParaRPr lang="tr-TR" dirty="0" smtClean="0"/>
          </a:p>
        </p:txBody>
      </p:sp>
      <p:sp>
        <p:nvSpPr>
          <p:cNvPr id="100355" name="Rectangle 3"/>
          <p:cNvSpPr>
            <a:spLocks noGrp="1" noChangeArrowheads="1"/>
          </p:cNvSpPr>
          <p:nvPr>
            <p:ph type="body" idx="1"/>
          </p:nvPr>
        </p:nvSpPr>
        <p:spPr/>
        <p:txBody>
          <a:bodyPr/>
          <a:lstStyle/>
          <a:p>
            <a:endParaRPr lang="tr-TR" smtClean="0"/>
          </a:p>
        </p:txBody>
      </p:sp>
      <p:pic>
        <p:nvPicPr>
          <p:cNvPr id="100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1" y="260648"/>
            <a:ext cx="906025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817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91680" y="332656"/>
            <a:ext cx="6995120" cy="1143000"/>
          </a:xfrm>
        </p:spPr>
        <p:txBody>
          <a:bodyPr>
            <a:normAutofit fontScale="90000"/>
          </a:bodyPr>
          <a:lstStyle/>
          <a:p>
            <a:r>
              <a:rPr lang="tr-TR" b="1" dirty="0" smtClean="0">
                <a:solidFill>
                  <a:srgbClr val="FF0000"/>
                </a:solidFill>
              </a:rPr>
              <a:t/>
            </a:r>
            <a:br>
              <a:rPr lang="tr-TR" b="1" dirty="0" smtClean="0">
                <a:solidFill>
                  <a:srgbClr val="FF0000"/>
                </a:solidFill>
              </a:rPr>
            </a:br>
            <a:r>
              <a:rPr lang="tr-TR" b="1" dirty="0" smtClean="0">
                <a:solidFill>
                  <a:srgbClr val="FF0000"/>
                </a:solidFill>
              </a:rPr>
              <a:t>Bilim ve Teknoloji Yüksek Kurulu 23.Toplantısı - 27 Aralık 2011</a:t>
            </a:r>
            <a:br>
              <a:rPr lang="tr-TR" b="1" dirty="0" smtClean="0">
                <a:solidFill>
                  <a:srgbClr val="FF0000"/>
                </a:solidFill>
              </a:rPr>
            </a:br>
            <a:endParaRPr lang="tr-TR" b="1" dirty="0">
              <a:solidFill>
                <a:srgbClr val="FF0000"/>
              </a:solidFill>
            </a:endParaRPr>
          </a:p>
        </p:txBody>
      </p:sp>
      <p:sp>
        <p:nvSpPr>
          <p:cNvPr id="3" name="2 İçerik Yer Tutucusu"/>
          <p:cNvSpPr>
            <a:spLocks noGrp="1"/>
          </p:cNvSpPr>
          <p:nvPr>
            <p:ph idx="1"/>
          </p:nvPr>
        </p:nvSpPr>
        <p:spPr/>
        <p:txBody>
          <a:bodyPr>
            <a:normAutofit fontScale="25000" lnSpcReduction="20000"/>
          </a:bodyPr>
          <a:lstStyle/>
          <a:p>
            <a:endParaRPr lang="tr-TR" dirty="0" smtClean="0"/>
          </a:p>
          <a:p>
            <a:r>
              <a:rPr lang="tr-TR" dirty="0" smtClean="0"/>
              <a:t> </a:t>
            </a:r>
            <a:r>
              <a:rPr lang="tr-TR" sz="8000" dirty="0" smtClean="0"/>
              <a:t>Bilim ve Teknoloji Yüksek Kurulu’nun 23. Toplantısı, Başbakan Recep Tayyip </a:t>
            </a:r>
            <a:r>
              <a:rPr lang="tr-TR" sz="8000" dirty="0" err="1" smtClean="0"/>
              <a:t>ERDOĞAN’ın</a:t>
            </a:r>
            <a:r>
              <a:rPr lang="tr-TR" sz="8000" dirty="0" smtClean="0"/>
              <a:t> başkanlığında, aralarında 4 Başbakan Yardımcısının yanı sıra 14 Bakanın bulunduğu 90’dan fazla üst düzey yetkilinin katılımıyla 27 Aralık 2011 Salı günü Vali Galip Demirel Ankara Vilayetler Evi’nde gerçekleştirildi.</a:t>
            </a:r>
          </a:p>
          <a:p>
            <a:pPr>
              <a:buNone/>
            </a:pPr>
            <a:r>
              <a:rPr lang="tr-TR" sz="8000" dirty="0" smtClean="0"/>
              <a:t> </a:t>
            </a:r>
          </a:p>
          <a:p>
            <a:pPr>
              <a:buNone/>
            </a:pPr>
            <a:r>
              <a:rPr lang="tr-TR" sz="8000" dirty="0" smtClean="0"/>
              <a:t>•	Ulusal Yenilik Sistemi 2023 Yılı Hedefleri [2011/101]</a:t>
            </a:r>
          </a:p>
          <a:p>
            <a:r>
              <a:rPr lang="tr-TR" sz="8000" dirty="0" smtClean="0"/>
              <a:t> Ar-</a:t>
            </a:r>
            <a:r>
              <a:rPr lang="tr-TR" sz="8000" dirty="0" err="1" smtClean="0"/>
              <a:t>Ge</a:t>
            </a:r>
            <a:r>
              <a:rPr lang="tr-TR" sz="8000" dirty="0" smtClean="0"/>
              <a:t>, Yenilik ve Girişimcilik Destek Mekanizmalarında Bütünsellik, Uyum ve Hedef Odaklılığın Sağlanması için Koordinasyon Kurulu Oluşturulması [2011/102]</a:t>
            </a:r>
          </a:p>
          <a:p>
            <a:r>
              <a:rPr lang="tr-TR" sz="8000" dirty="0" smtClean="0"/>
              <a:t> Ar-</a:t>
            </a:r>
            <a:r>
              <a:rPr lang="tr-TR" sz="8000" dirty="0" err="1" smtClean="0"/>
              <a:t>Ge</a:t>
            </a:r>
            <a:r>
              <a:rPr lang="tr-TR" sz="8000" dirty="0" smtClean="0"/>
              <a:t> Yoğun Başlangıç Firmalarını Etkinleştirmek ve Sayılarını Artırmak Amacıyla Politika Araçlarının Geliştirilmesi [2011/103]</a:t>
            </a:r>
          </a:p>
          <a:p>
            <a:r>
              <a:rPr lang="tr-TR" sz="8000" dirty="0" smtClean="0"/>
              <a:t> Üniversitede Yenilikçiliğin ve Girişimciliğin Tetiklenmesi Amacıyla Politika Araçlarının Geliştirilmesi [2011/104]</a:t>
            </a:r>
          </a:p>
          <a:p>
            <a:r>
              <a:rPr lang="tr-TR" sz="8000" dirty="0" smtClean="0"/>
              <a:t> Girişimcilik Kültürünün Yaygınlaştırılması [2011/105]</a:t>
            </a:r>
          </a:p>
          <a:p>
            <a:r>
              <a:rPr lang="tr-TR" sz="8000" dirty="0" smtClean="0"/>
              <a:t> Bilim Merkezlerinin Yaygınlaştırılması [2011/107]</a:t>
            </a:r>
          </a:p>
          <a:p>
            <a:r>
              <a:rPr lang="tr-TR" sz="8000" dirty="0" smtClean="0"/>
              <a:t> Yerli Patentlerin Lisanslanmasını Teşvik Edecek Politika Araçlarının Geliştirilmesi [2011/108]</a:t>
            </a:r>
          </a:p>
          <a:p>
            <a:r>
              <a:rPr lang="tr-TR" sz="5500" dirty="0" smtClean="0"/>
              <a:t> </a:t>
            </a:r>
          </a:p>
          <a:p>
            <a:endParaRPr lang="tr-TR" dirty="0"/>
          </a:p>
        </p:txBody>
      </p:sp>
      <p:pic>
        <p:nvPicPr>
          <p:cNvPr id="4" name="3 Resim" descr="medeniyet_tr.png"/>
          <p:cNvPicPr>
            <a:picLocks noChangeAspect="1"/>
          </p:cNvPicPr>
          <p:nvPr/>
        </p:nvPicPr>
        <p:blipFill>
          <a:blip r:embed="rId2" cstate="print"/>
          <a:srcRect l="7246" t="23189" r="7246" b="23188"/>
          <a:stretch>
            <a:fillRect/>
          </a:stretch>
        </p:blipFill>
        <p:spPr>
          <a:xfrm>
            <a:off x="177598" y="142852"/>
            <a:ext cx="1608320" cy="1008608"/>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14797074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FF0000"/>
                </a:solidFill>
              </a:rPr>
              <a:t>Yükseköğretimin yeniden yapılandırılması</a:t>
            </a:r>
            <a:endParaRPr lang="tr-TR" b="1" dirty="0">
              <a:solidFill>
                <a:srgbClr val="FF0000"/>
              </a:solidFill>
            </a:endParaRPr>
          </a:p>
        </p:txBody>
      </p:sp>
      <p:sp>
        <p:nvSpPr>
          <p:cNvPr id="3" name="2 İçerik Yer Tutucusu"/>
          <p:cNvSpPr>
            <a:spLocks noGrp="1"/>
          </p:cNvSpPr>
          <p:nvPr>
            <p:ph idx="1"/>
          </p:nvPr>
        </p:nvSpPr>
        <p:spPr>
          <a:xfrm>
            <a:off x="457200" y="1600200"/>
            <a:ext cx="8507288" cy="5069160"/>
          </a:xfrm>
        </p:spPr>
        <p:txBody>
          <a:bodyPr>
            <a:normAutofit fontScale="70000" lnSpcReduction="20000"/>
          </a:bodyPr>
          <a:lstStyle/>
          <a:p>
            <a:pPr algn="just">
              <a:buNone/>
            </a:pPr>
            <a:r>
              <a:rPr lang="tr-TR" dirty="0" smtClean="0"/>
              <a:t>“Bireylerin dünyanın </a:t>
            </a:r>
            <a:r>
              <a:rPr lang="tr-TR" dirty="0"/>
              <a:t>değişen koşullarına uyum sağlayabilecek bilgi, beceri</a:t>
            </a:r>
          </a:p>
          <a:p>
            <a:pPr algn="just">
              <a:buNone/>
            </a:pPr>
            <a:r>
              <a:rPr lang="tr-TR" dirty="0"/>
              <a:t>ve yetkinliklerle donatılması, girişimde bulunmaktan ve</a:t>
            </a:r>
          </a:p>
          <a:p>
            <a:pPr algn="just">
              <a:buNone/>
            </a:pPr>
            <a:r>
              <a:rPr lang="tr-TR" dirty="0"/>
              <a:t>sorumluluk yüklenmekten kaçınmayan, eleştirel düşünme</a:t>
            </a:r>
          </a:p>
          <a:p>
            <a:pPr algn="just">
              <a:buNone/>
            </a:pPr>
            <a:r>
              <a:rPr lang="tr-TR" dirty="0"/>
              <a:t>becerilerine sahip, insan hakları ve demokrasi, çevresel,</a:t>
            </a:r>
          </a:p>
          <a:p>
            <a:pPr algn="just">
              <a:buNone/>
            </a:pPr>
            <a:r>
              <a:rPr lang="tr-TR" dirty="0"/>
              <a:t>kültürel ve estetik değerler konularında duyarlı aktif yurttaşlar</a:t>
            </a:r>
          </a:p>
          <a:p>
            <a:pPr algn="just">
              <a:buNone/>
            </a:pPr>
            <a:r>
              <a:rPr lang="tr-TR" dirty="0"/>
              <a:t>olması, ayrıca </a:t>
            </a:r>
            <a:r>
              <a:rPr lang="tr-TR" dirty="0">
                <a:solidFill>
                  <a:srgbClr val="FF0000"/>
                </a:solidFill>
              </a:rPr>
              <a:t>verilen eğitimin geniş kitlelere erişerek ülkenin</a:t>
            </a:r>
          </a:p>
          <a:p>
            <a:pPr algn="just">
              <a:buNone/>
            </a:pPr>
            <a:r>
              <a:rPr lang="tr-TR" dirty="0">
                <a:solidFill>
                  <a:srgbClr val="FF0000"/>
                </a:solidFill>
              </a:rPr>
              <a:t>yarışmacı potansiyelini geliştirmesi, yapılan araştırmaların</a:t>
            </a:r>
          </a:p>
          <a:p>
            <a:pPr algn="just">
              <a:buNone/>
            </a:pPr>
            <a:r>
              <a:rPr lang="tr-TR" dirty="0">
                <a:solidFill>
                  <a:srgbClr val="FF0000"/>
                </a:solidFill>
              </a:rPr>
              <a:t>uluslararası düzeyde saygınlığı olan bilim ve sanat üretimine</a:t>
            </a:r>
          </a:p>
          <a:p>
            <a:pPr algn="just">
              <a:buNone/>
            </a:pPr>
            <a:r>
              <a:rPr lang="tr-TR" dirty="0">
                <a:solidFill>
                  <a:srgbClr val="FF0000"/>
                </a:solidFill>
              </a:rPr>
              <a:t>yönelmiş olması, ülkenin rekabet edebilirliliğine destek olması</a:t>
            </a:r>
          </a:p>
          <a:p>
            <a:pPr algn="just">
              <a:buNone/>
            </a:pPr>
            <a:r>
              <a:rPr lang="tr-TR" dirty="0">
                <a:solidFill>
                  <a:srgbClr val="FF0000"/>
                </a:solidFill>
              </a:rPr>
              <a:t>topluma hizmet faaliyetlerinin etkin ve sürdürülebilir kılınmasını</a:t>
            </a:r>
          </a:p>
          <a:p>
            <a:pPr algn="just">
              <a:buNone/>
            </a:pPr>
            <a:r>
              <a:rPr lang="tr-TR" dirty="0">
                <a:solidFill>
                  <a:srgbClr val="FF0000"/>
                </a:solidFill>
              </a:rPr>
              <a:t>amaçlaması</a:t>
            </a:r>
            <a:r>
              <a:rPr lang="tr-TR" dirty="0"/>
              <a:t>” gerektiğini düşünüyoruz. Yeni sistem kendi</a:t>
            </a:r>
          </a:p>
          <a:p>
            <a:pPr algn="just">
              <a:buNone/>
            </a:pPr>
            <a:r>
              <a:rPr lang="tr-TR" dirty="0"/>
              <a:t>kendine öğrenen, gelişen ve kendini sürekli yenileyen bir</a:t>
            </a:r>
          </a:p>
          <a:p>
            <a:pPr algn="just">
              <a:buNone/>
            </a:pPr>
            <a:r>
              <a:rPr lang="tr-TR" dirty="0"/>
              <a:t>yapıya sahip olacaktır</a:t>
            </a:r>
            <a:r>
              <a:rPr lang="tr-TR" dirty="0" smtClean="0"/>
              <a:t>.</a:t>
            </a:r>
            <a:r>
              <a:rPr lang="tr-TR" dirty="0"/>
              <a:t> </a:t>
            </a:r>
            <a:endParaRPr lang="tr-TR" dirty="0" smtClean="0"/>
          </a:p>
          <a:p>
            <a:pPr algn="just">
              <a:buNone/>
            </a:pPr>
            <a:endParaRPr lang="tr-TR" dirty="0" smtClean="0"/>
          </a:p>
          <a:p>
            <a:pPr algn="just">
              <a:buNone/>
            </a:pPr>
            <a:r>
              <a:rPr lang="tr-TR" dirty="0" smtClean="0">
                <a:solidFill>
                  <a:srgbClr val="00B0F0"/>
                </a:solidFill>
              </a:rPr>
              <a:t>3 </a:t>
            </a:r>
            <a:r>
              <a:rPr lang="tr-TR" dirty="0">
                <a:solidFill>
                  <a:srgbClr val="00B0F0"/>
                </a:solidFill>
              </a:rPr>
              <a:t>Şubat 2011 YÖK Genel Kurulu</a:t>
            </a:r>
          </a:p>
          <a:p>
            <a:pPr>
              <a:buNone/>
            </a:pPr>
            <a:endParaRPr lang="tr-TR" dirty="0" smtClean="0"/>
          </a:p>
          <a:p>
            <a:pPr>
              <a:buNone/>
            </a:pPr>
            <a:endParaRPr lang="tr-TR" dirty="0"/>
          </a:p>
          <a:p>
            <a:pPr>
              <a:buNone/>
            </a:pPr>
            <a:endParaRPr lang="tr-TR" dirty="0"/>
          </a:p>
        </p:txBody>
      </p:sp>
      <p:pic>
        <p:nvPicPr>
          <p:cNvPr id="4" name="3 Resim" descr="medeniyet_tr.png"/>
          <p:cNvPicPr>
            <a:picLocks noChangeAspect="1"/>
          </p:cNvPicPr>
          <p:nvPr/>
        </p:nvPicPr>
        <p:blipFill>
          <a:blip r:embed="rId2" cstate="print"/>
          <a:srcRect l="7246" t="23189" r="7246" b="23188"/>
          <a:stretch>
            <a:fillRect/>
          </a:stretch>
        </p:blipFill>
        <p:spPr>
          <a:xfrm>
            <a:off x="177598" y="142852"/>
            <a:ext cx="1608320" cy="1008608"/>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483446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395288" y="1928813"/>
            <a:ext cx="8748712" cy="4929187"/>
          </a:xfrm>
          <a:prstGeom prst="rect">
            <a:avLst/>
          </a:prstGeom>
          <a:noFill/>
          <a:ln w="9525">
            <a:noFill/>
            <a:miter lim="800000"/>
            <a:headEnd/>
            <a:tailEnd/>
          </a:ln>
          <a:effectLst/>
        </p:spPr>
        <p:txBody>
          <a:bodyPr/>
          <a:lstStyle/>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1001 - </a:t>
            </a:r>
            <a:r>
              <a:rPr lang="en-US" sz="2000" dirty="0" err="1">
                <a:effectLst>
                  <a:outerShdw blurRad="38100" dist="38100" dir="2700000" algn="tl">
                    <a:srgbClr val="000000"/>
                  </a:outerShdw>
                </a:effectLst>
                <a:latin typeface="+mj-lt"/>
                <a:cs typeface="Times New Roman" pitchFamily="18" charset="0"/>
              </a:rPr>
              <a:t>Bilimsel</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ve</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Teknolojik</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Araştırma</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Projeleri</a:t>
            </a:r>
            <a:r>
              <a:rPr lang="tr-TR"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Destekleme</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Programı</a:t>
            </a:r>
            <a:r>
              <a:rPr lang="tr-TR" sz="2000" dirty="0">
                <a:effectLst>
                  <a:outerShdw blurRad="38100" dist="38100" dir="2700000" algn="tl">
                    <a:srgbClr val="000000"/>
                  </a:outerShdw>
                </a:effectLst>
                <a:latin typeface="+mj-lt"/>
                <a:cs typeface="Times New Roman" pitchFamily="18" charset="0"/>
              </a:rPr>
              <a:t> </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1002 -</a:t>
            </a:r>
            <a:r>
              <a:rPr lang="tr-TR"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Hızlı</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Destek</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Programı</a:t>
            </a:r>
            <a:r>
              <a:rPr lang="tr-TR" sz="2000" dirty="0">
                <a:effectLst>
                  <a:outerShdw blurRad="38100" dist="38100" dir="2700000" algn="tl">
                    <a:srgbClr val="000000"/>
                  </a:outerShdw>
                </a:effectLst>
                <a:latin typeface="+mj-lt"/>
                <a:cs typeface="Times New Roman" pitchFamily="18" charset="0"/>
              </a:rPr>
              <a:t> </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1003 -</a:t>
            </a:r>
            <a:r>
              <a:rPr lang="tr-TR" sz="2000" dirty="0">
                <a:effectLst>
                  <a:outerShdw blurRad="38100" dist="38100" dir="2700000" algn="tl">
                    <a:srgbClr val="000000"/>
                  </a:outerShdw>
                </a:effectLst>
                <a:latin typeface="+mj-lt"/>
                <a:cs typeface="Times New Roman" pitchFamily="18" charset="0"/>
              </a:rPr>
              <a:t> Öncelikli Alanlar AR-GE Programı</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1007 - </a:t>
            </a:r>
            <a:r>
              <a:rPr lang="en-US" sz="2000" dirty="0" err="1">
                <a:effectLst>
                  <a:outerShdw blurRad="38100" dist="38100" dir="2700000" algn="tl">
                    <a:srgbClr val="000000"/>
                  </a:outerShdw>
                </a:effectLst>
                <a:latin typeface="+mj-lt"/>
                <a:cs typeface="Times New Roman" pitchFamily="18" charset="0"/>
              </a:rPr>
              <a:t>Kamu</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Kurumları</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Araştırma</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ve</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Geliştirme</a:t>
            </a:r>
            <a:r>
              <a:rPr lang="en-US" sz="2000" dirty="0">
                <a:effectLst>
                  <a:outerShdw blurRad="38100" dist="38100" dir="2700000" algn="tl">
                    <a:srgbClr val="000000"/>
                  </a:outerShdw>
                </a:effectLst>
                <a:latin typeface="+mj-lt"/>
                <a:cs typeface="Times New Roman" pitchFamily="18" charset="0"/>
              </a:rPr>
              <a:t> </a:t>
            </a:r>
            <a:r>
              <a:rPr lang="tr-TR"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Projelerini</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Destekleme</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Programı</a:t>
            </a:r>
            <a:r>
              <a:rPr lang="en-US" sz="2000" dirty="0">
                <a:effectLst>
                  <a:outerShdw blurRad="38100" dist="38100" dir="2700000" algn="tl">
                    <a:srgbClr val="000000"/>
                  </a:outerShdw>
                </a:effectLst>
                <a:latin typeface="+mj-lt"/>
                <a:cs typeface="Times New Roman" pitchFamily="18" charset="0"/>
              </a:rPr>
              <a:t> </a:t>
            </a:r>
            <a:endParaRPr lang="tr-TR" sz="2000" dirty="0">
              <a:effectLst>
                <a:outerShdw blurRad="38100" dist="38100" dir="2700000" algn="tl">
                  <a:srgbClr val="000000"/>
                </a:outerShdw>
              </a:effectLst>
              <a:latin typeface="+mj-lt"/>
              <a:cs typeface="Times New Roman" pitchFamily="18" charset="0"/>
            </a:endParaRP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1008 - </a:t>
            </a:r>
            <a:r>
              <a:rPr lang="en-US" sz="2000" dirty="0">
                <a:effectLst>
                  <a:outerShdw blurRad="38100" dist="38100" dir="2700000" algn="tl">
                    <a:srgbClr val="000000"/>
                  </a:outerShdw>
                </a:effectLst>
                <a:latin typeface="+mj-lt"/>
                <a:cs typeface="Times New Roman" pitchFamily="18" charset="0"/>
              </a:rPr>
              <a:t>Patent </a:t>
            </a:r>
            <a:r>
              <a:rPr lang="en-US" sz="2000" dirty="0" err="1">
                <a:effectLst>
                  <a:outerShdw blurRad="38100" dist="38100" dir="2700000" algn="tl">
                    <a:srgbClr val="000000"/>
                  </a:outerShdw>
                </a:effectLst>
                <a:latin typeface="+mj-lt"/>
                <a:cs typeface="Times New Roman" pitchFamily="18" charset="0"/>
              </a:rPr>
              <a:t>Başvurusu</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Teşvik</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ve</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Destekleme</a:t>
            </a:r>
            <a:r>
              <a:rPr lang="en-US" sz="2000" dirty="0">
                <a:effectLst>
                  <a:outerShdw blurRad="38100" dist="38100" dir="2700000" algn="tl">
                    <a:srgbClr val="000000"/>
                  </a:outerShdw>
                </a:effectLst>
                <a:latin typeface="+mj-lt"/>
                <a:cs typeface="Times New Roman" pitchFamily="18" charset="0"/>
              </a:rPr>
              <a:t> </a:t>
            </a:r>
            <a:r>
              <a:rPr lang="tr-TR"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Programı</a:t>
            </a:r>
            <a:r>
              <a:rPr lang="tr-TR" sz="2000" dirty="0">
                <a:effectLst>
                  <a:outerShdw blurRad="38100" dist="38100" dir="2700000" algn="tl">
                    <a:srgbClr val="000000"/>
                  </a:outerShdw>
                </a:effectLst>
                <a:latin typeface="+mj-lt"/>
                <a:cs typeface="Times New Roman" pitchFamily="18" charset="0"/>
              </a:rPr>
              <a:t> </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1010 - </a:t>
            </a:r>
            <a:r>
              <a:rPr lang="tr-TR" sz="2000" dirty="0">
                <a:effectLst>
                  <a:outerShdw blurRad="38100" dist="38100" dir="2700000" algn="tl">
                    <a:srgbClr val="000000"/>
                  </a:outerShdw>
                </a:effectLst>
                <a:latin typeface="+mj-lt"/>
                <a:cs typeface="Times New Roman" pitchFamily="18" charset="0"/>
              </a:rPr>
              <a:t>Evrensel Araştırmacı programı </a:t>
            </a:r>
            <a:r>
              <a:rPr lang="tr-TR" sz="2000" dirty="0">
                <a:solidFill>
                  <a:srgbClr val="FF0000"/>
                </a:solidFill>
                <a:effectLst>
                  <a:outerShdw blurRad="38100" dist="38100" dir="2700000" algn="tl">
                    <a:srgbClr val="000000"/>
                  </a:outerShdw>
                </a:effectLst>
                <a:latin typeface="+mj-lt"/>
                <a:cs typeface="Times New Roman" pitchFamily="18" charset="0"/>
              </a:rPr>
              <a:t>(EVRENA)</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1011 -</a:t>
            </a:r>
            <a:r>
              <a:rPr lang="tr-TR" sz="2000" dirty="0">
                <a:effectLst>
                  <a:outerShdw blurRad="38100" dist="38100" dir="2700000" algn="tl">
                    <a:srgbClr val="000000"/>
                  </a:outerShdw>
                </a:effectLst>
                <a:latin typeface="+mj-lt"/>
                <a:cs typeface="Times New Roman" pitchFamily="18" charset="0"/>
              </a:rPr>
              <a:t> Uluslar arası Bilimsel Araştırma Projelerine Katılma   Programı </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1301 - </a:t>
            </a:r>
            <a:r>
              <a:rPr lang="tr-TR" sz="2000" dirty="0">
                <a:effectLst>
                  <a:outerShdw blurRad="38100" dist="38100" dir="2700000" algn="tl">
                    <a:srgbClr val="000000"/>
                  </a:outerShdw>
                </a:effectLst>
                <a:latin typeface="+mj-lt"/>
                <a:cs typeface="Times New Roman" pitchFamily="18" charset="0"/>
              </a:rPr>
              <a:t>Bilimsel ve Teknolojik İşbirliği Ağları Kurma Girişimi Destekleme      </a:t>
            </a:r>
          </a:p>
          <a:p>
            <a:pPr marL="447675" indent="-447675">
              <a:lnSpc>
                <a:spcPct val="110000"/>
              </a:lnSpc>
              <a:spcBef>
                <a:spcPct val="20000"/>
              </a:spcBef>
              <a:buClr>
                <a:schemeClr val="hlink"/>
              </a:buClr>
              <a:buSzPct val="90000"/>
              <a:buFont typeface="Wingdings" pitchFamily="2" charset="2"/>
              <a:buNone/>
              <a:defRPr/>
            </a:pPr>
            <a:r>
              <a:rPr lang="tr-TR" sz="2000" dirty="0">
                <a:effectLst>
                  <a:outerShdw blurRad="38100" dist="38100" dir="2700000" algn="tl">
                    <a:srgbClr val="000000"/>
                  </a:outerShdw>
                </a:effectLst>
                <a:latin typeface="+mj-lt"/>
                <a:cs typeface="Times New Roman" pitchFamily="18" charset="0"/>
              </a:rPr>
              <a:t>            Programı </a:t>
            </a:r>
            <a:r>
              <a:rPr lang="tr-TR" sz="2000" dirty="0">
                <a:solidFill>
                  <a:srgbClr val="FF0000"/>
                </a:solidFill>
                <a:effectLst>
                  <a:outerShdw blurRad="38100" dist="38100" dir="2700000" algn="tl">
                    <a:srgbClr val="000000"/>
                  </a:outerShdw>
                </a:effectLst>
                <a:latin typeface="+mj-lt"/>
                <a:cs typeface="Times New Roman" pitchFamily="18" charset="0"/>
              </a:rPr>
              <a:t>(İŞBAB)</a:t>
            </a: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3501 - </a:t>
            </a:r>
            <a:r>
              <a:rPr lang="en-US" sz="2000" dirty="0">
                <a:effectLst>
                  <a:outerShdw blurRad="38100" dist="38100" dir="2700000" algn="tl">
                    <a:srgbClr val="000000"/>
                  </a:outerShdw>
                </a:effectLst>
                <a:latin typeface="+mj-lt"/>
                <a:cs typeface="Times New Roman" pitchFamily="18" charset="0"/>
              </a:rPr>
              <a:t>TÜBİTAK </a:t>
            </a:r>
            <a:r>
              <a:rPr lang="en-US" sz="2000" dirty="0" err="1">
                <a:effectLst>
                  <a:outerShdw blurRad="38100" dist="38100" dir="2700000" algn="tl">
                    <a:srgbClr val="000000"/>
                  </a:outerShdw>
                </a:effectLst>
                <a:latin typeface="+mj-lt"/>
                <a:cs typeface="Times New Roman" pitchFamily="18" charset="0"/>
              </a:rPr>
              <a:t>Ulusal</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Genç</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Araştırmacı</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Kariyer</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Geliştirme</a:t>
            </a:r>
            <a:r>
              <a:rPr lang="en-US" sz="2000" dirty="0">
                <a:effectLst>
                  <a:outerShdw blurRad="38100" dist="38100" dir="2700000" algn="tl">
                    <a:srgbClr val="000000"/>
                  </a:outerShdw>
                </a:effectLst>
                <a:latin typeface="+mj-lt"/>
                <a:cs typeface="Times New Roman" pitchFamily="18" charset="0"/>
              </a:rPr>
              <a:t> </a:t>
            </a:r>
            <a:r>
              <a:rPr lang="en-US" sz="2000" dirty="0" err="1">
                <a:effectLst>
                  <a:outerShdw blurRad="38100" dist="38100" dir="2700000" algn="tl">
                    <a:srgbClr val="000000"/>
                  </a:outerShdw>
                </a:effectLst>
                <a:latin typeface="+mj-lt"/>
                <a:cs typeface="Times New Roman" pitchFamily="18" charset="0"/>
              </a:rPr>
              <a:t>Programı</a:t>
            </a:r>
            <a:r>
              <a:rPr lang="en-US" sz="2000" dirty="0">
                <a:effectLst>
                  <a:outerShdw blurRad="38100" dist="38100" dir="2700000" algn="tl">
                    <a:srgbClr val="000000"/>
                  </a:outerShdw>
                </a:effectLst>
                <a:latin typeface="+mj-lt"/>
                <a:cs typeface="Times New Roman" pitchFamily="18" charset="0"/>
              </a:rPr>
              <a:t> </a:t>
            </a:r>
            <a:endParaRPr lang="tr-TR" sz="2000" dirty="0">
              <a:effectLst>
                <a:outerShdw blurRad="38100" dist="38100" dir="2700000" algn="tl">
                  <a:srgbClr val="000000"/>
                </a:outerShdw>
              </a:effectLst>
              <a:latin typeface="+mj-lt"/>
              <a:cs typeface="Times New Roman" pitchFamily="18" charset="0"/>
            </a:endParaRPr>
          </a:p>
          <a:p>
            <a:pPr marL="447675" indent="-447675">
              <a:lnSpc>
                <a:spcPct val="110000"/>
              </a:lnSpc>
              <a:spcBef>
                <a:spcPct val="20000"/>
              </a:spcBef>
              <a:buClr>
                <a:schemeClr val="hlink"/>
              </a:buClr>
              <a:buSzPct val="90000"/>
              <a:buFont typeface="Wingdings" pitchFamily="2" charset="2"/>
              <a:buNone/>
              <a:defRPr/>
            </a:pPr>
            <a:r>
              <a:rPr lang="tr-TR" sz="2000" dirty="0">
                <a:solidFill>
                  <a:srgbClr val="FF0000"/>
                </a:solidFill>
                <a:effectLst>
                  <a:outerShdw blurRad="38100" dist="38100" dir="2700000" algn="tl">
                    <a:srgbClr val="000000"/>
                  </a:outerShdw>
                </a:effectLst>
                <a:latin typeface="+mj-lt"/>
                <a:cs typeface="Times New Roman" pitchFamily="18" charset="0"/>
              </a:rPr>
              <a:t>	    </a:t>
            </a:r>
            <a:r>
              <a:rPr lang="en-US" sz="2000" dirty="0">
                <a:solidFill>
                  <a:srgbClr val="FF0000"/>
                </a:solidFill>
                <a:effectLst>
                  <a:outerShdw blurRad="38100" dist="38100" dir="2700000" algn="tl">
                    <a:srgbClr val="000000"/>
                  </a:outerShdw>
                </a:effectLst>
                <a:latin typeface="+mj-lt"/>
                <a:cs typeface="Times New Roman" pitchFamily="18" charset="0"/>
              </a:rPr>
              <a:t>(</a:t>
            </a:r>
            <a:r>
              <a:rPr lang="en-US" sz="2000" dirty="0" err="1">
                <a:solidFill>
                  <a:srgbClr val="FF0000"/>
                </a:solidFill>
                <a:effectLst>
                  <a:outerShdw blurRad="38100" dist="38100" dir="2700000" algn="tl">
                    <a:srgbClr val="000000"/>
                  </a:outerShdw>
                </a:effectLst>
                <a:latin typeface="+mj-lt"/>
                <a:cs typeface="Times New Roman" pitchFamily="18" charset="0"/>
              </a:rPr>
              <a:t>Kariyer</a:t>
            </a:r>
            <a:r>
              <a:rPr lang="en-US" sz="2000" dirty="0">
                <a:solidFill>
                  <a:srgbClr val="FF0000"/>
                </a:solidFill>
                <a:effectLst>
                  <a:outerShdw blurRad="38100" dist="38100" dir="2700000" algn="tl">
                    <a:srgbClr val="000000"/>
                  </a:outerShdw>
                </a:effectLst>
                <a:latin typeface="+mj-lt"/>
                <a:cs typeface="Times New Roman" pitchFamily="18" charset="0"/>
              </a:rPr>
              <a:t> </a:t>
            </a:r>
            <a:r>
              <a:rPr lang="tr-TR" sz="2000" dirty="0">
                <a:solidFill>
                  <a:srgbClr val="FF0000"/>
                </a:solidFill>
                <a:effectLst>
                  <a:outerShdw blurRad="38100" dist="38100" dir="2700000" algn="tl">
                    <a:srgbClr val="000000"/>
                  </a:outerShdw>
                </a:effectLst>
                <a:latin typeface="+mj-lt"/>
                <a:cs typeface="Times New Roman" pitchFamily="18" charset="0"/>
              </a:rPr>
              <a:t>  </a:t>
            </a:r>
            <a:r>
              <a:rPr lang="en-US" sz="2000" dirty="0" err="1">
                <a:solidFill>
                  <a:srgbClr val="FF0000"/>
                </a:solidFill>
                <a:effectLst>
                  <a:outerShdw blurRad="38100" dist="38100" dir="2700000" algn="tl">
                    <a:srgbClr val="000000"/>
                  </a:outerShdw>
                </a:effectLst>
                <a:latin typeface="+mj-lt"/>
                <a:cs typeface="Times New Roman" pitchFamily="18" charset="0"/>
              </a:rPr>
              <a:t>Programı</a:t>
            </a:r>
            <a:r>
              <a:rPr lang="en-US" sz="2000" dirty="0">
                <a:solidFill>
                  <a:srgbClr val="FF0000"/>
                </a:solidFill>
                <a:effectLst>
                  <a:outerShdw blurRad="38100" dist="38100" dir="2700000" algn="tl">
                    <a:srgbClr val="000000"/>
                  </a:outerShdw>
                </a:effectLst>
                <a:latin typeface="+mj-lt"/>
                <a:cs typeface="Times New Roman" pitchFamily="18" charset="0"/>
              </a:rPr>
              <a:t>)</a:t>
            </a:r>
            <a:r>
              <a:rPr lang="tr-TR" sz="2000" dirty="0">
                <a:solidFill>
                  <a:srgbClr val="FF0000"/>
                </a:solidFill>
                <a:effectLst>
                  <a:outerShdw blurRad="38100" dist="38100" dir="2700000" algn="tl">
                    <a:srgbClr val="000000"/>
                  </a:outerShdw>
                </a:effectLst>
                <a:latin typeface="+mj-lt"/>
                <a:cs typeface="Times New Roman" pitchFamily="18" charset="0"/>
              </a:rPr>
              <a:t> </a:t>
            </a:r>
          </a:p>
          <a:p>
            <a:pPr marL="447675" indent="-447675">
              <a:lnSpc>
                <a:spcPct val="110000"/>
              </a:lnSpc>
              <a:spcBef>
                <a:spcPct val="20000"/>
              </a:spcBef>
              <a:buClr>
                <a:schemeClr val="hlink"/>
              </a:buClr>
              <a:buSzPct val="90000"/>
              <a:buFont typeface="Wingdings" pitchFamily="2" charset="2"/>
              <a:buNone/>
              <a:defRPr/>
            </a:pPr>
            <a:r>
              <a:rPr lang="tr-TR" sz="2000" b="1" dirty="0">
                <a:effectLst>
                  <a:outerShdw blurRad="38100" dist="38100" dir="2700000" algn="tl">
                    <a:srgbClr val="000000"/>
                  </a:outerShdw>
                </a:effectLst>
                <a:latin typeface="+mj-lt"/>
                <a:cs typeface="Times New Roman" pitchFamily="18" charset="0"/>
              </a:rPr>
              <a:t>		</a:t>
            </a:r>
          </a:p>
          <a:p>
            <a:pPr marL="447675" indent="-447675">
              <a:lnSpc>
                <a:spcPct val="110000"/>
              </a:lnSpc>
              <a:spcBef>
                <a:spcPct val="20000"/>
              </a:spcBef>
              <a:buClr>
                <a:schemeClr val="hlink"/>
              </a:buClr>
              <a:buSzPct val="90000"/>
              <a:buFont typeface="Wingdings" pitchFamily="2" charset="2"/>
              <a:buNone/>
              <a:defRPr/>
            </a:pPr>
            <a:r>
              <a:rPr lang="tr-TR" sz="2000" dirty="0">
                <a:effectLst>
                  <a:outerShdw blurRad="38100" dist="38100" dir="2700000" algn="tl">
                    <a:srgbClr val="000000"/>
                  </a:outerShdw>
                </a:effectLst>
                <a:latin typeface="+mj-lt"/>
                <a:cs typeface="Times New Roman" pitchFamily="18" charset="0"/>
              </a:rPr>
              <a:t> </a:t>
            </a:r>
          </a:p>
        </p:txBody>
      </p:sp>
      <p:sp>
        <p:nvSpPr>
          <p:cNvPr id="28677" name="Rectangle 5"/>
          <p:cNvSpPr>
            <a:spLocks noChangeArrowheads="1"/>
          </p:cNvSpPr>
          <p:nvPr/>
        </p:nvSpPr>
        <p:spPr bwMode="auto">
          <a:xfrm>
            <a:off x="457200" y="96838"/>
            <a:ext cx="8229600" cy="1603970"/>
          </a:xfrm>
          <a:prstGeom prst="rect">
            <a:avLst/>
          </a:prstGeom>
          <a:noFill/>
          <a:ln w="9525">
            <a:noFill/>
            <a:miter lim="800000"/>
            <a:headEnd/>
            <a:tailEnd/>
          </a:ln>
          <a:effectLst/>
        </p:spPr>
        <p:txBody>
          <a:bodyPr anchor="b"/>
          <a:lstStyle/>
          <a:p>
            <a:pPr algn="ctr">
              <a:defRPr/>
            </a:pPr>
            <a:r>
              <a:rPr lang="da-DK" sz="3600" dirty="0">
                <a:solidFill>
                  <a:srgbClr val="FF0000"/>
                </a:solidFill>
                <a:effectLst>
                  <a:outerShdw blurRad="38100" dist="38100" dir="2700000" algn="tl">
                    <a:srgbClr val="000000"/>
                  </a:outerShdw>
                </a:effectLst>
                <a:latin typeface="Arial" pitchFamily="34" charset="0"/>
                <a:cs typeface="Arial" pitchFamily="34" charset="0"/>
              </a:rPr>
              <a:t>Akademisyenlere </a:t>
            </a:r>
            <a:r>
              <a:rPr lang="tr-TR" sz="3600" dirty="0">
                <a:solidFill>
                  <a:srgbClr val="FF0000"/>
                </a:solidFill>
                <a:effectLst>
                  <a:outerShdw blurRad="38100" dist="38100" dir="2700000" algn="tl">
                    <a:srgbClr val="000000"/>
                  </a:outerShdw>
                </a:effectLst>
                <a:latin typeface="Arial" pitchFamily="34" charset="0"/>
                <a:cs typeface="Arial" pitchFamily="34" charset="0"/>
              </a:rPr>
              <a:t>Y</a:t>
            </a:r>
            <a:r>
              <a:rPr lang="da-DK" sz="3600" dirty="0">
                <a:solidFill>
                  <a:srgbClr val="FF0000"/>
                </a:solidFill>
                <a:effectLst>
                  <a:outerShdw blurRad="38100" dist="38100" dir="2700000" algn="tl">
                    <a:srgbClr val="000000"/>
                  </a:outerShdw>
                </a:effectLst>
                <a:latin typeface="Arial" pitchFamily="34" charset="0"/>
                <a:cs typeface="Arial" pitchFamily="34" charset="0"/>
              </a:rPr>
              <a:t>önelik </a:t>
            </a:r>
            <a:r>
              <a:rPr lang="tr-TR" sz="3600" dirty="0">
                <a:solidFill>
                  <a:srgbClr val="FF0000"/>
                </a:solidFill>
                <a:effectLst>
                  <a:outerShdw blurRad="38100" dist="38100" dir="2700000" algn="tl">
                    <a:srgbClr val="000000"/>
                  </a:outerShdw>
                </a:effectLst>
                <a:latin typeface="Arial" pitchFamily="34" charset="0"/>
                <a:cs typeface="Arial" pitchFamily="34" charset="0"/>
              </a:rPr>
              <a:t>D</a:t>
            </a:r>
            <a:r>
              <a:rPr lang="da-DK" sz="3600" dirty="0">
                <a:solidFill>
                  <a:srgbClr val="FF0000"/>
                </a:solidFill>
                <a:effectLst>
                  <a:outerShdw blurRad="38100" dist="38100" dir="2700000" algn="tl">
                    <a:srgbClr val="000000"/>
                  </a:outerShdw>
                </a:effectLst>
                <a:latin typeface="Arial" pitchFamily="34" charset="0"/>
                <a:cs typeface="Arial" pitchFamily="34" charset="0"/>
              </a:rPr>
              <a:t>estekler</a:t>
            </a:r>
            <a:endParaRPr lang="tr-TR" sz="3600" dirty="0">
              <a:solidFill>
                <a:srgbClr val="FF0000"/>
              </a:solidFill>
              <a:effectLst>
                <a:outerShdw blurRad="38100" dist="38100" dir="2700000" algn="tl">
                  <a:srgbClr val="000000"/>
                </a:outerShdw>
              </a:effectLst>
              <a:latin typeface="Arial" pitchFamily="34" charset="0"/>
              <a:cs typeface="Arial" pitchFamily="34" charset="0"/>
            </a:endParaRPr>
          </a:p>
        </p:txBody>
      </p:sp>
      <p:pic>
        <p:nvPicPr>
          <p:cNvPr id="4" name="4 Resim" descr="medeniyet_tr.png"/>
          <p:cNvPicPr>
            <a:picLocks noChangeAspect="1"/>
          </p:cNvPicPr>
          <p:nvPr/>
        </p:nvPicPr>
        <p:blipFill>
          <a:blip r:embed="rId3" cstate="print"/>
          <a:srcRect l="7246" t="23189" r="7246" b="23188"/>
          <a:stretch>
            <a:fillRect/>
          </a:stretch>
        </p:blipFill>
        <p:spPr>
          <a:xfrm>
            <a:off x="177598" y="142852"/>
            <a:ext cx="1608320" cy="1008608"/>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73399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570186"/>
          </a:xfrm>
        </p:spPr>
        <p:txBody>
          <a:bodyPr>
            <a:normAutofit fontScale="90000"/>
          </a:bodyPr>
          <a:lstStyle/>
          <a:p>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Diğer Destekler(TÜBİTAK,BİDEB)</a:t>
            </a:r>
            <a:endParaRPr lang="tr-TR" dirty="0">
              <a:solidFill>
                <a:srgbClr val="FF0000"/>
              </a:solidFill>
            </a:endParaRPr>
          </a:p>
        </p:txBody>
      </p:sp>
      <p:sp>
        <p:nvSpPr>
          <p:cNvPr id="3" name="İçerik Yer Tutucusu 2"/>
          <p:cNvSpPr>
            <a:spLocks noGrp="1"/>
          </p:cNvSpPr>
          <p:nvPr>
            <p:ph idx="1"/>
          </p:nvPr>
        </p:nvSpPr>
        <p:spPr/>
        <p:txBody>
          <a:bodyPr/>
          <a:lstStyle/>
          <a:p>
            <a:endParaRPr lang="tr-TR" dirty="0" smtClean="0"/>
          </a:p>
          <a:p>
            <a:r>
              <a:rPr lang="tr-TR" dirty="0" smtClean="0"/>
              <a:t>Burslar</a:t>
            </a:r>
          </a:p>
          <a:p>
            <a:r>
              <a:rPr lang="tr-TR" dirty="0" smtClean="0"/>
              <a:t>Bilimsel etkinlik destekleri</a:t>
            </a:r>
          </a:p>
          <a:p>
            <a:r>
              <a:rPr lang="tr-TR" dirty="0" smtClean="0"/>
              <a:t>Konuk araştırmacı destekleri</a:t>
            </a:r>
          </a:p>
          <a:p>
            <a:r>
              <a:rPr lang="tr-TR" dirty="0" smtClean="0"/>
              <a:t>Girişimcilik ve yenilik etkinlikleri destekleme</a:t>
            </a:r>
          </a:p>
          <a:p>
            <a:r>
              <a:rPr lang="tr-TR" dirty="0" smtClean="0"/>
              <a:t>Yayın destekleri</a:t>
            </a:r>
          </a:p>
          <a:p>
            <a:endParaRPr lang="tr-TR" dirty="0"/>
          </a:p>
        </p:txBody>
      </p:sp>
    </p:spTree>
    <p:extLst>
      <p:ext uri="{BB962C8B-B14F-4D97-AF65-F5344CB8AC3E}">
        <p14:creationId xmlns:p14="http://schemas.microsoft.com/office/powerpoint/2010/main" val="14911762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642938" y="714375"/>
            <a:ext cx="8215312" cy="1500188"/>
          </a:xfrm>
        </p:spPr>
        <p:txBody>
          <a:bodyPr>
            <a:normAutofit fontScale="90000"/>
          </a:bodyPr>
          <a:lstStyle/>
          <a:p>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1008  Patent Başvurusu Teşvik Programı</a:t>
            </a:r>
            <a:r>
              <a:rPr lang="tr-TR" b="1" dirty="0" smtClean="0"/>
              <a:t/>
            </a:r>
            <a:br>
              <a:rPr lang="tr-TR" b="1" dirty="0" smtClean="0"/>
            </a:br>
            <a:endParaRPr lang="tr-TR" dirty="0" smtClean="0"/>
          </a:p>
        </p:txBody>
      </p:sp>
      <p:sp>
        <p:nvSpPr>
          <p:cNvPr id="16387" name="2 İçerik Yer Tutucusu"/>
          <p:cNvSpPr>
            <a:spLocks noGrp="1"/>
          </p:cNvSpPr>
          <p:nvPr>
            <p:ph idx="1"/>
          </p:nvPr>
        </p:nvSpPr>
        <p:spPr>
          <a:xfrm>
            <a:off x="457200" y="1785938"/>
            <a:ext cx="8472488" cy="4714875"/>
          </a:xfrm>
        </p:spPr>
        <p:txBody>
          <a:bodyPr>
            <a:normAutofit lnSpcReduction="10000"/>
          </a:bodyPr>
          <a:lstStyle/>
          <a:p>
            <a:pPr>
              <a:buFont typeface="Wingdings" pitchFamily="2" charset="2"/>
              <a:buNone/>
              <a:defRPr/>
            </a:pPr>
            <a:r>
              <a:rPr lang="tr-TR" sz="2400" b="1" dirty="0" smtClean="0"/>
              <a:t>    </a:t>
            </a:r>
          </a:p>
          <a:p>
            <a:pPr>
              <a:buFont typeface="Wingdings" pitchFamily="2" charset="2"/>
              <a:buNone/>
              <a:defRPr/>
            </a:pPr>
            <a:r>
              <a:rPr lang="tr-TR" sz="2400" b="1" dirty="0" smtClean="0">
                <a:latin typeface="+mj-lt"/>
              </a:rPr>
              <a:t>	</a:t>
            </a:r>
            <a:r>
              <a:rPr lang="tr-TR" sz="2800" b="1" dirty="0" smtClean="0">
                <a:latin typeface="+mj-lt"/>
              </a:rPr>
              <a:t>Amacı:</a:t>
            </a:r>
          </a:p>
          <a:p>
            <a:pPr>
              <a:buFont typeface="Wingdings" pitchFamily="2" charset="2"/>
              <a:buNone/>
              <a:defRPr/>
            </a:pPr>
            <a:r>
              <a:rPr lang="tr-TR" sz="2800" b="1" dirty="0" smtClean="0">
                <a:latin typeface="+mj-lt"/>
              </a:rPr>
              <a:t>	Fikri ve sınaî hakların tescili yönünde bilinç oluşması</a:t>
            </a:r>
          </a:p>
          <a:p>
            <a:pPr>
              <a:buFont typeface="Wingdings" pitchFamily="2" charset="2"/>
              <a:buNone/>
              <a:defRPr/>
            </a:pPr>
            <a:endParaRPr lang="tr-TR" sz="2800" b="1" dirty="0" smtClean="0">
              <a:latin typeface="+mj-lt"/>
            </a:endParaRPr>
          </a:p>
          <a:p>
            <a:pPr>
              <a:defRPr/>
            </a:pPr>
            <a:r>
              <a:rPr lang="tr-TR" sz="2800" b="1" dirty="0" smtClean="0">
                <a:latin typeface="+mj-lt"/>
              </a:rPr>
              <a:t>Ulusal Patent Başvurularının Desteklenmesi (</a:t>
            </a:r>
            <a:r>
              <a:rPr lang="tr-TR" sz="2800" b="1" dirty="0" smtClean="0">
                <a:solidFill>
                  <a:srgbClr val="FF0000"/>
                </a:solidFill>
                <a:latin typeface="+mj-lt"/>
              </a:rPr>
              <a:t>3.000 TL</a:t>
            </a:r>
            <a:r>
              <a:rPr lang="tr-TR" sz="2800" b="1" dirty="0" smtClean="0">
                <a:latin typeface="+mj-lt"/>
              </a:rPr>
              <a:t>)</a:t>
            </a:r>
          </a:p>
          <a:p>
            <a:pPr>
              <a:defRPr/>
            </a:pPr>
            <a:r>
              <a:rPr lang="tr-TR" sz="2800" b="1" dirty="0" smtClean="0">
                <a:latin typeface="+mj-lt"/>
              </a:rPr>
              <a:t>Uluslararası veya Bölgesel Patent Başvurularının İlk Aşamasının Desteklenmesi (</a:t>
            </a:r>
            <a:r>
              <a:rPr lang="tr-TR" sz="2800" b="1" dirty="0" smtClean="0">
                <a:solidFill>
                  <a:srgbClr val="FF0000"/>
                </a:solidFill>
                <a:latin typeface="+mj-lt"/>
              </a:rPr>
              <a:t>3.000TL</a:t>
            </a:r>
            <a:r>
              <a:rPr lang="tr-TR" sz="2800" b="1" dirty="0" smtClean="0">
                <a:latin typeface="+mj-lt"/>
              </a:rPr>
              <a:t>)</a:t>
            </a:r>
          </a:p>
          <a:p>
            <a:pPr>
              <a:defRPr/>
            </a:pPr>
            <a:r>
              <a:rPr lang="tr-TR" sz="2800" b="1" dirty="0" smtClean="0">
                <a:latin typeface="+mj-lt"/>
              </a:rPr>
              <a:t>Araştırma Raporundan Sonraki İşlem Ücretlerinin Desteklenmesi </a:t>
            </a:r>
            <a:r>
              <a:rPr lang="sv-SE" sz="2800" b="1" dirty="0" smtClean="0">
                <a:latin typeface="+mj-lt"/>
              </a:rPr>
              <a:t>(</a:t>
            </a:r>
            <a:r>
              <a:rPr lang="sv-SE" sz="2800" b="1" dirty="0" smtClean="0">
                <a:solidFill>
                  <a:srgbClr val="FF0000"/>
                </a:solidFill>
                <a:latin typeface="+mj-lt"/>
              </a:rPr>
              <a:t>75.000TL</a:t>
            </a:r>
            <a:r>
              <a:rPr lang="tr-TR" sz="2800" b="1" dirty="0" smtClean="0">
                <a:solidFill>
                  <a:srgbClr val="FF0000"/>
                </a:solidFill>
                <a:latin typeface="+mj-lt"/>
              </a:rPr>
              <a:t> </a:t>
            </a:r>
            <a:r>
              <a:rPr lang="tr-TR" sz="2800" b="1" dirty="0" smtClean="0">
                <a:latin typeface="+mj-lt"/>
              </a:rPr>
              <a:t>)</a:t>
            </a:r>
            <a:r>
              <a:rPr lang="sv-SE" sz="2800" b="1" dirty="0" smtClean="0">
                <a:latin typeface="+mj-lt"/>
              </a:rPr>
              <a:t> üst limit ve geri ödemeli</a:t>
            </a:r>
            <a:r>
              <a:rPr lang="sv-SE" sz="2800" b="1" dirty="0" smtClean="0"/>
              <a:t>)</a:t>
            </a:r>
          </a:p>
        </p:txBody>
      </p:sp>
    </p:spTree>
    <p:extLst>
      <p:ext uri="{BB962C8B-B14F-4D97-AF65-F5344CB8AC3E}">
        <p14:creationId xmlns:p14="http://schemas.microsoft.com/office/powerpoint/2010/main" val="1419630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smtClean="0">
              <a:solidFill>
                <a:srgbClr val="FF0000"/>
              </a:solidFill>
            </a:endParaRPr>
          </a:p>
        </p:txBody>
      </p:sp>
      <p:sp>
        <p:nvSpPr>
          <p:cNvPr id="3" name="2 İçerik Yer Tutucusu"/>
          <p:cNvSpPr>
            <a:spLocks noGrp="1"/>
          </p:cNvSpPr>
          <p:nvPr>
            <p:ph idx="1"/>
          </p:nvPr>
        </p:nvSpPr>
        <p:spPr/>
        <p:txBody>
          <a:bodyPr/>
          <a:lstStyle/>
          <a:p>
            <a:pPr>
              <a:defRPr/>
            </a:pPr>
            <a:r>
              <a:rPr lang="tr-TR" sz="3200" b="1" dirty="0" smtClean="0">
                <a:latin typeface="+mj-lt"/>
              </a:rPr>
              <a:t>2013 yılından itibaren TÜBİTAK projelerini başarılı bir şekilde bitiren proje yürütücüsü ve araştırmacılarını  </a:t>
            </a:r>
            <a:r>
              <a:rPr lang="tr-TR" sz="3200" b="1" dirty="0" smtClean="0">
                <a:solidFill>
                  <a:srgbClr val="FF0000"/>
                </a:solidFill>
                <a:latin typeface="+mj-lt"/>
              </a:rPr>
              <a:t>30.000 TL ve 100.000 TL </a:t>
            </a:r>
            <a:r>
              <a:rPr lang="tr-TR" sz="3200" b="1" dirty="0" smtClean="0">
                <a:latin typeface="+mj-lt"/>
              </a:rPr>
              <a:t>arasında ödüllendirecek</a:t>
            </a:r>
            <a:endParaRPr lang="tr-TR" sz="3200" b="1" dirty="0">
              <a:latin typeface="+mj-lt"/>
            </a:endParaRPr>
          </a:p>
        </p:txBody>
      </p:sp>
    </p:spTree>
    <p:extLst>
      <p:ext uri="{BB962C8B-B14F-4D97-AF65-F5344CB8AC3E}">
        <p14:creationId xmlns:p14="http://schemas.microsoft.com/office/powerpoint/2010/main" val="2061314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 t="129" r="22053" b="25110"/>
          <a:stretch/>
        </p:blipFill>
        <p:spPr bwMode="auto">
          <a:xfrm>
            <a:off x="-396552" y="8823"/>
            <a:ext cx="9731828" cy="684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411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Genel Sorunlar-II</a:t>
            </a:r>
            <a:endParaRPr lang="tr-TR" dirty="0">
              <a:solidFill>
                <a:srgbClr val="FF0000"/>
              </a:solidFill>
            </a:endParaRPr>
          </a:p>
        </p:txBody>
      </p:sp>
      <p:sp>
        <p:nvSpPr>
          <p:cNvPr id="3" name="İçerik Yer Tutucusu 2"/>
          <p:cNvSpPr>
            <a:spLocks noGrp="1"/>
          </p:cNvSpPr>
          <p:nvPr>
            <p:ph idx="1"/>
          </p:nvPr>
        </p:nvSpPr>
        <p:spPr>
          <a:xfrm>
            <a:off x="457200" y="1268760"/>
            <a:ext cx="8229600" cy="4857403"/>
          </a:xfrm>
        </p:spPr>
        <p:txBody>
          <a:bodyPr>
            <a:normAutofit fontScale="92500" lnSpcReduction="20000"/>
          </a:bodyPr>
          <a:lstStyle/>
          <a:p>
            <a:r>
              <a:rPr lang="tr-TR" dirty="0" smtClean="0"/>
              <a:t>Haftalık çalışma süreleri</a:t>
            </a:r>
          </a:p>
          <a:p>
            <a:r>
              <a:rPr lang="tr-TR" dirty="0" smtClean="0"/>
              <a:t>Nöbet sonrası izin</a:t>
            </a:r>
          </a:p>
          <a:p>
            <a:r>
              <a:rPr lang="tr-TR" dirty="0" smtClean="0"/>
              <a:t>Kurumsal Asistan </a:t>
            </a:r>
            <a:r>
              <a:rPr lang="tr-TR" dirty="0" err="1" smtClean="0"/>
              <a:t>Temsiliyeti</a:t>
            </a:r>
            <a:endParaRPr lang="tr-TR" dirty="0"/>
          </a:p>
          <a:p>
            <a:r>
              <a:rPr lang="tr-TR" dirty="0" smtClean="0"/>
              <a:t>Geri </a:t>
            </a:r>
            <a:r>
              <a:rPr lang="tr-TR" dirty="0"/>
              <a:t>bildirim ve </a:t>
            </a:r>
            <a:r>
              <a:rPr lang="tr-TR" dirty="0" smtClean="0"/>
              <a:t>denetim</a:t>
            </a:r>
          </a:p>
          <a:p>
            <a:r>
              <a:rPr lang="tr-TR" dirty="0" smtClean="0"/>
              <a:t>Kontenjanlar</a:t>
            </a:r>
          </a:p>
          <a:p>
            <a:r>
              <a:rPr lang="tr-TR" dirty="0"/>
              <a:t>Tıpta Uzmanlık Tezleri</a:t>
            </a:r>
            <a:endParaRPr lang="tr-TR" dirty="0" smtClean="0"/>
          </a:p>
          <a:p>
            <a:r>
              <a:rPr lang="tr-TR" dirty="0"/>
              <a:t>Meslek Uzmanlığı mı? Bilim Uzmanlığı mı</a:t>
            </a:r>
            <a:r>
              <a:rPr lang="tr-TR" dirty="0" smtClean="0"/>
              <a:t>?</a:t>
            </a:r>
            <a:endParaRPr lang="tr-TR" dirty="0"/>
          </a:p>
          <a:p>
            <a:r>
              <a:rPr lang="tr-TR" dirty="0"/>
              <a:t>Tıpta Uzmanlık Eğitiminin Sağlık Bakanlığı yetkisinde </a:t>
            </a:r>
            <a:r>
              <a:rPr lang="tr-TR" dirty="0" smtClean="0"/>
              <a:t>olması</a:t>
            </a:r>
          </a:p>
          <a:p>
            <a:r>
              <a:rPr lang="tr-TR" sz="3500" dirty="0" smtClean="0">
                <a:solidFill>
                  <a:srgbClr val="0070C0"/>
                </a:solidFill>
              </a:rPr>
              <a:t>Performans… Performans…Performans…</a:t>
            </a:r>
            <a:endParaRPr lang="tr-TR" sz="3500" dirty="0">
              <a:solidFill>
                <a:srgbClr val="0070C0"/>
              </a:solidFill>
            </a:endParaRPr>
          </a:p>
          <a:p>
            <a:endParaRPr lang="tr-TR" dirty="0" smtClean="0"/>
          </a:p>
          <a:p>
            <a:endParaRPr lang="tr-TR" dirty="0"/>
          </a:p>
          <a:p>
            <a:endParaRPr lang="tr-TR" dirty="0" smtClean="0"/>
          </a:p>
          <a:p>
            <a:endParaRPr lang="tr-TR" dirty="0" smtClean="0"/>
          </a:p>
          <a:p>
            <a:pPr marL="0" indent="0">
              <a:buNone/>
            </a:pPr>
            <a:endParaRPr lang="tr-TR" dirty="0"/>
          </a:p>
        </p:txBody>
      </p:sp>
    </p:spTree>
    <p:extLst>
      <p:ext uri="{BB962C8B-B14F-4D97-AF65-F5344CB8AC3E}">
        <p14:creationId xmlns:p14="http://schemas.microsoft.com/office/powerpoint/2010/main" val="41930400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C:\Users\dell\Desktop\Çin\Çin-fotoğraflar\sunu\Tsinghua_universitesi\school_of_medicine-biomedical\IMG_2625.JPG"/>
          <p:cNvPicPr>
            <a:picLocks noGrp="1"/>
          </p:cNvPicPr>
          <p:nvPr>
            <p:ph idx="1"/>
          </p:nvPr>
        </p:nvPicPr>
        <p:blipFill>
          <a:blip r:embed="rId2" cstate="print"/>
          <a:srcRect/>
          <a:stretch>
            <a:fillRect/>
          </a:stretch>
        </p:blipFill>
        <p:spPr bwMode="auto">
          <a:xfrm>
            <a:off x="1476202" y="1914005"/>
            <a:ext cx="5581996" cy="4172989"/>
          </a:xfrm>
          <a:prstGeom prst="rect">
            <a:avLst/>
          </a:prstGeom>
          <a:noFill/>
          <a:ln w="9525">
            <a:noFill/>
            <a:miter lim="800000"/>
            <a:headEnd/>
            <a:tailEnd/>
          </a:ln>
        </p:spPr>
      </p:pic>
    </p:spTree>
    <p:extLst>
      <p:ext uri="{BB962C8B-B14F-4D97-AF65-F5344CB8AC3E}">
        <p14:creationId xmlns:p14="http://schemas.microsoft.com/office/powerpoint/2010/main" val="4246991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2050" name="Picture 2" descr="C:\Users\Hamit OKUR\Pictures\2013-10-24 aile ekim 2013\IMG_36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26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284" y="-1"/>
            <a:ext cx="8497384" cy="2334311"/>
          </a:xfrm>
        </p:spPr>
        <p:txBody>
          <a:bodyPr/>
          <a:lstStyle/>
          <a:p>
            <a:pPr algn="ct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Yeni</a:t>
            </a:r>
            <a:r>
              <a:rPr lang="en-US" sz="2800" b="1" dirty="0" smtClean="0">
                <a:ln w="1905"/>
                <a:solidFill>
                  <a:srgbClr val="FF0000"/>
                </a:solidFill>
                <a:effectLst>
                  <a:innerShdw blurRad="69850" dist="43180" dir="5400000">
                    <a:srgbClr val="000000">
                      <a:alpha val="65000"/>
                    </a:srgbClr>
                  </a:innerShdw>
                </a:effectLst>
                <a:latin typeface="Apple Chancery"/>
                <a:cs typeface="Apple Chancery"/>
              </a:rPr>
              <a:t> YÖK </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Y</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asa</a:t>
            </a:r>
            <a:r>
              <a:rPr lang="en-US" sz="2800" b="1" dirty="0" smtClean="0">
                <a:ln w="1905"/>
                <a:solidFill>
                  <a:srgbClr val="FF0000"/>
                </a:solidFill>
                <a:effectLst>
                  <a:innerShdw blurRad="69850" dist="43180" dir="5400000">
                    <a:srgbClr val="000000">
                      <a:alpha val="65000"/>
                    </a:srgbClr>
                  </a:innerShdw>
                </a:effectLst>
                <a:latin typeface="Apple Chancery"/>
                <a:cs typeface="Apple Chancery"/>
              </a:rPr>
              <a:t> </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T</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aslağında</a:t>
            </a:r>
            <a:r>
              <a:rPr lang="en-US" sz="2800" b="1" dirty="0" smtClean="0">
                <a:ln w="1905"/>
                <a:solidFill>
                  <a:srgbClr val="FF0000"/>
                </a:solidFill>
                <a:effectLst>
                  <a:innerShdw blurRad="69850" dist="43180" dir="5400000">
                    <a:srgbClr val="000000">
                      <a:alpha val="65000"/>
                    </a:srgbClr>
                  </a:innerShdw>
                </a:effectLst>
                <a:latin typeface="Apple Chancery"/>
                <a:cs typeface="Apple Chancery"/>
              </a:rPr>
              <a:t> “</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T</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ıpta</a:t>
            </a:r>
            <a:r>
              <a:rPr lang="en-US" sz="2800" b="1" dirty="0" smtClean="0">
                <a:ln w="1905"/>
                <a:solidFill>
                  <a:srgbClr val="FF0000"/>
                </a:solidFill>
                <a:effectLst>
                  <a:innerShdw blurRad="69850" dist="43180" dir="5400000">
                    <a:srgbClr val="000000">
                      <a:alpha val="65000"/>
                    </a:srgbClr>
                  </a:innerShdw>
                </a:effectLst>
                <a:latin typeface="Apple Chancery"/>
                <a:cs typeface="Apple Chancery"/>
              </a:rPr>
              <a:t> </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U</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zmanlık</a:t>
            </a:r>
            <a:r>
              <a:rPr lang="en-US" sz="2800" b="1" dirty="0" smtClean="0">
                <a:ln w="1905"/>
                <a:solidFill>
                  <a:srgbClr val="FF0000"/>
                </a:solidFill>
                <a:effectLst>
                  <a:innerShdw blurRad="69850" dist="43180" dir="5400000">
                    <a:srgbClr val="000000">
                      <a:alpha val="65000"/>
                    </a:srgbClr>
                  </a:innerShdw>
                </a:effectLst>
                <a:latin typeface="Apple Chancery"/>
                <a:cs typeface="Apple Chancery"/>
              </a:rPr>
              <a:t> </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E</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ğitimi</a:t>
            </a:r>
            <a:r>
              <a:rPr lang="en-US" sz="2800" b="1" dirty="0" smtClean="0">
                <a:ln w="1905"/>
                <a:solidFill>
                  <a:srgbClr val="FF0000"/>
                </a:solidFill>
                <a:effectLst>
                  <a:innerShdw blurRad="69850" dist="43180" dir="5400000">
                    <a:srgbClr val="000000">
                      <a:alpha val="65000"/>
                    </a:srgbClr>
                  </a:innerShdw>
                </a:effectLst>
                <a:latin typeface="Apple Chancery"/>
                <a:cs typeface="Apple Chancery"/>
              </a:rPr>
              <a:t>” </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Ç</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alı</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ş</a:t>
            </a:r>
            <a:r>
              <a:rPr lang="en-US" sz="2800" b="1" dirty="0" err="1" smtClean="0">
                <a:ln w="1905"/>
                <a:solidFill>
                  <a:srgbClr val="FF0000"/>
                </a:solidFill>
                <a:effectLst>
                  <a:innerShdw blurRad="69850" dist="43180" dir="5400000">
                    <a:srgbClr val="000000">
                      <a:alpha val="65000"/>
                    </a:srgbClr>
                  </a:innerShdw>
                </a:effectLst>
                <a:latin typeface="Apple Chancery"/>
                <a:cs typeface="Apple Chancery"/>
              </a:rPr>
              <a:t>tayı</a:t>
            </a: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800" b="1" dirty="0" smtClean="0">
                <a:ln w="1905"/>
                <a:solidFill>
                  <a:srgbClr val="FF0000"/>
                </a:solidFill>
                <a:effectLst>
                  <a:innerShdw blurRad="69850" dist="43180" dir="5400000">
                    <a:srgbClr val="000000">
                      <a:alpha val="65000"/>
                    </a:srgbClr>
                  </a:innerShdw>
                </a:effectLst>
                <a:latin typeface="Apple Chancery"/>
                <a:cs typeface="Apple Chancery"/>
              </a:rPr>
              <a:t/>
            </a:r>
            <a:br>
              <a:rPr lang="tr-TR" sz="2800" b="1" dirty="0" smtClean="0">
                <a:ln w="1905"/>
                <a:solidFill>
                  <a:srgbClr val="FF0000"/>
                </a:solidFill>
                <a:effectLst>
                  <a:innerShdw blurRad="69850" dist="43180" dir="5400000">
                    <a:srgbClr val="000000">
                      <a:alpha val="65000"/>
                    </a:srgbClr>
                  </a:innerShdw>
                </a:effectLst>
                <a:latin typeface="Apple Chancery"/>
                <a:cs typeface="Apple Chancery"/>
              </a:rPr>
            </a:br>
            <a:r>
              <a:rPr lang="tr-TR" sz="2400" b="1" dirty="0" smtClean="0">
                <a:ln w="1905"/>
                <a:solidFill>
                  <a:schemeClr val="tx1"/>
                </a:solidFill>
                <a:effectLst>
                  <a:innerShdw blurRad="69850" dist="43180" dir="5400000">
                    <a:srgbClr val="000000">
                      <a:alpha val="65000"/>
                    </a:srgbClr>
                  </a:innerShdw>
                </a:effectLst>
                <a:latin typeface="Apple Chancery"/>
                <a:cs typeface="Apple Chancery"/>
              </a:rPr>
              <a:t>İstanbul Medeniyet Üniversitesi</a:t>
            </a:r>
            <a:r>
              <a:rPr lang="en-US" sz="2800" b="1" dirty="0" smtClean="0">
                <a:ln w="1905"/>
                <a:solidFill>
                  <a:schemeClr val="tx1"/>
                </a:solidFill>
                <a:effectLst>
                  <a:innerShdw blurRad="69850" dist="43180" dir="5400000">
                    <a:srgbClr val="000000">
                      <a:alpha val="65000"/>
                    </a:srgbClr>
                  </a:innerShdw>
                </a:effectLst>
              </a:rPr>
              <a:t/>
            </a:r>
            <a:br>
              <a:rPr lang="en-US" sz="2800" b="1" dirty="0" smtClean="0">
                <a:ln w="1905"/>
                <a:solidFill>
                  <a:schemeClr val="tx1"/>
                </a:solidFill>
                <a:effectLst>
                  <a:innerShdw blurRad="69850" dist="43180" dir="5400000">
                    <a:srgbClr val="000000">
                      <a:alpha val="65000"/>
                    </a:srgbClr>
                  </a:innerShdw>
                </a:effectLst>
              </a:rPr>
            </a:br>
            <a:r>
              <a:rPr lang="en-US" sz="2000" i="1" dirty="0" smtClean="0">
                <a:solidFill>
                  <a:schemeClr val="tx1"/>
                </a:solidFill>
                <a:latin typeface="Arial Narrow Bold"/>
                <a:cs typeface="Arial Narrow Bold"/>
              </a:rPr>
              <a:t>28 </a:t>
            </a:r>
            <a:r>
              <a:rPr lang="en-US" sz="2000" i="1" dirty="0" err="1" smtClean="0">
                <a:solidFill>
                  <a:schemeClr val="tx1"/>
                </a:solidFill>
                <a:latin typeface="Arial Narrow Bold"/>
                <a:cs typeface="Arial Narrow Bold"/>
              </a:rPr>
              <a:t>Ocak</a:t>
            </a:r>
            <a:r>
              <a:rPr lang="en-US" sz="2000" i="1" dirty="0" smtClean="0">
                <a:solidFill>
                  <a:schemeClr val="tx1"/>
                </a:solidFill>
                <a:latin typeface="Arial Narrow Bold"/>
                <a:cs typeface="Arial Narrow Bold"/>
              </a:rPr>
              <a:t> 2013, İstanbul </a:t>
            </a:r>
            <a:endParaRPr lang="en-US" sz="2800" i="1" dirty="0">
              <a:solidFill>
                <a:schemeClr val="tx1"/>
              </a:solidFill>
              <a:latin typeface="Arial Narrow Bold"/>
              <a:cs typeface="Arial Narrow Bold"/>
            </a:endParaRPr>
          </a:p>
        </p:txBody>
      </p:sp>
      <p:sp>
        <p:nvSpPr>
          <p:cNvPr id="3" name="Subtitle 2"/>
          <p:cNvSpPr>
            <a:spLocks noGrp="1"/>
          </p:cNvSpPr>
          <p:nvPr>
            <p:ph type="subTitle" idx="1"/>
          </p:nvPr>
        </p:nvSpPr>
        <p:spPr>
          <a:xfrm>
            <a:off x="917222" y="2334311"/>
            <a:ext cx="7394222" cy="3056396"/>
          </a:xfrm>
          <a:effectLst>
            <a:outerShdw blurRad="50800" dist="38100" dir="2700000" algn="tl" rotWithShape="0">
              <a:prstClr val="black">
                <a:alpha val="40000"/>
              </a:prstClr>
            </a:outerShdw>
          </a:effectLst>
        </p:spPr>
        <p:txBody>
          <a:bodyPr>
            <a:noAutofit/>
          </a:bodyPr>
          <a:lstStyle/>
          <a:p>
            <a:pPr algn="ctr"/>
            <a:r>
              <a:rPr lang="en-US" dirty="0" err="1" smtClean="0">
                <a:solidFill>
                  <a:srgbClr val="FF0000"/>
                </a:solidFill>
                <a:latin typeface="Times New Roman" pitchFamily="18" charset="0"/>
                <a:cs typeface="Times New Roman" pitchFamily="18" charset="0"/>
              </a:rPr>
              <a:t>Tıpta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Uzmanlık</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Eğitiminin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Ulusal</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Yeterlilikler</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Çerçevesinde</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Doktora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Eşdeğerliliği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ve</a:t>
            </a:r>
            <a:r>
              <a:rPr lang="en-US" dirty="0" smtClean="0">
                <a:solidFill>
                  <a:srgbClr val="FF0000"/>
                </a:solidFill>
                <a:latin typeface="Times New Roman" pitchFamily="18" charset="0"/>
                <a:cs typeface="Times New Roman" pitchFamily="18" charset="0"/>
              </a:rPr>
              <a:t> </a:t>
            </a:r>
            <a:endParaRPr lang="tr-TR" dirty="0" smtClean="0">
              <a:solidFill>
                <a:srgbClr val="FF0000"/>
              </a:solidFill>
              <a:latin typeface="Times New Roman" pitchFamily="18" charset="0"/>
              <a:cs typeface="Times New Roman" pitchFamily="18" charset="0"/>
            </a:endParaRPr>
          </a:p>
          <a:p>
            <a:pPr algn="ctr"/>
            <a:r>
              <a:rPr lang="en-US" dirty="0" err="1" smtClean="0">
                <a:solidFill>
                  <a:srgbClr val="FF0000"/>
                </a:solidFill>
                <a:latin typeface="Times New Roman" pitchFamily="18" charset="0"/>
                <a:cs typeface="Times New Roman" pitchFamily="18" charset="0"/>
              </a:rPr>
              <a:t>Tezli</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Tezsiz</a:t>
            </a:r>
            <a:r>
              <a:rPr lang="tr-TR" dirty="0" smtClean="0">
                <a:solidFill>
                  <a:srgbClr val="FF0000"/>
                </a:solidFill>
                <a:latin typeface="Times New Roman" pitchFamily="18" charset="0"/>
                <a:cs typeface="Times New Roman" pitchFamily="18" charset="0"/>
              </a:rPr>
              <a:t> Tıpta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Uzmanlık</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Eğitimi</a:t>
            </a:r>
            <a:endParaRPr lang="tr-TR" dirty="0" smtClean="0">
              <a:solidFill>
                <a:srgbClr val="FF0000"/>
              </a:solidFill>
              <a:latin typeface="Times New Roman" pitchFamily="18" charset="0"/>
              <a:cs typeface="Times New Roman" pitchFamily="18" charset="0"/>
            </a:endParaRPr>
          </a:p>
          <a:p>
            <a:pPr algn="l"/>
            <a:r>
              <a:rPr lang="tr-TR" sz="1800" dirty="0" smtClean="0">
                <a:solidFill>
                  <a:srgbClr val="FF0000"/>
                </a:solidFill>
                <a:latin typeface="+mn-lt"/>
              </a:rPr>
              <a:t>Katılımcılar:</a:t>
            </a:r>
          </a:p>
          <a:p>
            <a:pPr algn="l"/>
            <a:r>
              <a:rPr lang="tr-TR" sz="1800" dirty="0" smtClean="0">
                <a:solidFill>
                  <a:schemeClr val="tx2"/>
                </a:solidFill>
                <a:latin typeface="+mn-lt"/>
              </a:rPr>
              <a:t>Tıp Fakültesi Dekanları</a:t>
            </a:r>
          </a:p>
          <a:p>
            <a:pPr algn="l"/>
            <a:r>
              <a:rPr lang="tr-TR" sz="1800" dirty="0" smtClean="0">
                <a:solidFill>
                  <a:schemeClr val="tx2"/>
                </a:solidFill>
                <a:latin typeface="+mn-lt"/>
              </a:rPr>
              <a:t>Eğitim ve Araştırma Hastanesi Başhekimleri</a:t>
            </a:r>
          </a:p>
          <a:p>
            <a:pPr algn="l"/>
            <a:r>
              <a:rPr lang="tr-TR" sz="1800" dirty="0" smtClean="0">
                <a:solidFill>
                  <a:schemeClr val="tx2"/>
                </a:solidFill>
                <a:latin typeface="+mn-lt"/>
              </a:rPr>
              <a:t>Diğer ilgililer </a:t>
            </a:r>
            <a:endParaRPr lang="en-US" sz="1800" dirty="0" smtClean="0">
              <a:solidFill>
                <a:schemeClr val="tx2"/>
              </a:solidFill>
              <a:latin typeface="+mn-lt"/>
            </a:endParaRPr>
          </a:p>
          <a:p>
            <a:pPr algn="l"/>
            <a:endParaRPr lang="tr-TR" sz="1400" dirty="0">
              <a:solidFill>
                <a:schemeClr val="tx2"/>
              </a:solidFill>
            </a:endParaRPr>
          </a:p>
          <a:p>
            <a:pPr algn="l"/>
            <a:r>
              <a:rPr lang="en-US" sz="1400" dirty="0" err="1" smtClean="0">
                <a:solidFill>
                  <a:srgbClr val="FF0000"/>
                </a:solidFill>
              </a:rPr>
              <a:t>İrtibat</a:t>
            </a:r>
            <a:r>
              <a:rPr lang="en-US" sz="1400" dirty="0" smtClean="0">
                <a:solidFill>
                  <a:srgbClr val="FF0000"/>
                </a:solidFill>
              </a:rPr>
              <a:t>: </a:t>
            </a:r>
            <a:endParaRPr lang="tr-TR" sz="1400" dirty="0" smtClean="0">
              <a:solidFill>
                <a:srgbClr val="FF0000"/>
              </a:solidFill>
            </a:endParaRPr>
          </a:p>
          <a:p>
            <a:pPr algn="l"/>
            <a:r>
              <a:rPr lang="tr-TR" sz="1400" dirty="0">
                <a:solidFill>
                  <a:srgbClr val="FF0000"/>
                </a:solidFill>
              </a:rPr>
              <a:t> </a:t>
            </a:r>
            <a:r>
              <a:rPr lang="en-US" sz="1400" dirty="0" smtClean="0">
                <a:solidFill>
                  <a:schemeClr val="tx2"/>
                </a:solidFill>
              </a:rPr>
              <a:t>Prof. Dr. </a:t>
            </a:r>
            <a:r>
              <a:rPr lang="en-US" sz="1400" dirty="0" err="1" smtClean="0">
                <a:solidFill>
                  <a:schemeClr val="tx2"/>
                </a:solidFill>
              </a:rPr>
              <a:t>Sinan</a:t>
            </a:r>
            <a:r>
              <a:rPr lang="en-US" sz="1400" dirty="0" smtClean="0">
                <a:solidFill>
                  <a:schemeClr val="tx2"/>
                </a:solidFill>
              </a:rPr>
              <a:t> </a:t>
            </a:r>
            <a:r>
              <a:rPr lang="en-US" sz="1400" dirty="0" err="1" smtClean="0">
                <a:solidFill>
                  <a:schemeClr val="tx2"/>
                </a:solidFill>
              </a:rPr>
              <a:t>Yol</a:t>
            </a:r>
            <a:r>
              <a:rPr lang="en-US" sz="1400" dirty="0" smtClean="0">
                <a:solidFill>
                  <a:schemeClr val="tx2"/>
                </a:solidFill>
              </a:rPr>
              <a:t>  </a:t>
            </a:r>
          </a:p>
          <a:p>
            <a:pPr algn="l"/>
            <a:r>
              <a:rPr lang="en-US" sz="1400" dirty="0" smtClean="0">
                <a:solidFill>
                  <a:schemeClr val="tx2"/>
                </a:solidFill>
              </a:rPr>
              <a:t> İstanbul </a:t>
            </a:r>
            <a:r>
              <a:rPr lang="en-US" sz="1400" dirty="0" err="1" smtClean="0">
                <a:solidFill>
                  <a:schemeClr val="tx2"/>
                </a:solidFill>
              </a:rPr>
              <a:t>Medeniyet</a:t>
            </a:r>
            <a:r>
              <a:rPr lang="en-US" sz="1400" dirty="0" smtClean="0">
                <a:solidFill>
                  <a:schemeClr val="tx2"/>
                </a:solidFill>
              </a:rPr>
              <a:t> </a:t>
            </a:r>
            <a:r>
              <a:rPr lang="en-US" sz="1400" dirty="0" err="1" smtClean="0">
                <a:solidFill>
                  <a:schemeClr val="tx2"/>
                </a:solidFill>
              </a:rPr>
              <a:t>Üniversitesi</a:t>
            </a:r>
            <a:endParaRPr lang="tr-TR" sz="1400" dirty="0" smtClean="0">
              <a:solidFill>
                <a:schemeClr val="tx2"/>
              </a:solidFill>
            </a:endParaRPr>
          </a:p>
          <a:p>
            <a:pPr algn="l"/>
            <a:r>
              <a:rPr lang="tr-TR" sz="1400" dirty="0" smtClean="0">
                <a:solidFill>
                  <a:schemeClr val="tx2"/>
                </a:solidFill>
              </a:rPr>
              <a:t> </a:t>
            </a:r>
            <a:r>
              <a:rPr lang="en-US" sz="1400" dirty="0" smtClean="0">
                <a:solidFill>
                  <a:schemeClr val="tx2"/>
                </a:solidFill>
              </a:rPr>
              <a:t>0 </a:t>
            </a:r>
            <a:r>
              <a:rPr lang="en-US" sz="1400" dirty="0">
                <a:solidFill>
                  <a:schemeClr val="tx2"/>
                </a:solidFill>
              </a:rPr>
              <a:t>(505) 255 61 </a:t>
            </a:r>
            <a:r>
              <a:rPr lang="en-US" sz="1400" dirty="0" smtClean="0">
                <a:solidFill>
                  <a:schemeClr val="tx2"/>
                </a:solidFill>
              </a:rPr>
              <a:t>06</a:t>
            </a:r>
            <a:endParaRPr lang="tr-TR" sz="1400" dirty="0" smtClean="0">
              <a:solidFill>
                <a:schemeClr val="tx2"/>
              </a:solidFill>
            </a:endParaRPr>
          </a:p>
          <a:p>
            <a:pPr algn="l"/>
            <a:r>
              <a:rPr lang="tr-TR" sz="1400" dirty="0">
                <a:solidFill>
                  <a:schemeClr val="tx2"/>
                </a:solidFill>
              </a:rPr>
              <a:t> </a:t>
            </a:r>
            <a:r>
              <a:rPr lang="tr-TR" sz="1400" dirty="0" smtClean="0">
                <a:solidFill>
                  <a:schemeClr val="tx2"/>
                </a:solidFill>
              </a:rPr>
              <a:t> </a:t>
            </a:r>
            <a:r>
              <a:rPr lang="en-US" sz="1400" dirty="0" smtClean="0">
                <a:solidFill>
                  <a:schemeClr val="tx2"/>
                </a:solidFill>
              </a:rPr>
              <a:t>sinanyol@medeniyet.edu.tr </a:t>
            </a:r>
            <a:endParaRPr lang="tr-TR" sz="1400" dirty="0" smtClean="0">
              <a:solidFill>
                <a:schemeClr val="tx2"/>
              </a:solidFill>
            </a:endParaRPr>
          </a:p>
          <a:p>
            <a:pPr algn="l"/>
            <a:r>
              <a:rPr lang="tr-TR" sz="1400" dirty="0">
                <a:solidFill>
                  <a:schemeClr val="tx2"/>
                </a:solidFill>
              </a:rPr>
              <a:t> </a:t>
            </a:r>
            <a:endParaRPr lang="en-US" sz="1400" dirty="0" smtClean="0">
              <a:solidFill>
                <a:schemeClr val="tx2"/>
              </a:solidFill>
            </a:endParaRPr>
          </a:p>
          <a:p>
            <a:pPr algn="l"/>
            <a:endParaRPr lang="en-US" sz="1400" dirty="0" smtClean="0">
              <a:solidFill>
                <a:schemeClr val="tx2"/>
              </a:solidFill>
              <a:latin typeface="+mn-lt"/>
            </a:endParaRPr>
          </a:p>
          <a:p>
            <a:endParaRPr lang="en-US" sz="2400" dirty="0" smtClean="0">
              <a:solidFill>
                <a:schemeClr val="tx2"/>
              </a:solidFill>
              <a:latin typeface="+mn-lt"/>
            </a:endParaRPr>
          </a:p>
          <a:p>
            <a:endParaRPr lang="en-US" sz="2400" dirty="0">
              <a:solidFill>
                <a:schemeClr val="tx2"/>
              </a:solidFill>
              <a:latin typeface="+mn-lt"/>
            </a:endParaRPr>
          </a:p>
          <a:p>
            <a:endParaRPr lang="en-US" sz="2400" dirty="0" smtClean="0">
              <a:solidFill>
                <a:schemeClr val="tx2"/>
              </a:solidFill>
              <a:latin typeface="+mn-lt"/>
            </a:endParaRPr>
          </a:p>
          <a:p>
            <a:endParaRPr lang="en-US" sz="2400" dirty="0" smtClean="0">
              <a:solidFill>
                <a:schemeClr val="tx2"/>
              </a:solidFill>
              <a:latin typeface="+mn-lt"/>
            </a:endParaRPr>
          </a:p>
          <a:p>
            <a:endParaRPr lang="en-US" sz="2400" dirty="0">
              <a:solidFill>
                <a:schemeClr val="tx2"/>
              </a:solidFill>
              <a:latin typeface="+mn-lt"/>
            </a:endParaRPr>
          </a:p>
          <a:p>
            <a:endParaRPr lang="en-US" sz="2400" dirty="0" smtClean="0">
              <a:solidFill>
                <a:schemeClr val="tx2"/>
              </a:solidFill>
              <a:latin typeface="+mn-lt"/>
            </a:endParaRPr>
          </a:p>
          <a:p>
            <a:endParaRPr lang="en-US" sz="2400" dirty="0">
              <a:solidFill>
                <a:schemeClr val="tx2"/>
              </a:solidFill>
              <a:latin typeface="+mn-lt"/>
            </a:endParaRPr>
          </a:p>
        </p:txBody>
      </p:sp>
      <p:pic>
        <p:nvPicPr>
          <p:cNvPr id="4" name="Picture 3" descr="Ekran Resmi 2012-12-21 14.27.34.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51005" y="6073331"/>
            <a:ext cx="1394646" cy="784669"/>
          </a:xfrm>
          <a:prstGeom prst="rect">
            <a:avLst/>
          </a:prstGeom>
          <a:effectLst>
            <a:outerShdw blurRad="50800" dist="38100" dir="2700000" algn="tl" rotWithShape="0">
              <a:prstClr val="black">
                <a:alpha val="40000"/>
              </a:prstClr>
            </a:outerShdw>
          </a:effectLst>
        </p:spPr>
      </p:pic>
      <p:pic>
        <p:nvPicPr>
          <p:cNvPr id="5" name="Picture 4" descr="Sağlık Bakanlığı 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73242" y="5980831"/>
            <a:ext cx="902876" cy="829409"/>
          </a:xfrm>
          <a:prstGeom prst="rect">
            <a:avLst/>
          </a:prstGeom>
          <a:effectLst>
            <a:outerShdw blurRad="50800" dist="38100" dir="2700000" algn="tl" rotWithShape="0">
              <a:prstClr val="black">
                <a:alpha val="40000"/>
              </a:prstClr>
            </a:outerShdw>
          </a:effectLst>
        </p:spPr>
      </p:pic>
      <p:pic>
        <p:nvPicPr>
          <p:cNvPr id="6" name="Picture 5" descr="timthumb.php.jpe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6118" y="6051972"/>
            <a:ext cx="786809" cy="758268"/>
          </a:xfrm>
          <a:prstGeom prst="rect">
            <a:avLst/>
          </a:prstGeom>
          <a:effectLst>
            <a:outerShdw blurRad="50800" dist="38100" dir="2700000" algn="tl" rotWithShape="0">
              <a:prstClr val="black">
                <a:alpha val="40000"/>
              </a:prstClr>
            </a:outerShdw>
          </a:effectLst>
        </p:spPr>
      </p:pic>
      <p:pic>
        <p:nvPicPr>
          <p:cNvPr id="7" name="Picture 6" descr="YOK-ten-ilginc-uygulama_1341062506.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09864" y="6046998"/>
            <a:ext cx="901580" cy="7418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45468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476672"/>
            <a:ext cx="7620000" cy="6264696"/>
          </a:xfrm>
        </p:spPr>
        <p:txBody>
          <a:bodyPr>
            <a:normAutofit lnSpcReduction="10000"/>
          </a:bodyPr>
          <a:lstStyle/>
          <a:p>
            <a:pPr algn="ctr"/>
            <a:r>
              <a:rPr lang="tr-TR" b="1" dirty="0">
                <a:solidFill>
                  <a:srgbClr val="FF0000"/>
                </a:solidFill>
              </a:rPr>
              <a:t>SONUÇ BİLDİRİSİ </a:t>
            </a:r>
            <a:endParaRPr lang="tr-TR" dirty="0">
              <a:solidFill>
                <a:srgbClr val="FF0000"/>
              </a:solidFill>
            </a:endParaRPr>
          </a:p>
          <a:p>
            <a:pPr lvl="0"/>
            <a:r>
              <a:rPr lang="tr-TR" dirty="0" smtClean="0"/>
              <a:t>Tıpta uzmanlık eğitimi ile bilim uzmanlığı (doktora) eğitimi farklıdır; tıpta uzmanlık eğitimi ile mesleki yeterlilik, bilim uzmanlığı (doktora) eğitimi ile bilim yeterliliği kazanılır (oy birliği ile).</a:t>
            </a:r>
          </a:p>
          <a:p>
            <a:pPr lvl="0"/>
            <a:r>
              <a:rPr lang="tr-TR" dirty="0" smtClean="0"/>
              <a:t>Tıpta uzmanlık eğitimi ile bilim uzmanlığı (doktora) eğitimi arasında farklı geçiş yollarına imkan sağlanmalıdır;</a:t>
            </a:r>
          </a:p>
          <a:p>
            <a:pPr lvl="0"/>
            <a:r>
              <a:rPr lang="tr-TR" dirty="0" smtClean="0"/>
              <a:t>Tıp eğitimi + bilim uzmanlığı (doktora) eğitimi [M.D. + </a:t>
            </a:r>
            <a:r>
              <a:rPr lang="tr-TR" dirty="0" err="1" smtClean="0"/>
              <a:t>Ph.D</a:t>
            </a:r>
            <a:r>
              <a:rPr lang="tr-TR" dirty="0" smtClean="0"/>
              <a:t>. eğitimi programı]</a:t>
            </a:r>
          </a:p>
          <a:p>
            <a:pPr lvl="0"/>
            <a:r>
              <a:rPr lang="tr-TR" dirty="0" smtClean="0"/>
              <a:t> Tıpta uzmanlık eğitimi + bilim uzmanlığı (doktora) eğitimi [uzman doktor + </a:t>
            </a:r>
            <a:r>
              <a:rPr lang="tr-TR" dirty="0" err="1" smtClean="0"/>
              <a:t>Ph.D</a:t>
            </a:r>
            <a:r>
              <a:rPr lang="tr-TR" dirty="0" smtClean="0"/>
              <a:t>. eğitimi programı] </a:t>
            </a:r>
          </a:p>
          <a:p>
            <a:r>
              <a:rPr lang="tr-TR" dirty="0" smtClean="0"/>
              <a:t>Doktora eğitimi alınmaksızın yalnızca uzmanlık eğitimi ile akademik hayata devam edilmemelidir. Doktora eğitiminin ve yapılacak tezlerin yüksek kalite düzeyine ulaşması için ilgili birimler tarafından gerekli çalışmalar yapılmalıdır (oy çokluğu ile).</a:t>
            </a:r>
          </a:p>
          <a:p>
            <a:pPr lvl="0"/>
            <a:r>
              <a:rPr lang="tr-TR" dirty="0" smtClean="0"/>
              <a:t>Tıpta uzmanlık eğitimi ile bilim uzmanlığı (doktora) eğitimi birlikte, ardışık veya </a:t>
            </a:r>
            <a:r>
              <a:rPr lang="tr-TR" dirty="0" err="1" smtClean="0"/>
              <a:t>örtüşük</a:t>
            </a:r>
            <a:r>
              <a:rPr lang="tr-TR" dirty="0" smtClean="0"/>
              <a:t> şekilde yapılabilir.</a:t>
            </a:r>
          </a:p>
        </p:txBody>
      </p:sp>
      <p:pic>
        <p:nvPicPr>
          <p:cNvPr id="4" name="3 Resim" descr="medeniyet_tr.png"/>
          <p:cNvPicPr>
            <a:picLocks noChangeAspect="1"/>
          </p:cNvPicPr>
          <p:nvPr/>
        </p:nvPicPr>
        <p:blipFill>
          <a:blip r:embed="rId2" cstate="print"/>
          <a:srcRect l="7246" t="23189" r="7246" b="23188"/>
          <a:stretch>
            <a:fillRect/>
          </a:stretch>
        </p:blipFill>
        <p:spPr>
          <a:xfrm>
            <a:off x="65314" y="260648"/>
            <a:ext cx="1338334" cy="83929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206751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74638"/>
            <a:ext cx="6889576" cy="2290266"/>
          </a:xfrm>
        </p:spPr>
        <p:txBody>
          <a:bodyPr/>
          <a:lstStyle/>
          <a:p>
            <a:r>
              <a:rPr lang="tr-TR" dirty="0" smtClean="0">
                <a:solidFill>
                  <a:srgbClr val="FF0000"/>
                </a:solidFill>
              </a:rPr>
              <a:t>Başarılı olabilmek için</a:t>
            </a:r>
            <a:endParaRPr lang="tr-TR" dirty="0">
              <a:solidFill>
                <a:srgbClr val="FF0000"/>
              </a:solidFill>
            </a:endParaRPr>
          </a:p>
        </p:txBody>
      </p:sp>
      <p:sp>
        <p:nvSpPr>
          <p:cNvPr id="3" name="İçerik Yer Tutucusu 2"/>
          <p:cNvSpPr>
            <a:spLocks noGrp="1"/>
          </p:cNvSpPr>
          <p:nvPr>
            <p:ph idx="1"/>
          </p:nvPr>
        </p:nvSpPr>
        <p:spPr>
          <a:xfrm>
            <a:off x="457200" y="2708920"/>
            <a:ext cx="7620000" cy="3691880"/>
          </a:xfrm>
        </p:spPr>
        <p:txBody>
          <a:bodyPr>
            <a:normAutofit/>
          </a:bodyPr>
          <a:lstStyle/>
          <a:p>
            <a:r>
              <a:rPr lang="tr-TR" sz="3200" dirty="0" err="1" smtClean="0"/>
              <a:t>Kurumlararası</a:t>
            </a:r>
            <a:r>
              <a:rPr lang="tr-TR" sz="3200" dirty="0" smtClean="0"/>
              <a:t> işbirliği</a:t>
            </a:r>
          </a:p>
          <a:p>
            <a:r>
              <a:rPr lang="tr-TR" sz="3200" dirty="0"/>
              <a:t>D</a:t>
            </a:r>
            <a:r>
              <a:rPr lang="tr-TR" sz="3200" dirty="0" smtClean="0"/>
              <a:t>eğişimi </a:t>
            </a:r>
            <a:r>
              <a:rPr lang="tr-TR" sz="3200" dirty="0"/>
              <a:t>yakalayabilmek </a:t>
            </a:r>
            <a:r>
              <a:rPr lang="tr-TR" sz="3200" dirty="0" smtClean="0"/>
              <a:t>ve </a:t>
            </a:r>
            <a:r>
              <a:rPr lang="tr-TR" sz="3200" dirty="0" smtClean="0"/>
              <a:t>sürdürebilmek </a:t>
            </a:r>
            <a:r>
              <a:rPr lang="tr-TR" sz="3200" dirty="0" smtClean="0"/>
              <a:t>(Kalite</a:t>
            </a:r>
            <a:r>
              <a:rPr lang="tr-TR" sz="3200" dirty="0" smtClean="0"/>
              <a:t>)</a:t>
            </a:r>
          </a:p>
        </p:txBody>
      </p:sp>
      <p:pic>
        <p:nvPicPr>
          <p:cNvPr id="4" name="3 Resim" descr="medeniyet_tr.png"/>
          <p:cNvPicPr>
            <a:picLocks noChangeAspect="1"/>
          </p:cNvPicPr>
          <p:nvPr/>
        </p:nvPicPr>
        <p:blipFill>
          <a:blip r:embed="rId2" cstate="print"/>
          <a:srcRect l="7246" t="23189" r="7246" b="23188"/>
          <a:stretch>
            <a:fillRect/>
          </a:stretch>
        </p:blipFill>
        <p:spPr>
          <a:xfrm>
            <a:off x="65314" y="260648"/>
            <a:ext cx="1338334" cy="83929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64978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620000" cy="2218258"/>
          </a:xfrm>
        </p:spPr>
        <p:txBody>
          <a:bodyPr/>
          <a:lstStyle/>
          <a:p>
            <a:r>
              <a:rPr lang="tr-TR" dirty="0" smtClean="0">
                <a:solidFill>
                  <a:srgbClr val="FF0000"/>
                </a:solidFill>
              </a:rPr>
              <a:t>	Başarılı </a:t>
            </a:r>
            <a:r>
              <a:rPr lang="tr-TR" dirty="0" smtClean="0">
                <a:solidFill>
                  <a:srgbClr val="FF0000"/>
                </a:solidFill>
              </a:rPr>
              <a:t>olabilmek için</a:t>
            </a:r>
            <a:endParaRPr lang="tr-TR" dirty="0">
              <a:solidFill>
                <a:srgbClr val="FF0000"/>
              </a:solidFill>
            </a:endParaRPr>
          </a:p>
        </p:txBody>
      </p:sp>
      <p:sp>
        <p:nvSpPr>
          <p:cNvPr id="3" name="İçerik Yer Tutucusu 2"/>
          <p:cNvSpPr>
            <a:spLocks noGrp="1"/>
          </p:cNvSpPr>
          <p:nvPr>
            <p:ph idx="1"/>
          </p:nvPr>
        </p:nvSpPr>
        <p:spPr>
          <a:xfrm>
            <a:off x="457200" y="2852936"/>
            <a:ext cx="7620000" cy="3547864"/>
          </a:xfrm>
        </p:spPr>
        <p:txBody>
          <a:bodyPr>
            <a:normAutofit/>
          </a:bodyPr>
          <a:lstStyle/>
          <a:p>
            <a:r>
              <a:rPr lang="tr-TR" sz="3200" dirty="0" err="1" smtClean="0"/>
              <a:t>Kurumlararası</a:t>
            </a:r>
            <a:r>
              <a:rPr lang="tr-TR" sz="3200" dirty="0" smtClean="0"/>
              <a:t> işbirliği</a:t>
            </a:r>
          </a:p>
          <a:p>
            <a:r>
              <a:rPr lang="tr-TR" sz="3200" dirty="0"/>
              <a:t>D</a:t>
            </a:r>
            <a:r>
              <a:rPr lang="tr-TR" sz="3200" dirty="0" smtClean="0"/>
              <a:t>eğişimi </a:t>
            </a:r>
            <a:r>
              <a:rPr lang="tr-TR" sz="3200" dirty="0"/>
              <a:t>yakalayabilmek </a:t>
            </a:r>
            <a:r>
              <a:rPr lang="tr-TR" sz="3200" dirty="0" smtClean="0"/>
              <a:t>ve </a:t>
            </a:r>
            <a:r>
              <a:rPr lang="tr-TR" sz="3200" dirty="0" smtClean="0"/>
              <a:t>sürdürebilmek </a:t>
            </a:r>
            <a:r>
              <a:rPr lang="tr-TR" sz="3200" dirty="0" smtClean="0"/>
              <a:t>(Kalite</a:t>
            </a:r>
            <a:r>
              <a:rPr lang="tr-TR" sz="3200" dirty="0" smtClean="0"/>
              <a:t>)</a:t>
            </a:r>
          </a:p>
          <a:p>
            <a:r>
              <a:rPr lang="tr-TR" sz="3200" dirty="0" smtClean="0"/>
              <a:t>Önde gidebilmek</a:t>
            </a:r>
          </a:p>
          <a:p>
            <a:r>
              <a:rPr lang="tr-TR" sz="3200" dirty="0" smtClean="0"/>
              <a:t>Takip eden değil, takip edilen olabilmek</a:t>
            </a:r>
            <a:endParaRPr lang="tr-TR" sz="3200" dirty="0" smtClean="0"/>
          </a:p>
          <a:p>
            <a:pPr marL="114300" indent="0">
              <a:buNone/>
            </a:pPr>
            <a:endParaRPr lang="tr-TR" sz="3200" dirty="0">
              <a:solidFill>
                <a:srgbClr val="FF0000"/>
              </a:solidFill>
            </a:endParaRPr>
          </a:p>
        </p:txBody>
      </p:sp>
      <p:pic>
        <p:nvPicPr>
          <p:cNvPr id="4" name="3 Resim" descr="medeniyet_tr.png"/>
          <p:cNvPicPr>
            <a:picLocks noChangeAspect="1"/>
          </p:cNvPicPr>
          <p:nvPr/>
        </p:nvPicPr>
        <p:blipFill>
          <a:blip r:embed="rId2" cstate="print"/>
          <a:srcRect l="7246" t="23189" r="7246" b="23188"/>
          <a:stretch>
            <a:fillRect/>
          </a:stretch>
        </p:blipFill>
        <p:spPr>
          <a:xfrm>
            <a:off x="65314" y="260648"/>
            <a:ext cx="1338334" cy="83929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4987727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Başarılı </a:t>
            </a:r>
            <a:r>
              <a:rPr lang="tr-TR" dirty="0" smtClean="0">
                <a:solidFill>
                  <a:srgbClr val="FF0000"/>
                </a:solidFill>
              </a:rPr>
              <a:t>olabilmek için</a:t>
            </a:r>
            <a:endParaRPr lang="tr-TR" dirty="0">
              <a:solidFill>
                <a:srgbClr val="FF0000"/>
              </a:solidFill>
            </a:endParaRPr>
          </a:p>
        </p:txBody>
      </p:sp>
      <p:sp>
        <p:nvSpPr>
          <p:cNvPr id="3" name="İçerik Yer Tutucusu 2"/>
          <p:cNvSpPr>
            <a:spLocks noGrp="1"/>
          </p:cNvSpPr>
          <p:nvPr>
            <p:ph idx="1"/>
          </p:nvPr>
        </p:nvSpPr>
        <p:spPr>
          <a:xfrm>
            <a:off x="457200" y="2636912"/>
            <a:ext cx="7620000" cy="3763888"/>
          </a:xfrm>
        </p:spPr>
        <p:txBody>
          <a:bodyPr>
            <a:normAutofit/>
          </a:bodyPr>
          <a:lstStyle/>
          <a:p>
            <a:r>
              <a:rPr lang="tr-TR" sz="3200" dirty="0" err="1" smtClean="0"/>
              <a:t>Kurumlararası</a:t>
            </a:r>
            <a:r>
              <a:rPr lang="tr-TR" sz="3200" dirty="0" smtClean="0"/>
              <a:t> işbirliği</a:t>
            </a:r>
          </a:p>
          <a:p>
            <a:r>
              <a:rPr lang="tr-TR" sz="3200" dirty="0"/>
              <a:t>D</a:t>
            </a:r>
            <a:r>
              <a:rPr lang="tr-TR" sz="3200" dirty="0" smtClean="0"/>
              <a:t>eğişimi </a:t>
            </a:r>
            <a:r>
              <a:rPr lang="tr-TR" sz="3200" dirty="0"/>
              <a:t>yakalayabilmek </a:t>
            </a:r>
            <a:r>
              <a:rPr lang="tr-TR" sz="3200" dirty="0" smtClean="0"/>
              <a:t>ve </a:t>
            </a:r>
            <a:r>
              <a:rPr lang="tr-TR" sz="3200" dirty="0" smtClean="0"/>
              <a:t>sürdürebilmek </a:t>
            </a:r>
            <a:r>
              <a:rPr lang="tr-TR" sz="3200" dirty="0" smtClean="0"/>
              <a:t>(Kalite</a:t>
            </a:r>
            <a:r>
              <a:rPr lang="tr-TR" sz="3200" dirty="0" smtClean="0"/>
              <a:t>)</a:t>
            </a:r>
          </a:p>
          <a:p>
            <a:r>
              <a:rPr lang="tr-TR" sz="3200" dirty="0" smtClean="0"/>
              <a:t>Önde gidebilmek</a:t>
            </a:r>
          </a:p>
          <a:p>
            <a:r>
              <a:rPr lang="tr-TR" sz="3200" dirty="0" smtClean="0"/>
              <a:t>Takip eden değil, takip edilen olabilmek</a:t>
            </a:r>
          </a:p>
          <a:p>
            <a:r>
              <a:rPr lang="tr-TR" sz="3200" dirty="0" smtClean="0">
                <a:solidFill>
                  <a:srgbClr val="FF0000"/>
                </a:solidFill>
              </a:rPr>
              <a:t>Niyet ve istek</a:t>
            </a:r>
          </a:p>
          <a:p>
            <a:pPr marL="114300" indent="0">
              <a:buNone/>
            </a:pPr>
            <a:endParaRPr lang="tr-TR" sz="3200" dirty="0">
              <a:solidFill>
                <a:srgbClr val="FF0000"/>
              </a:solidFill>
            </a:endParaRPr>
          </a:p>
        </p:txBody>
      </p:sp>
      <p:pic>
        <p:nvPicPr>
          <p:cNvPr id="4" name="3 Resim" descr="medeniyet_tr.png"/>
          <p:cNvPicPr>
            <a:picLocks noChangeAspect="1"/>
          </p:cNvPicPr>
          <p:nvPr/>
        </p:nvPicPr>
        <p:blipFill>
          <a:blip r:embed="rId2" cstate="print"/>
          <a:srcRect l="7246" t="23189" r="7246" b="23188"/>
          <a:stretch>
            <a:fillRect/>
          </a:stretch>
        </p:blipFill>
        <p:spPr>
          <a:xfrm>
            <a:off x="65314" y="260648"/>
            <a:ext cx="1338334" cy="839295"/>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89366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Avrupa’da Durum?</a:t>
            </a:r>
            <a:endParaRPr lang="tr-TR" dirty="0">
              <a:solidFill>
                <a:srgbClr val="FF0000"/>
              </a:solidFill>
            </a:endParaRPr>
          </a:p>
        </p:txBody>
      </p:sp>
      <p:sp>
        <p:nvSpPr>
          <p:cNvPr id="3" name="İçerik Yer Tutucusu 2"/>
          <p:cNvSpPr>
            <a:spLocks noGrp="1"/>
          </p:cNvSpPr>
          <p:nvPr>
            <p:ph idx="1"/>
          </p:nvPr>
        </p:nvSpPr>
        <p:spPr>
          <a:xfrm>
            <a:off x="457200" y="1340768"/>
            <a:ext cx="8435280" cy="5517232"/>
          </a:xfrm>
        </p:spPr>
        <p:txBody>
          <a:bodyPr>
            <a:normAutofit fontScale="62500" lnSpcReduction="20000"/>
          </a:bodyPr>
          <a:lstStyle/>
          <a:p>
            <a:r>
              <a:rPr lang="tr-TR" sz="3800" dirty="0" smtClean="0"/>
              <a:t>Uzmanlık </a:t>
            </a:r>
            <a:r>
              <a:rPr lang="tr-TR" sz="3800" dirty="0"/>
              <a:t>eğitimi öğrencisinin eğitim gereksinimine</a:t>
            </a:r>
          </a:p>
          <a:p>
            <a:pPr marL="0" indent="0">
              <a:buNone/>
            </a:pPr>
            <a:r>
              <a:rPr lang="tr-TR" sz="3800" dirty="0" smtClean="0"/>
              <a:t>yeterli </a:t>
            </a:r>
            <a:r>
              <a:rPr lang="tr-TR" sz="3800" dirty="0"/>
              <a:t>dikkatin gösterilmediği aşırı uzun çalışma</a:t>
            </a:r>
          </a:p>
          <a:p>
            <a:pPr marL="0" indent="0">
              <a:buNone/>
            </a:pPr>
            <a:r>
              <a:rPr lang="tr-TR" sz="3800" dirty="0" smtClean="0"/>
              <a:t>saatleri</a:t>
            </a:r>
            <a:endParaRPr lang="tr-TR" sz="3800" dirty="0"/>
          </a:p>
          <a:p>
            <a:r>
              <a:rPr lang="tr-TR" sz="3800" dirty="0" smtClean="0"/>
              <a:t>Uzmanlık </a:t>
            </a:r>
            <a:r>
              <a:rPr lang="tr-TR" sz="3800" dirty="0"/>
              <a:t>eğitimi finansmanının yetersizliği</a:t>
            </a:r>
          </a:p>
          <a:p>
            <a:r>
              <a:rPr lang="tr-TR" sz="3800" dirty="0" smtClean="0"/>
              <a:t>Kurum </a:t>
            </a:r>
            <a:r>
              <a:rPr lang="tr-TR" sz="3800" dirty="0"/>
              <a:t>ve eğitimi alan birey düzeylerinde eğitimin iyi</a:t>
            </a:r>
          </a:p>
          <a:p>
            <a:pPr marL="0" indent="0">
              <a:buNone/>
            </a:pPr>
            <a:r>
              <a:rPr lang="tr-TR" sz="3800" dirty="0" smtClean="0"/>
              <a:t>planlanmamış </a:t>
            </a:r>
            <a:r>
              <a:rPr lang="tr-TR" sz="3800" dirty="0"/>
              <a:t>olması</a:t>
            </a:r>
          </a:p>
          <a:p>
            <a:r>
              <a:rPr lang="tr-TR" sz="3800" dirty="0" smtClean="0"/>
              <a:t>Eğiticilerin </a:t>
            </a:r>
            <a:r>
              <a:rPr lang="tr-TR" sz="3800" dirty="0"/>
              <a:t>pedagojik yetersizliği</a:t>
            </a:r>
          </a:p>
          <a:p>
            <a:r>
              <a:rPr lang="it-IT" sz="3800" dirty="0" smtClean="0"/>
              <a:t>Eğitici </a:t>
            </a:r>
            <a:r>
              <a:rPr lang="it-IT" sz="3800" dirty="0"/>
              <a:t>sistemi organizasyonunda yetersizlik</a:t>
            </a:r>
          </a:p>
          <a:p>
            <a:r>
              <a:rPr lang="nn-NO" sz="3800" dirty="0" smtClean="0"/>
              <a:t>Akredite </a:t>
            </a:r>
            <a:r>
              <a:rPr lang="nn-NO" sz="3800" dirty="0"/>
              <a:t>eğitim kurumlarının asgari kriterleri karşılamaması</a:t>
            </a:r>
          </a:p>
          <a:p>
            <a:r>
              <a:rPr lang="tr-TR" sz="3800" dirty="0" smtClean="0"/>
              <a:t>Eğitim </a:t>
            </a:r>
            <a:r>
              <a:rPr lang="tr-TR" sz="3800" dirty="0"/>
              <a:t>ortamında bilgi teknolojisi ve kütüphane hizmetlerinin</a:t>
            </a:r>
          </a:p>
          <a:p>
            <a:pPr marL="0" indent="0">
              <a:buNone/>
            </a:pPr>
            <a:r>
              <a:rPr lang="tr-TR" sz="3800" dirty="0" smtClean="0"/>
              <a:t>olmaması</a:t>
            </a:r>
            <a:endParaRPr lang="tr-TR" sz="3800" dirty="0"/>
          </a:p>
          <a:p>
            <a:r>
              <a:rPr lang="tr-TR" sz="3800" dirty="0" smtClean="0"/>
              <a:t>Asistanların </a:t>
            </a:r>
            <a:r>
              <a:rPr lang="tr-TR" sz="3800" dirty="0"/>
              <a:t>araştırma ve kalite gelişim programlarına</a:t>
            </a:r>
          </a:p>
          <a:p>
            <a:pPr marL="0" indent="0">
              <a:buNone/>
            </a:pPr>
            <a:r>
              <a:rPr lang="tr-TR" sz="3800" dirty="0" smtClean="0"/>
              <a:t>katılmaları </a:t>
            </a:r>
            <a:r>
              <a:rPr lang="tr-TR" sz="3800" dirty="0"/>
              <a:t>için fırsat ve zamanlarının </a:t>
            </a:r>
            <a:r>
              <a:rPr lang="tr-TR" sz="3800" dirty="0" smtClean="0"/>
              <a:t>olmaması</a:t>
            </a:r>
          </a:p>
          <a:p>
            <a:endParaRPr lang="tr-TR" dirty="0" smtClean="0"/>
          </a:p>
          <a:p>
            <a:r>
              <a:rPr lang="en-US" dirty="0" smtClean="0">
                <a:solidFill>
                  <a:srgbClr val="002060"/>
                </a:solidFill>
              </a:rPr>
              <a:t>“</a:t>
            </a:r>
            <a:r>
              <a:rPr lang="en-US" dirty="0">
                <a:solidFill>
                  <a:srgbClr val="002060"/>
                </a:solidFill>
              </a:rPr>
              <a:t>Permanent Working Group of European </a:t>
            </a:r>
            <a:r>
              <a:rPr lang="en-US" dirty="0" smtClean="0">
                <a:solidFill>
                  <a:srgbClr val="002060"/>
                </a:solidFill>
              </a:rPr>
              <a:t>Junior</a:t>
            </a:r>
            <a:r>
              <a:rPr lang="tr-TR" dirty="0" err="1" smtClean="0">
                <a:solidFill>
                  <a:srgbClr val="002060"/>
                </a:solidFill>
              </a:rPr>
              <a:t>Doctors</a:t>
            </a:r>
            <a:r>
              <a:rPr lang="tr-TR" dirty="0" smtClean="0">
                <a:solidFill>
                  <a:srgbClr val="002060"/>
                </a:solidFill>
              </a:rPr>
              <a:t>”, 1999</a:t>
            </a:r>
          </a:p>
          <a:p>
            <a:endParaRPr lang="tr-TR" dirty="0" smtClean="0">
              <a:solidFill>
                <a:srgbClr val="002060"/>
              </a:solidFill>
            </a:endParaRPr>
          </a:p>
          <a:p>
            <a:endParaRPr lang="tr-TR" dirty="0"/>
          </a:p>
        </p:txBody>
      </p:sp>
    </p:spTree>
    <p:extLst>
      <p:ext uri="{BB962C8B-B14F-4D97-AF65-F5344CB8AC3E}">
        <p14:creationId xmlns:p14="http://schemas.microsoft.com/office/powerpoint/2010/main" val="270185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solidFill>
                  <a:srgbClr val="FF0000"/>
                </a:solidFill>
              </a:rPr>
              <a:t>Avrupa’da Mevcut Durum</a:t>
            </a:r>
            <a:endParaRPr lang="tr-TR" dirty="0">
              <a:solidFill>
                <a:srgbClr val="FF0000"/>
              </a:solidFill>
            </a:endParaRPr>
          </a:p>
        </p:txBody>
      </p:sp>
      <p:sp>
        <p:nvSpPr>
          <p:cNvPr id="3" name="İçerik Yer Tutucusu 2"/>
          <p:cNvSpPr>
            <a:spLocks noGrp="1"/>
          </p:cNvSpPr>
          <p:nvPr>
            <p:ph idx="1"/>
          </p:nvPr>
        </p:nvSpPr>
        <p:spPr>
          <a:xfrm>
            <a:off x="467544" y="1124744"/>
            <a:ext cx="8229600" cy="5952399"/>
          </a:xfrm>
        </p:spPr>
        <p:txBody>
          <a:bodyPr>
            <a:spAutoFit/>
          </a:bodyPr>
          <a:lstStyle/>
          <a:p>
            <a:r>
              <a:rPr lang="tr-TR" dirty="0" smtClean="0">
                <a:solidFill>
                  <a:srgbClr val="FF0000"/>
                </a:solidFill>
              </a:rPr>
              <a:t>Almanya: </a:t>
            </a:r>
            <a:r>
              <a:rPr lang="tr-TR" dirty="0" smtClean="0"/>
              <a:t>Rutin işleyişin altında ezilmemiş iyi yapılandırılmış bir müfredat hayal ediyoruz.</a:t>
            </a:r>
          </a:p>
          <a:p>
            <a:r>
              <a:rPr lang="tr-TR" dirty="0" smtClean="0">
                <a:solidFill>
                  <a:srgbClr val="FF0000"/>
                </a:solidFill>
              </a:rPr>
              <a:t>Çek Cumhuriyeti: </a:t>
            </a:r>
            <a:r>
              <a:rPr lang="tr-TR" dirty="0" smtClean="0"/>
              <a:t>Her yıl 400 doktor ülkeyi terk ediyor.</a:t>
            </a:r>
          </a:p>
          <a:p>
            <a:r>
              <a:rPr lang="tr-TR" dirty="0" smtClean="0">
                <a:solidFill>
                  <a:srgbClr val="FF0000"/>
                </a:solidFill>
              </a:rPr>
              <a:t>Estonya: </a:t>
            </a:r>
            <a:r>
              <a:rPr lang="tr-TR" dirty="0" smtClean="0"/>
              <a:t>Tabip Odası ile Bakanlık arası çekişmeler bizim belirsizliklerimizi arttırıyor.</a:t>
            </a:r>
          </a:p>
          <a:p>
            <a:r>
              <a:rPr lang="tr-TR" dirty="0" smtClean="0">
                <a:solidFill>
                  <a:srgbClr val="FF0000"/>
                </a:solidFill>
              </a:rPr>
              <a:t>Finlandiya: </a:t>
            </a:r>
            <a:r>
              <a:rPr lang="tr-TR" dirty="0" smtClean="0"/>
              <a:t>Saniyede 600 doktor ekranda ‘kum saati’ görüyor.</a:t>
            </a:r>
          </a:p>
          <a:p>
            <a:pPr marL="0" indent="0">
              <a:buNone/>
            </a:pPr>
            <a:endParaRPr lang="tr-TR" dirty="0" smtClean="0"/>
          </a:p>
          <a:p>
            <a:pPr marL="0" indent="0">
              <a:buNone/>
            </a:pPr>
            <a:r>
              <a:rPr lang="tr-TR" sz="2800" dirty="0" smtClean="0">
                <a:solidFill>
                  <a:srgbClr val="002060"/>
                </a:solidFill>
              </a:rPr>
              <a:t>			</a:t>
            </a:r>
            <a:r>
              <a:rPr lang="tr-TR" sz="2400" dirty="0" smtClean="0">
                <a:solidFill>
                  <a:srgbClr val="002060"/>
                </a:solidFill>
              </a:rPr>
              <a:t>Murt A. </a:t>
            </a:r>
            <a:r>
              <a:rPr lang="tr-TR" sz="2400" dirty="0" err="1">
                <a:solidFill>
                  <a:srgbClr val="002060"/>
                </a:solidFill>
              </a:rPr>
              <a:t>g</a:t>
            </a:r>
            <a:r>
              <a:rPr lang="tr-TR" sz="2400" dirty="0" err="1" smtClean="0">
                <a:solidFill>
                  <a:srgbClr val="002060"/>
                </a:solidFill>
              </a:rPr>
              <a:t>enchekimplatformu@org</a:t>
            </a:r>
            <a:r>
              <a:rPr lang="tr-TR" sz="2400" dirty="0" smtClean="0">
                <a:solidFill>
                  <a:srgbClr val="002060"/>
                </a:solidFill>
              </a:rPr>
              <a:t>.</a:t>
            </a:r>
          </a:p>
          <a:p>
            <a:pPr marL="0" indent="0">
              <a:buNone/>
            </a:pPr>
            <a:r>
              <a:rPr lang="tr-TR" sz="2400" dirty="0">
                <a:solidFill>
                  <a:srgbClr val="002060"/>
                </a:solidFill>
              </a:rPr>
              <a:t>	</a:t>
            </a:r>
            <a:r>
              <a:rPr lang="tr-TR" sz="2400" dirty="0" smtClean="0">
                <a:solidFill>
                  <a:srgbClr val="002060"/>
                </a:solidFill>
              </a:rPr>
              <a:t>		UHBD Toplantısı, Ekim 2013,Adana</a:t>
            </a:r>
            <a:endParaRPr lang="tr-TR" sz="2400" dirty="0">
              <a:solidFill>
                <a:srgbClr val="002060"/>
              </a:solidFill>
            </a:endParaRPr>
          </a:p>
        </p:txBody>
      </p:sp>
    </p:spTree>
    <p:extLst>
      <p:ext uri="{BB962C8B-B14F-4D97-AF65-F5344CB8AC3E}">
        <p14:creationId xmlns:p14="http://schemas.microsoft.com/office/powerpoint/2010/main" val="1966891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FF0000"/>
                </a:solidFill>
              </a:rPr>
              <a:t/>
            </a:r>
            <a:br>
              <a:rPr lang="tr-TR" dirty="0">
                <a:solidFill>
                  <a:srgbClr val="FF0000"/>
                </a:solidFill>
              </a:rPr>
            </a:br>
            <a:r>
              <a:rPr lang="tr-TR" dirty="0" smtClean="0">
                <a:solidFill>
                  <a:srgbClr val="FF0000"/>
                </a:solidFill>
              </a:rPr>
              <a:t>Avrupa’da Mevcut Durum - II</a:t>
            </a:r>
            <a:endParaRPr lang="tr-TR" dirty="0">
              <a:solidFill>
                <a:srgbClr val="FF0000"/>
              </a:solidFill>
            </a:endParaRPr>
          </a:p>
        </p:txBody>
      </p:sp>
      <p:sp>
        <p:nvSpPr>
          <p:cNvPr id="3" name="İçerik Yer Tutucusu 2"/>
          <p:cNvSpPr>
            <a:spLocks noGrp="1"/>
          </p:cNvSpPr>
          <p:nvPr>
            <p:ph idx="1"/>
          </p:nvPr>
        </p:nvSpPr>
        <p:spPr>
          <a:xfrm>
            <a:off x="457200" y="1268760"/>
            <a:ext cx="8229600" cy="5328592"/>
          </a:xfrm>
        </p:spPr>
        <p:txBody>
          <a:bodyPr>
            <a:normAutofit fontScale="92500" lnSpcReduction="20000"/>
          </a:bodyPr>
          <a:lstStyle/>
          <a:p>
            <a:endParaRPr lang="tr-TR" dirty="0" smtClean="0">
              <a:solidFill>
                <a:srgbClr val="FF0000"/>
              </a:solidFill>
            </a:endParaRPr>
          </a:p>
          <a:p>
            <a:r>
              <a:rPr lang="tr-TR" dirty="0" smtClean="0">
                <a:solidFill>
                  <a:srgbClr val="FF0000"/>
                </a:solidFill>
              </a:rPr>
              <a:t>Fransa: </a:t>
            </a:r>
            <a:r>
              <a:rPr lang="tr-TR" dirty="0" smtClean="0"/>
              <a:t>Halen nöbet ertesi izin hakkımızı kullanamıyoruz.</a:t>
            </a:r>
          </a:p>
          <a:p>
            <a:r>
              <a:rPr lang="tr-TR" dirty="0" smtClean="0">
                <a:solidFill>
                  <a:srgbClr val="FF0000"/>
                </a:solidFill>
              </a:rPr>
              <a:t>Hırvatistan: </a:t>
            </a:r>
            <a:r>
              <a:rPr lang="tr-TR" dirty="0" smtClean="0"/>
              <a:t>2013’te geri ödemeler %33 azaldı.</a:t>
            </a:r>
          </a:p>
          <a:p>
            <a:r>
              <a:rPr lang="tr-TR" dirty="0" smtClean="0">
                <a:solidFill>
                  <a:srgbClr val="FF0000"/>
                </a:solidFill>
              </a:rPr>
              <a:t>Hollanda: </a:t>
            </a:r>
            <a:r>
              <a:rPr lang="tr-TR" dirty="0" smtClean="0"/>
              <a:t>Hükümet, öğrenci ve asistanlara sunduğu mali desteği azaltıyor.</a:t>
            </a:r>
          </a:p>
          <a:p>
            <a:r>
              <a:rPr lang="tr-TR" dirty="0" smtClean="0">
                <a:solidFill>
                  <a:srgbClr val="FF0000"/>
                </a:solidFill>
              </a:rPr>
              <a:t>İspanya: </a:t>
            </a:r>
            <a:r>
              <a:rPr lang="tr-TR" dirty="0" smtClean="0"/>
              <a:t>Maaşlarımız %25 düştü. </a:t>
            </a:r>
          </a:p>
          <a:p>
            <a:r>
              <a:rPr lang="tr-TR" dirty="0" smtClean="0">
                <a:solidFill>
                  <a:srgbClr val="FF0000"/>
                </a:solidFill>
              </a:rPr>
              <a:t>Slovenya: </a:t>
            </a:r>
            <a:r>
              <a:rPr lang="tr-TR" dirty="0" smtClean="0"/>
              <a:t>Genç Hekim işsizlik oranı %15 düzeylerindedir.</a:t>
            </a:r>
          </a:p>
          <a:p>
            <a:r>
              <a:rPr lang="tr-TR" dirty="0" smtClean="0">
                <a:solidFill>
                  <a:srgbClr val="FF0000"/>
                </a:solidFill>
              </a:rPr>
              <a:t>Yunanistan? </a:t>
            </a:r>
          </a:p>
          <a:p>
            <a:pPr marL="0" lvl="0" indent="0">
              <a:buNone/>
            </a:pPr>
            <a:r>
              <a:rPr lang="tr-TR" sz="2600" dirty="0" smtClean="0">
                <a:solidFill>
                  <a:srgbClr val="002060"/>
                </a:solidFill>
              </a:rPr>
              <a:t>			Murt </a:t>
            </a:r>
            <a:r>
              <a:rPr lang="tr-TR" sz="2600" dirty="0">
                <a:solidFill>
                  <a:srgbClr val="002060"/>
                </a:solidFill>
              </a:rPr>
              <a:t>A. </a:t>
            </a:r>
            <a:r>
              <a:rPr lang="tr-TR" sz="2600" dirty="0" err="1">
                <a:solidFill>
                  <a:srgbClr val="002060"/>
                </a:solidFill>
              </a:rPr>
              <a:t>genchekimplatformu@org</a:t>
            </a:r>
            <a:r>
              <a:rPr lang="tr-TR" sz="2600" dirty="0">
                <a:solidFill>
                  <a:srgbClr val="002060"/>
                </a:solidFill>
              </a:rPr>
              <a:t>.</a:t>
            </a:r>
          </a:p>
          <a:p>
            <a:pPr marL="0" lvl="0" indent="0">
              <a:buNone/>
            </a:pPr>
            <a:r>
              <a:rPr lang="tr-TR" sz="2600" dirty="0">
                <a:solidFill>
                  <a:srgbClr val="002060"/>
                </a:solidFill>
              </a:rPr>
              <a:t>			UHBD Toplantısı, Ekim 2013,Adana</a:t>
            </a:r>
          </a:p>
          <a:p>
            <a:endParaRPr lang="tr-TR" dirty="0" smtClean="0"/>
          </a:p>
          <a:p>
            <a:endParaRPr lang="tr-TR" dirty="0"/>
          </a:p>
        </p:txBody>
      </p:sp>
    </p:spTree>
    <p:extLst>
      <p:ext uri="{BB962C8B-B14F-4D97-AF65-F5344CB8AC3E}">
        <p14:creationId xmlns:p14="http://schemas.microsoft.com/office/powerpoint/2010/main" val="3095329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97" t="19096" r="25792" b="5130"/>
          <a:stretch/>
        </p:blipFill>
        <p:spPr bwMode="auto">
          <a:xfrm>
            <a:off x="1403648" y="996042"/>
            <a:ext cx="6549989" cy="519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88498"/>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2531</Words>
  <Application>Microsoft Office PowerPoint</Application>
  <PresentationFormat>Ekran Gösterisi (4:3)</PresentationFormat>
  <Paragraphs>884</Paragraphs>
  <Slides>56</Slides>
  <Notes>4</Notes>
  <HiddenSlides>0</HiddenSlides>
  <MMClips>0</MMClips>
  <ScaleCrop>false</ScaleCrop>
  <HeadingPairs>
    <vt:vector size="4" baseType="variant">
      <vt:variant>
        <vt:lpstr>Tema</vt:lpstr>
      </vt:variant>
      <vt:variant>
        <vt:i4>4</vt:i4>
      </vt:variant>
      <vt:variant>
        <vt:lpstr>Slayt Başlıkları</vt:lpstr>
      </vt:variant>
      <vt:variant>
        <vt:i4>56</vt:i4>
      </vt:variant>
    </vt:vector>
  </HeadingPairs>
  <TitlesOfParts>
    <vt:vector size="60" baseType="lpstr">
      <vt:lpstr>Ofis Teması</vt:lpstr>
      <vt:lpstr>1_Özel Tasarım</vt:lpstr>
      <vt:lpstr>Özel Tasarım</vt:lpstr>
      <vt:lpstr>Bitişiklik</vt:lpstr>
      <vt:lpstr>Sağlık Sisteminin Yeniden Yapılanması ile   Tıpta Uzmanlık Eğitiminde Kurumlararası İşbirliği </vt:lpstr>
      <vt:lpstr>Tıpta Uzmanlık Eğitimi Kalite İndikatörleri</vt:lpstr>
      <vt:lpstr>Tıpta Uzmanlık Eğitimi</vt:lpstr>
      <vt:lpstr>Genel Sorunlar-I</vt:lpstr>
      <vt:lpstr>Genel Sorunlar-II</vt:lpstr>
      <vt:lpstr>Avrupa’da Durum?</vt:lpstr>
      <vt:lpstr>Avrupa’da Mevcut Durum</vt:lpstr>
      <vt:lpstr> Avrupa’da Mevcut Durum - II</vt:lpstr>
      <vt:lpstr>PowerPoint Sunusu</vt:lpstr>
      <vt:lpstr>Eğitim Kadrosu </vt:lpstr>
      <vt:lpstr>PowerPoint Sunusu</vt:lpstr>
      <vt:lpstr> İstanbul’da durum</vt:lpstr>
      <vt:lpstr> Tıp Fakültesi</vt:lpstr>
      <vt:lpstr>  Ortak Kullanıma Geçen Üniversiteler</vt:lpstr>
      <vt:lpstr>KAMU HASTANELERİ BİRLİKLERİ</vt:lpstr>
      <vt:lpstr>PowerPoint Sunusu</vt:lpstr>
      <vt:lpstr> Türkiye Kamu Hastaneleri Kurumu Taşra Teşkilatı Çalışma Usul ve Esasları Hakkındaki yönerge</vt:lpstr>
      <vt:lpstr>PowerPoint Sunusu</vt:lpstr>
      <vt:lpstr> Birlikte Kullanım Sorunları</vt:lpstr>
      <vt:lpstr>Çözüm Önerileri</vt:lpstr>
      <vt:lpstr>PowerPoint Sunusu</vt:lpstr>
      <vt:lpstr> Harvard Üniversitesi Tıp Fakültesi</vt:lpstr>
      <vt:lpstr> Harvard Üniversitesi –Tıp Fakültesi  Bağlantılı Hastaneler</vt:lpstr>
      <vt:lpstr>Avustralya Melbourne Medical School</vt:lpstr>
      <vt:lpstr>PowerPoint Sunusu</vt:lpstr>
      <vt:lpstr>Çin Tsinghua University Medical School</vt:lpstr>
      <vt:lpstr>PowerPoint Sunusu</vt:lpstr>
      <vt:lpstr>PowerPoint Sunusu</vt:lpstr>
      <vt:lpstr>ORTAK EĞİTİM (Birlikte Radyoloji!)</vt:lpstr>
      <vt:lpstr>UZMANLIK  EĞİTİM ETKİNLİĞİ</vt:lpstr>
      <vt:lpstr>UZMANLIK EĞİTİMİ</vt:lpstr>
      <vt:lpstr>UZMANLIK EĞİTİMİ</vt:lpstr>
      <vt:lpstr>UZMANLIK EĞİTİMİ</vt:lpstr>
      <vt:lpstr>UZMANLIK EĞİTİMİ</vt:lpstr>
      <vt:lpstr>ORTAK EĞİTİM (Birlikte Radyoloji!)</vt:lpstr>
      <vt:lpstr>ORTAK EĞİTİM (Birlikte Radyoloji!)</vt:lpstr>
      <vt:lpstr>RADYOLOJİ ORTAK EĞİTİM PROGRAMI   </vt:lpstr>
      <vt:lpstr> Tıpta Uzmanlık Eğitimi</vt:lpstr>
      <vt:lpstr>PowerPoint Sunusu</vt:lpstr>
      <vt:lpstr>Doktora Eğitimi</vt:lpstr>
      <vt:lpstr>PowerPoint Sunusu</vt:lpstr>
      <vt:lpstr>PowerPoint Sunusu</vt:lpstr>
      <vt:lpstr> Bilim ve Teknoloji Yüksek Kurulu 23.Toplantısı - 27 Aralık 2011 </vt:lpstr>
      <vt:lpstr>Yükseköğretimin yeniden yapılandırılması</vt:lpstr>
      <vt:lpstr>PowerPoint Sunusu</vt:lpstr>
      <vt:lpstr>  Diğer Destekler(TÜBİTAK,BİDEB)</vt:lpstr>
      <vt:lpstr>   1008  Patent Başvurusu Teşvik Programı </vt:lpstr>
      <vt:lpstr>PowerPoint Sunusu</vt:lpstr>
      <vt:lpstr>PowerPoint Sunusu</vt:lpstr>
      <vt:lpstr>PowerPoint Sunusu</vt:lpstr>
      <vt:lpstr>PowerPoint Sunusu</vt:lpstr>
      <vt:lpstr>          Yeni YÖK Yasa Taslağında “Tıpta Uzmanlık Eğitimi” Çalıştayı  İstanbul Medeniyet Üniversitesi 28 Ocak 2013, İstanbul </vt:lpstr>
      <vt:lpstr>PowerPoint Sunusu</vt:lpstr>
      <vt:lpstr>Başarılı olabilmek için</vt:lpstr>
      <vt:lpstr> Başarılı olabilmek için</vt:lpstr>
      <vt:lpstr>  Başarılı olabilmek için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Çözüm Önerileri</dc:title>
  <dc:creator>HAMİT OKUR</dc:creator>
  <cp:lastModifiedBy>Hamit OKUR</cp:lastModifiedBy>
  <cp:revision>44</cp:revision>
  <dcterms:created xsi:type="dcterms:W3CDTF">2013-10-30T05:39:48Z</dcterms:created>
  <dcterms:modified xsi:type="dcterms:W3CDTF">2013-12-05T11:23:23Z</dcterms:modified>
</cp:coreProperties>
</file>